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8" r:id="rId8"/>
    <p:sldId id="269" r:id="rId9"/>
    <p:sldId id="263" r:id="rId10"/>
    <p:sldId id="270" r:id="rId11"/>
    <p:sldId id="271" r:id="rId12"/>
    <p:sldId id="266" r:id="rId13"/>
    <p:sldId id="267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72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ên mô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29" y="1"/>
            <a:ext cx="1218793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Kim\Desktop\Baigiang\NE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" y="655853"/>
            <a:ext cx="12204701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 userDrawn="1"/>
        </p:nvSpPr>
        <p:spPr>
          <a:xfrm>
            <a:off x="769291" y="290287"/>
            <a:ext cx="2177110" cy="214470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6688" y="2917421"/>
            <a:ext cx="11196761" cy="742371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4000" b="1" baseline="0">
                <a:solidFill>
                  <a:schemeClr val="accent2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9527" y="5656647"/>
            <a:ext cx="5616440" cy="380281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200" b="1" i="0" baseline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0682" y="396449"/>
            <a:ext cx="1903356" cy="190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8411" y="754382"/>
            <a:ext cx="4719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 VINH UNVIVERSITY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479973" y="1223730"/>
            <a:ext cx="8436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- DISTANCE LEARNING</a:t>
            </a:r>
            <a:endParaRPr lang="en-US" sz="2800" b="1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0682" y="2299805"/>
            <a:ext cx="2065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i="0">
                <a:solidFill>
                  <a:srgbClr val="C00000"/>
                </a:solidFill>
                <a:latin typeface="Impact" pitchFamily="34" charset="0"/>
                <a:cs typeface="Times New Roman" pitchFamily="18" charset="0"/>
              </a:rPr>
              <a:t>ISO</a:t>
            </a:r>
            <a:r>
              <a:rPr lang="en-US" sz="2000" b="0" i="0" baseline="0">
                <a:solidFill>
                  <a:srgbClr val="C00000"/>
                </a:solidFill>
                <a:latin typeface="Impact" pitchFamily="34" charset="0"/>
                <a:cs typeface="Times New Roman" pitchFamily="18" charset="0"/>
              </a:rPr>
              <a:t> 9001:2015</a:t>
            </a:r>
            <a:endParaRPr lang="en-US" sz="2000" b="0" i="0" dirty="0">
              <a:solidFill>
                <a:srgbClr val="C00000"/>
              </a:solidFill>
              <a:latin typeface="Impact" pitchFamily="34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876982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293" y="24478"/>
            <a:ext cx="11461617" cy="76097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800" b="1" cap="none" baseline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8484" y="6492878"/>
            <a:ext cx="683517" cy="365125"/>
          </a:xfrm>
          <a:prstGeom prst="rect">
            <a:avLst/>
          </a:prstGeom>
        </p:spPr>
        <p:txBody>
          <a:bodyPr/>
          <a:lstStyle>
            <a:lvl1pPr>
              <a:defRPr b="1" i="0" baseline="0">
                <a:solidFill>
                  <a:srgbClr val="0070C0"/>
                </a:solidFill>
              </a:defRPr>
            </a:lvl1pPr>
          </a:lstStyle>
          <a:p>
            <a:fld id="{33CED725-19D3-4BA9-BB66-6236160032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8798" y="1059474"/>
            <a:ext cx="9987530" cy="5294434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SzPct val="100000"/>
              <a:buFontTx/>
              <a:buBlip>
                <a:blip r:embed="rId3"/>
              </a:buBlip>
              <a:defRPr sz="2400" b="1" baseline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50000"/>
              </a:lnSpc>
              <a:buFont typeface="Wingdings" pitchFamily="2" charset="2"/>
              <a:buChar char="Ø"/>
              <a:defRPr sz="2400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257300" indent="-342900">
              <a:lnSpc>
                <a:spcPct val="150000"/>
              </a:lnSpc>
              <a:buFont typeface="Wingdings" pitchFamily="2" charset="2"/>
              <a:buChar char="ü"/>
              <a:defRPr sz="2400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lnSpc>
                <a:spcPct val="150000"/>
              </a:lnSpc>
              <a:buFont typeface="Wingdings" pitchFamily="2" charset="2"/>
              <a:buChar char="v"/>
              <a:defRPr sz="2400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lnSpc>
                <a:spcPct val="150000"/>
              </a:lnSpc>
              <a:buFont typeface="Courier New" pitchFamily="49" charset="0"/>
              <a:buChar char="o"/>
              <a:defRPr sz="2400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787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nội dung (bảng, ảnh..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0186" y="1051537"/>
            <a:ext cx="5720863" cy="50015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Tx/>
              <a:buBlip>
                <a:blip r:embed="rId3"/>
              </a:buBlip>
              <a:defRPr sz="2400" b="1" i="0" baseline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50000"/>
              </a:lnSpc>
              <a:buFont typeface="Wingdings" pitchFamily="2" charset="2"/>
              <a:buChar char="Ø"/>
              <a:defRPr sz="2400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lnSpc>
                <a:spcPct val="150000"/>
              </a:lnSpc>
              <a:buFont typeface="Wingdings" pitchFamily="2" charset="2"/>
              <a:buChar char="ü"/>
              <a:defRPr sz="2400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828800" indent="-457200">
              <a:lnSpc>
                <a:spcPct val="150000"/>
              </a:lnSpc>
              <a:buFont typeface="Courier New" pitchFamily="49" charset="0"/>
              <a:buChar char="o"/>
              <a:defRPr sz="2400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lnSpc>
                <a:spcPct val="150000"/>
              </a:lnSpc>
              <a:buFont typeface="Wingdings" pitchFamily="2" charset="2"/>
              <a:buChar char="§"/>
              <a:defRPr sz="2400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941" y="1052150"/>
            <a:ext cx="5437553" cy="500155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Tx/>
              <a:buBlip>
                <a:blip r:embed="rId3"/>
              </a:buBlip>
              <a:defRPr sz="2400" b="1" i="0" baseline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50000"/>
              </a:lnSpc>
              <a:buFont typeface="Wingdings" pitchFamily="2" charset="2"/>
              <a:buChar char="Ø"/>
              <a:defRPr sz="2400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lnSpc>
                <a:spcPct val="150000"/>
              </a:lnSpc>
              <a:buFont typeface="Wingdings" pitchFamily="2" charset="2"/>
              <a:buChar char="ü"/>
              <a:defRPr sz="2400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lnSpc>
                <a:spcPct val="150000"/>
              </a:lnSpc>
              <a:buFont typeface="Courier New" pitchFamily="49" charset="0"/>
              <a:buChar char="o"/>
              <a:defRPr sz="2400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lnSpc>
                <a:spcPct val="150000"/>
              </a:lnSpc>
              <a:buFont typeface="Wingdings" pitchFamily="2" charset="2"/>
              <a:buChar char="§"/>
              <a:defRPr sz="2400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03704" y="6512191"/>
            <a:ext cx="68351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3CED725-19D3-4BA9-BB66-6236160032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80293" y="24478"/>
            <a:ext cx="11461617" cy="76097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800" b="1" cap="none" baseline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9226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ình, table, ... và diễn giả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9855" y="1331566"/>
            <a:ext cx="6642900" cy="552643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Tx/>
              <a:buBlip>
                <a:blip r:embed="rId3"/>
              </a:buBlip>
              <a:defRPr sz="2400" b="1" i="0" baseline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lnSpc>
                <a:spcPct val="150000"/>
              </a:lnSpc>
              <a:buFont typeface="Wingdings" pitchFamily="2" charset="2"/>
              <a:buChar char="Ø"/>
              <a:defRPr sz="2400" baseline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lnSpc>
                <a:spcPct val="150000"/>
              </a:lnSpc>
              <a:buFont typeface="Wingdings" pitchFamily="2" charset="2"/>
              <a:buChar char="ü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lnSpc>
                <a:spcPct val="150000"/>
              </a:lnSpc>
              <a:buFont typeface="Courier New" pitchFamily="49" charset="0"/>
              <a:buChar char="o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lnSpc>
                <a:spcPct val="150000"/>
              </a:lnSpc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9501" y="1364274"/>
            <a:ext cx="3983543" cy="309456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03704" y="6512191"/>
            <a:ext cx="68351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3CED725-19D3-4BA9-BB66-6236160032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80293" y="24478"/>
            <a:ext cx="11461617" cy="76097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800" b="1" cap="none" baseline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738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ình minh họ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844" y="1179633"/>
            <a:ext cx="11311173" cy="4810861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03704" y="6512191"/>
            <a:ext cx="68351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3CED725-19D3-4BA9-BB66-6236160032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80293" y="24478"/>
            <a:ext cx="11461617" cy="76097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800" b="1" cap="none" baseline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1205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rang trắ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03704" y="6512191"/>
            <a:ext cx="68351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89715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ỉ có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0184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Kim\Desktop\Baigiang\TRAVINH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2395"/>
            <a:ext cx="121920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113"/>
          <p:cNvSpPr>
            <a:spLocks noChangeArrowheads="1"/>
          </p:cNvSpPr>
          <p:nvPr/>
        </p:nvSpPr>
        <p:spPr bwMode="auto">
          <a:xfrm>
            <a:off x="64330" y="631665"/>
            <a:ext cx="689084" cy="63032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598" y="650982"/>
            <a:ext cx="593704" cy="59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1B7036-ABE6-4DD8-9348-22534C9BD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custDataLst>
      <p:tags r:id="rId9"/>
    </p:custDataLst>
    <p:extLst>
      <p:ext uri="{BB962C8B-B14F-4D97-AF65-F5344CB8AC3E}">
        <p14:creationId xmlns:p14="http://schemas.microsoft.com/office/powerpoint/2010/main" val="332186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u="none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18EC65-FC94-EBF8-6DD4-7FC6C7E901CD}"/>
              </a:ext>
            </a:extLst>
          </p:cNvPr>
          <p:cNvSpPr/>
          <p:nvPr/>
        </p:nvSpPr>
        <p:spPr>
          <a:xfrm>
            <a:off x="4159185" y="715706"/>
            <a:ext cx="7193901" cy="989438"/>
          </a:xfrm>
          <a:prstGeom prst="rect">
            <a:avLst/>
          </a:prstGeom>
          <a:solidFill>
            <a:srgbClr val="3072AE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spc="20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TRƯỜNG ĐẠI HỌC TRÀ VINH</a:t>
            </a:r>
            <a:endParaRPr lang="en-US" sz="3200" b="1" spc="200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2000" b="1" spc="20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KHOA KỸ THUẬT VÀ CÔNG NGHỆ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8353489-065B-CF6D-A0CF-B64C0E1E3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6602" y="2275489"/>
            <a:ext cx="8528248" cy="584775"/>
          </a:xfrm>
        </p:spPr>
        <p:txBody>
          <a:bodyPr>
            <a:normAutofit fontScale="90000"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en-US" sz="300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ĐỒ ÁN </a:t>
            </a:r>
            <a:r>
              <a:rPr lang="en-US" sz="3000" b="1" i="0">
                <a:solidFill>
                  <a:srgbClr val="2125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TỐT NGHIỆP</a:t>
            </a:r>
            <a:br>
              <a:rPr lang="en-US" sz="3000" b="1" i="0">
                <a:solidFill>
                  <a:srgbClr val="2125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700" b="1" i="0">
                <a:solidFill>
                  <a:srgbClr val="2125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NGÀNH CÔNG NGHỆ THÔNG TIN</a:t>
            </a:r>
            <a:endParaRPr lang="vi-VN" sz="3000" b="1" i="0">
              <a:solidFill>
                <a:srgbClr val="212529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1" name="Subtitle 4">
            <a:extLst>
              <a:ext uri="{FF2B5EF4-FFF2-40B4-BE49-F238E27FC236}">
                <a16:creationId xmlns:a16="http://schemas.microsoft.com/office/drawing/2014/main" id="{0B3C64B8-3852-B18D-CA69-865C3B887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6137" y="3484242"/>
            <a:ext cx="11270580" cy="1017530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3600" b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XÂY DỰNG HỆ THỐNG QUẢN LÝ TIÊM CHỦNG TẠI</a:t>
            </a:r>
            <a:endParaRPr lang="en-US" sz="360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US" sz="3600" b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TRUNG TÂM TIÊM CHỦNG SAFPO TRÀ VINH</a:t>
            </a:r>
            <a:endParaRPr lang="en-US" sz="360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2DFA99-6FAF-EBCC-5FA0-FD465B43AA42}"/>
              </a:ext>
            </a:extLst>
          </p:cNvPr>
          <p:cNvSpPr txBox="1"/>
          <p:nvPr/>
        </p:nvSpPr>
        <p:spPr>
          <a:xfrm>
            <a:off x="2346603" y="2817042"/>
            <a:ext cx="85282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sz="2000" b="1" i="0">
                <a:solidFill>
                  <a:srgbClr val="2125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HỌC KỲ </a:t>
            </a:r>
            <a:r>
              <a:rPr lang="en-US" sz="2000" b="1" i="0">
                <a:solidFill>
                  <a:srgbClr val="2125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II</a:t>
            </a:r>
            <a:r>
              <a:rPr lang="vi-VN" sz="2000" b="1" i="0">
                <a:solidFill>
                  <a:srgbClr val="2125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NĂM HỌC 2023 - 2024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748AEA-944B-E9FA-4480-78558B19D112}"/>
              </a:ext>
            </a:extLst>
          </p:cNvPr>
          <p:cNvSpPr txBox="1"/>
          <p:nvPr/>
        </p:nvSpPr>
        <p:spPr>
          <a:xfrm>
            <a:off x="8167371" y="4703299"/>
            <a:ext cx="4275753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i="1">
                <a:latin typeface="Arial" panose="020B0604020202020204" pitchFamily="34" charset="0"/>
                <a:cs typeface="Arial" panose="020B0604020202020204" pitchFamily="34" charset="0"/>
              </a:rPr>
              <a:t>Sinh viên thực hiện:</a:t>
            </a:r>
          </a:p>
          <a:p>
            <a:pPr>
              <a:spcBef>
                <a:spcPts val="600"/>
              </a:spcBef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Họ tên: Nguyễn Triến</a:t>
            </a:r>
          </a:p>
          <a:p>
            <a:pPr>
              <a:spcBef>
                <a:spcPts val="600"/>
              </a:spcBef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Lớp: DA20TTA</a:t>
            </a:r>
          </a:p>
          <a:p>
            <a:pPr>
              <a:spcBef>
                <a:spcPts val="600"/>
              </a:spcBef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MSSV: 110120081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B0E128-6033-AED5-6D02-00AD183C05CD}"/>
              </a:ext>
            </a:extLst>
          </p:cNvPr>
          <p:cNvSpPr txBox="1"/>
          <p:nvPr/>
        </p:nvSpPr>
        <p:spPr>
          <a:xfrm>
            <a:off x="1180570" y="4813556"/>
            <a:ext cx="3842843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vi-VN" sz="2000" i="1">
                <a:solidFill>
                  <a:srgbClr val="2125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Giáo viên </a:t>
            </a:r>
            <a:r>
              <a:rPr lang="en-US" sz="2000" i="1">
                <a:solidFill>
                  <a:srgbClr val="2125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hướng dẫn</a:t>
            </a:r>
            <a:r>
              <a:rPr lang="vi-VN" sz="2000" i="1">
                <a:solidFill>
                  <a:srgbClr val="2125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vi-VN" sz="2000" i="1">
              <a:solidFill>
                <a:srgbClr val="21252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200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Ths. Nguyễn Ngọc Đan Thanh</a:t>
            </a:r>
            <a:endParaRPr lang="vi-VN" sz="2000" i="0">
              <a:solidFill>
                <a:srgbClr val="212529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F08E83-A43B-6906-CA9D-E30E405A418F}"/>
              </a:ext>
            </a:extLst>
          </p:cNvPr>
          <p:cNvSpPr txBox="1"/>
          <p:nvPr/>
        </p:nvSpPr>
        <p:spPr>
          <a:xfrm>
            <a:off x="3834984" y="6309217"/>
            <a:ext cx="45170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sz="2000" i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Trà Vinh, tháng </a:t>
            </a:r>
            <a:r>
              <a:rPr lang="en-US" sz="2000" i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7</a:t>
            </a:r>
            <a:r>
              <a:rPr lang="vi-VN" sz="2000" i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năm 202</a:t>
            </a:r>
            <a:r>
              <a:rPr lang="en-US" sz="2000" i="1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  <a:endParaRPr lang="vi-VN" sz="2000" i="1">
              <a:solidFill>
                <a:srgbClr val="21252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775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4076815-79B8-47C3-F0B7-EB5635908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383" y="78266"/>
            <a:ext cx="11461617" cy="760971"/>
          </a:xfrm>
        </p:spPr>
        <p:txBody>
          <a:bodyPr>
            <a:normAutofit/>
          </a:bodyPr>
          <a:lstStyle/>
          <a:p>
            <a:r>
              <a:rPr lang="en-US" sz="36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Kết quả nghiên cứu</a:t>
            </a:r>
            <a:endParaRPr lang="en-US" sz="3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D5CF18-62CD-3109-8327-FCC2919D4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764" y="1169838"/>
            <a:ext cx="8888216" cy="529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776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4076815-79B8-47C3-F0B7-EB5635908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383" y="78266"/>
            <a:ext cx="11461617" cy="760971"/>
          </a:xfrm>
        </p:spPr>
        <p:txBody>
          <a:bodyPr>
            <a:normAutofit/>
          </a:bodyPr>
          <a:lstStyle/>
          <a:p>
            <a:r>
              <a:rPr lang="en-US" sz="36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Kết quả nghiên cứu</a:t>
            </a:r>
            <a:endParaRPr lang="en-US" sz="3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26C892-129C-9367-6F0B-CA76F0693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208" y="1780539"/>
            <a:ext cx="9839583" cy="43801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85C49F3-080B-3A2C-746C-CE71EC1EEB9D}"/>
              </a:ext>
            </a:extLst>
          </p:cNvPr>
          <p:cNvSpPr/>
          <p:nvPr/>
        </p:nvSpPr>
        <p:spPr>
          <a:xfrm>
            <a:off x="775855" y="1136072"/>
            <a:ext cx="4969163" cy="524394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 hình DFD mức 1</a:t>
            </a:r>
          </a:p>
        </p:txBody>
      </p:sp>
    </p:spTree>
    <p:extLst>
      <p:ext uri="{BB962C8B-B14F-4D97-AF65-F5344CB8AC3E}">
        <p14:creationId xmlns:p14="http://schemas.microsoft.com/office/powerpoint/2010/main" val="3264479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A1986EA-A964-B01B-04EE-15E399A8DE50}"/>
              </a:ext>
            </a:extLst>
          </p:cNvPr>
          <p:cNvSpPr/>
          <p:nvPr/>
        </p:nvSpPr>
        <p:spPr>
          <a:xfrm>
            <a:off x="3172691" y="3429000"/>
            <a:ext cx="5846618" cy="12831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KẾT LUẬN VÀ</a:t>
            </a:r>
          </a:p>
          <a:p>
            <a:pPr algn="ctr"/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HƯỚNG PHÁT TRIỂN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E4E1629-E810-A7AE-0F93-7CBA1515F370}"/>
              </a:ext>
            </a:extLst>
          </p:cNvPr>
          <p:cNvSpPr/>
          <p:nvPr/>
        </p:nvSpPr>
        <p:spPr>
          <a:xfrm>
            <a:off x="5634182" y="2382981"/>
            <a:ext cx="923636" cy="8774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08492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383" y="78266"/>
            <a:ext cx="11461617" cy="760971"/>
          </a:xfrm>
        </p:spPr>
        <p:txBody>
          <a:bodyPr>
            <a:normAutofit/>
          </a:bodyPr>
          <a:lstStyle/>
          <a:p>
            <a:r>
              <a:rPr lang="en-US" sz="36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Kết luận và hướng phát triển</a:t>
            </a:r>
            <a:endParaRPr lang="en-US" sz="3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8509" y="2392218"/>
            <a:ext cx="10555892" cy="3171489"/>
          </a:xfrm>
        </p:spPr>
        <p:txBody>
          <a:bodyPr/>
          <a:lstStyle/>
          <a:p>
            <a:pPr marL="0" indent="0" algn="just">
              <a:spcBef>
                <a:spcPts val="600"/>
              </a:spcBef>
              <a:buNone/>
            </a:pPr>
            <a:r>
              <a:rPr lang="en-US" b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Mở rộng việc quản lý chi tiết các thông tin về vaccine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b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Quản lý xuất nhập kho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b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Xây dựng một hệ thống sổ tiêm chủng điện tử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vi-VN" b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Phát triển ứng dụng di động cho người dùng</a:t>
            </a:r>
            <a:endParaRPr lang="en-US" b="0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44BF13-B5BA-8F35-F96A-1AA2D39AD0A6}"/>
              </a:ext>
            </a:extLst>
          </p:cNvPr>
          <p:cNvSpPr txBox="1">
            <a:spLocks/>
          </p:cNvSpPr>
          <p:nvPr/>
        </p:nvSpPr>
        <p:spPr>
          <a:xfrm>
            <a:off x="1043709" y="1146589"/>
            <a:ext cx="10555892" cy="145472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Tx/>
              <a:buBlip>
                <a:blip r:embed="rId2"/>
              </a:buBlip>
              <a:defRPr sz="2400" b="1" kern="1200" baseline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defTabSz="4572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Ø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257300" indent="-342900" algn="l" defTabSz="4572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ü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4572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4572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ourier New" pitchFamily="49" charset="0"/>
              <a:buChar char="o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600"/>
              </a:spcBef>
              <a:buFontTx/>
              <a:buNone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Kết luận</a:t>
            </a:r>
          </a:p>
          <a:p>
            <a:pPr marL="0" indent="0" algn="just">
              <a:spcBef>
                <a:spcPts val="600"/>
              </a:spcBef>
              <a:buFontTx/>
              <a:buNone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Hướng phát triển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76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8503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Pentagon 8">
            <a:extLst>
              <a:ext uri="{FF2B5EF4-FFF2-40B4-BE49-F238E27FC236}">
                <a16:creationId xmlns:a16="http://schemas.microsoft.com/office/drawing/2014/main" id="{3485DF3D-CE31-6291-3477-8887923FC151}"/>
              </a:ext>
            </a:extLst>
          </p:cNvPr>
          <p:cNvSpPr/>
          <p:nvPr/>
        </p:nvSpPr>
        <p:spPr>
          <a:xfrm>
            <a:off x="0" y="2611538"/>
            <a:ext cx="4467828" cy="2037144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01DF90B-7B1C-F94C-0EE4-BD245D108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383" y="78266"/>
            <a:ext cx="11461617" cy="760971"/>
          </a:xfrm>
        </p:spPr>
        <p:txBody>
          <a:bodyPr>
            <a:normAutofit/>
          </a:bodyPr>
          <a:lstStyle/>
          <a:p>
            <a:r>
              <a:rPr lang="en-US" sz="36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Tổng quan</a:t>
            </a:r>
            <a:endParaRPr lang="en-US" sz="3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A1986EA-A964-B01B-04EE-15E399A8DE50}"/>
              </a:ext>
            </a:extLst>
          </p:cNvPr>
          <p:cNvSpPr/>
          <p:nvPr/>
        </p:nvSpPr>
        <p:spPr>
          <a:xfrm>
            <a:off x="6461191" y="1817225"/>
            <a:ext cx="5150734" cy="6481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GIỚI THIỆU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B72E9BD-35E5-4E06-CC24-C066C5FA0B66}"/>
              </a:ext>
            </a:extLst>
          </p:cNvPr>
          <p:cNvSpPr/>
          <p:nvPr/>
        </p:nvSpPr>
        <p:spPr>
          <a:xfrm>
            <a:off x="6461191" y="3787744"/>
            <a:ext cx="5150734" cy="6481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KẾT QUẢ NGHIÊN CỨU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B4DDF9F-2FD5-3550-6974-A93156A796C8}"/>
              </a:ext>
            </a:extLst>
          </p:cNvPr>
          <p:cNvSpPr/>
          <p:nvPr/>
        </p:nvSpPr>
        <p:spPr>
          <a:xfrm>
            <a:off x="6461191" y="2808363"/>
            <a:ext cx="5150734" cy="6481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CƠ SỞ LÝ THUYẾT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9F50A54-ADD6-D480-4BC9-41E0B45997FE}"/>
              </a:ext>
            </a:extLst>
          </p:cNvPr>
          <p:cNvSpPr/>
          <p:nvPr/>
        </p:nvSpPr>
        <p:spPr>
          <a:xfrm>
            <a:off x="6461191" y="4778882"/>
            <a:ext cx="5150734" cy="10954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KẾT LUẬN VÀ </a:t>
            </a:r>
          </a:p>
          <a:p>
            <a:pPr algn="ctr"/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HƯỚNG PHÁT TRIỂN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7F97E80-A0D9-5292-0154-2AB0292E869D}"/>
              </a:ext>
            </a:extLst>
          </p:cNvPr>
          <p:cNvSpPr/>
          <p:nvPr/>
        </p:nvSpPr>
        <p:spPr>
          <a:xfrm>
            <a:off x="5597236" y="1817225"/>
            <a:ext cx="646546" cy="6481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01197-3D83-E450-C679-B9B36BB3E62C}"/>
              </a:ext>
            </a:extLst>
          </p:cNvPr>
          <p:cNvSpPr/>
          <p:nvPr/>
        </p:nvSpPr>
        <p:spPr>
          <a:xfrm>
            <a:off x="5597236" y="2795213"/>
            <a:ext cx="646546" cy="6481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C3C3B6-162A-A183-0A8B-7C9D7E3ED9FA}"/>
              </a:ext>
            </a:extLst>
          </p:cNvPr>
          <p:cNvSpPr/>
          <p:nvPr/>
        </p:nvSpPr>
        <p:spPr>
          <a:xfrm>
            <a:off x="5597236" y="3773201"/>
            <a:ext cx="646546" cy="6481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3E067E-795F-D9A5-9A15-9CAEDABD3F2F}"/>
              </a:ext>
            </a:extLst>
          </p:cNvPr>
          <p:cNvSpPr/>
          <p:nvPr/>
        </p:nvSpPr>
        <p:spPr>
          <a:xfrm>
            <a:off x="5597236" y="5002512"/>
            <a:ext cx="646546" cy="6481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11678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A1986EA-A964-B01B-04EE-15E399A8DE50}"/>
              </a:ext>
            </a:extLst>
          </p:cNvPr>
          <p:cNvSpPr/>
          <p:nvPr/>
        </p:nvSpPr>
        <p:spPr>
          <a:xfrm>
            <a:off x="3237701" y="3393544"/>
            <a:ext cx="5150734" cy="6481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GIỚI THIỆU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99D9541-F056-E1C6-F730-04C6DB1A92A7}"/>
              </a:ext>
            </a:extLst>
          </p:cNvPr>
          <p:cNvSpPr/>
          <p:nvPr/>
        </p:nvSpPr>
        <p:spPr>
          <a:xfrm>
            <a:off x="5351250" y="2235200"/>
            <a:ext cx="923636" cy="8774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3178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383" y="78266"/>
            <a:ext cx="11461617" cy="760971"/>
          </a:xfrm>
        </p:spPr>
        <p:txBody>
          <a:bodyPr>
            <a:normAutofit/>
          </a:bodyPr>
          <a:lstStyle/>
          <a:p>
            <a:r>
              <a:rPr lang="en-US" sz="36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Giới thiệu</a:t>
            </a:r>
            <a:endParaRPr lang="en-US" sz="3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2945" y="1281031"/>
            <a:ext cx="10555892" cy="4615185"/>
          </a:xfrm>
        </p:spPr>
        <p:txBody>
          <a:bodyPr/>
          <a:lstStyle/>
          <a:p>
            <a:pPr marL="457200" indent="-457200" algn="just">
              <a:spcBef>
                <a:spcPts val="600"/>
              </a:spcBef>
              <a:buAutoNum type="arabicPeriod"/>
            </a:pPr>
            <a:r>
              <a:rPr lang="en-US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Lý do chọn đề tài</a:t>
            </a:r>
          </a:p>
          <a:p>
            <a:pPr marL="457200" indent="-457200" algn="just">
              <a:spcBef>
                <a:spcPts val="600"/>
              </a:spcBef>
              <a:buAutoNum type="arabicPeriod"/>
            </a:pPr>
            <a:r>
              <a:rPr lang="en-US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Mục tiêu nghiên cứu</a:t>
            </a:r>
          </a:p>
          <a:p>
            <a:pPr marL="400050" lvl="1" indent="0" algn="just">
              <a:spcBef>
                <a:spcPts val="600"/>
              </a:spcBef>
              <a:buNone/>
            </a:pPr>
            <a:r>
              <a:rPr lang="en-US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Mục tiêu bài toán</a:t>
            </a:r>
          </a:p>
          <a:p>
            <a:pPr marL="400050" lvl="1" indent="0" algn="just">
              <a:spcBef>
                <a:spcPts val="600"/>
              </a:spcBef>
              <a:buNone/>
            </a:pPr>
            <a:r>
              <a:rPr lang="en-US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 p</a:t>
            </a:r>
            <a:r>
              <a:rPr lang="en-US" b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hân quyền:</a:t>
            </a:r>
          </a:p>
          <a:p>
            <a:pPr marL="400050" lvl="1" indent="0" algn="just">
              <a:spcBef>
                <a:spcPts val="600"/>
              </a:spcBef>
              <a:buNone/>
            </a:pPr>
            <a:r>
              <a:rPr lang="en-US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- Người quản lý</a:t>
            </a:r>
          </a:p>
          <a:p>
            <a:pPr marL="400050" lvl="1" indent="0" algn="just">
              <a:spcBef>
                <a:spcPts val="600"/>
              </a:spcBef>
              <a:buNone/>
            </a:pPr>
            <a:r>
              <a:rPr lang="en-US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- Nhân viên</a:t>
            </a:r>
          </a:p>
          <a:p>
            <a:pPr marL="400050" lvl="1" indent="0" algn="just">
              <a:spcBef>
                <a:spcPts val="600"/>
              </a:spcBef>
              <a:buNone/>
            </a:pPr>
            <a:r>
              <a:rPr lang="en-US" b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- Khách hàng</a:t>
            </a:r>
            <a:endParaRPr lang="en-US" b="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45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383" y="78266"/>
            <a:ext cx="11461617" cy="760971"/>
          </a:xfrm>
        </p:spPr>
        <p:txBody>
          <a:bodyPr>
            <a:normAutofit/>
          </a:bodyPr>
          <a:lstStyle/>
          <a:p>
            <a:r>
              <a:rPr lang="en-US" sz="36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Giới thiệu</a:t>
            </a:r>
            <a:endParaRPr lang="en-US" sz="3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2945" y="1281031"/>
            <a:ext cx="10555892" cy="4615185"/>
          </a:xfrm>
        </p:spPr>
        <p:txBody>
          <a:bodyPr/>
          <a:lstStyle/>
          <a:p>
            <a:pPr marL="0" indent="0" algn="just">
              <a:spcBef>
                <a:spcPts val="600"/>
              </a:spcBef>
              <a:buNone/>
            </a:pPr>
            <a:r>
              <a:rPr lang="en-US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 Đối tượng nghiên cứu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b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b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Đối tượng nghiên cứu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b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Tìm hiểu quy trình tiêm chủng tại trung tâm SAFPO Trà Vinh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b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Tìm hiểu về các bên liên quan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b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- Phạm vi nghiên cứu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b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Trung tâm tiêm chủng SAFPO Trà Vinh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b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Nghiên cứu các quy trình tiêm chủng hiện tại</a:t>
            </a:r>
            <a:endParaRPr lang="en-US" b="0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27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383" y="78266"/>
            <a:ext cx="11461617" cy="760971"/>
          </a:xfrm>
        </p:spPr>
        <p:txBody>
          <a:bodyPr>
            <a:normAutofit/>
          </a:bodyPr>
          <a:lstStyle/>
          <a:p>
            <a:r>
              <a:rPr lang="en-US" sz="36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Giới thiệu</a:t>
            </a:r>
            <a:endParaRPr lang="en-US" sz="3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2945" y="1281031"/>
            <a:ext cx="10555892" cy="4615185"/>
          </a:xfrm>
        </p:spPr>
        <p:txBody>
          <a:bodyPr/>
          <a:lstStyle/>
          <a:p>
            <a:pPr marL="0" indent="0" algn="just">
              <a:spcBef>
                <a:spcPts val="600"/>
              </a:spcBef>
              <a:buNone/>
            </a:pPr>
            <a:r>
              <a:rPr lang="en-US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4. Phương pháp nghiên cứu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b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b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Phương pháp lý thuyết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b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Tìm hiểu các khía cạnh liên quan đến quản lý tiêm chủng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b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Xác định các yếu tố quan trọng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b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- Phương pháp thực nghiệm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b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Sử dụng các ngôn ngữ lập trình để xử lý frontend và backend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b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Phát triển các chức năng hệ thống</a:t>
            </a:r>
            <a:endParaRPr lang="en-US" b="0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57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A1986EA-A964-B01B-04EE-15E399A8DE50}"/>
              </a:ext>
            </a:extLst>
          </p:cNvPr>
          <p:cNvSpPr/>
          <p:nvPr/>
        </p:nvSpPr>
        <p:spPr>
          <a:xfrm>
            <a:off x="3189032" y="3355855"/>
            <a:ext cx="5248071" cy="7789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CƠ SỞ LÝ THUYẾT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F7321A2-C3ED-3279-E9B9-EF1BF863DCED}"/>
              </a:ext>
            </a:extLst>
          </p:cNvPr>
          <p:cNvSpPr/>
          <p:nvPr/>
        </p:nvSpPr>
        <p:spPr>
          <a:xfrm>
            <a:off x="5351250" y="2235200"/>
            <a:ext cx="923636" cy="8774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68875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B8FD767-44EF-0566-5CAB-7FB58005F9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5" b="8842"/>
          <a:stretch/>
        </p:blipFill>
        <p:spPr>
          <a:xfrm>
            <a:off x="2615431" y="1071421"/>
            <a:ext cx="7147405" cy="573806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4076815-79B8-47C3-F0B7-EB5635908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383" y="78266"/>
            <a:ext cx="11461617" cy="760971"/>
          </a:xfrm>
        </p:spPr>
        <p:txBody>
          <a:bodyPr>
            <a:normAutofit/>
          </a:bodyPr>
          <a:lstStyle/>
          <a:p>
            <a:r>
              <a:rPr lang="en-US" sz="36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Cơ sở lý thuyết</a:t>
            </a:r>
            <a:endParaRPr lang="en-US" sz="3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343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A1986EA-A964-B01B-04EE-15E399A8DE50}"/>
              </a:ext>
            </a:extLst>
          </p:cNvPr>
          <p:cNvSpPr/>
          <p:nvPr/>
        </p:nvSpPr>
        <p:spPr>
          <a:xfrm>
            <a:off x="3189032" y="3355855"/>
            <a:ext cx="5248071" cy="7789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KẾT QUẢ NGHIÊN CỨU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B3A7049-2AF6-C856-C411-9D8DF6C496FE}"/>
              </a:ext>
            </a:extLst>
          </p:cNvPr>
          <p:cNvSpPr/>
          <p:nvPr/>
        </p:nvSpPr>
        <p:spPr>
          <a:xfrm>
            <a:off x="5351250" y="2235200"/>
            <a:ext cx="923636" cy="8774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577293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03. BG_Template - LC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3. BG_Template - LCD" id="{EEAA1C79-9B29-4D84-9841-099025A45E48}" vid="{1E656269-97A2-477F-B135-266FF33CCB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</TotalTime>
  <Words>351</Words>
  <Application>Microsoft Office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Courier New</vt:lpstr>
      <vt:lpstr>Impact</vt:lpstr>
      <vt:lpstr>Times New Roman</vt:lpstr>
      <vt:lpstr>Wingdings</vt:lpstr>
      <vt:lpstr>Wingdings 3</vt:lpstr>
      <vt:lpstr>03. BG_Template - LCD</vt:lpstr>
      <vt:lpstr>ĐỒ ÁN TỐT NGHIỆP NGÀNH CÔNG NGHỆ THÔNG TIN</vt:lpstr>
      <vt:lpstr>Tổng quan</vt:lpstr>
      <vt:lpstr>PowerPoint Presentation</vt:lpstr>
      <vt:lpstr>Giới thiệu</vt:lpstr>
      <vt:lpstr>Giới thiệu</vt:lpstr>
      <vt:lpstr>Giới thiệu</vt:lpstr>
      <vt:lpstr>PowerPoint Presentation</vt:lpstr>
      <vt:lpstr>Cơ sở lý thuyết</vt:lpstr>
      <vt:lpstr>PowerPoint Presentation</vt:lpstr>
      <vt:lpstr>Kết quả nghiên cứu</vt:lpstr>
      <vt:lpstr>Kết quả nghiên cứu</vt:lpstr>
      <vt:lpstr>PowerPoint Presentation</vt:lpstr>
      <vt:lpstr>Kết luận và hướng phát triển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duy duy</dc:creator>
  <cp:lastModifiedBy>Nguyen Trien</cp:lastModifiedBy>
  <cp:revision>180</cp:revision>
  <dcterms:created xsi:type="dcterms:W3CDTF">2023-09-10T11:12:01Z</dcterms:created>
  <dcterms:modified xsi:type="dcterms:W3CDTF">2024-07-17T10:55:47Z</dcterms:modified>
</cp:coreProperties>
</file>