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073" y="758117"/>
            <a:ext cx="8637073" cy="1907273"/>
          </a:xfrm>
        </p:spPr>
        <p:txBody>
          <a:bodyPr>
            <a:normAutofit/>
          </a:bodyPr>
          <a:lstStyle/>
          <a:p>
            <a:r>
              <a:rPr lang="en-US" sz="3200" dirty="0" err="1" smtClean="0"/>
              <a:t>Môn</a:t>
            </a:r>
            <a:r>
              <a:rPr lang="en-US" sz="3200" dirty="0" smtClean="0"/>
              <a:t> </a:t>
            </a:r>
            <a:r>
              <a:rPr lang="en-US" sz="3200" dirty="0" err="1" smtClean="0"/>
              <a:t>học</a:t>
            </a:r>
            <a:r>
              <a:rPr lang="en-US" sz="3200" dirty="0" smtClean="0"/>
              <a:t>: </a:t>
            </a:r>
            <a:r>
              <a:rPr lang="en-US" sz="3200" dirty="0" err="1" smtClean="0"/>
              <a:t>phân</a:t>
            </a:r>
            <a:r>
              <a:rPr lang="en-US" sz="3200" dirty="0" smtClean="0"/>
              <a:t> </a:t>
            </a:r>
            <a:r>
              <a:rPr lang="en-US" sz="3200" dirty="0" err="1" smtClean="0"/>
              <a:t>tích</a:t>
            </a:r>
            <a:r>
              <a:rPr lang="en-US" sz="3200" dirty="0" smtClean="0"/>
              <a:t> </a:t>
            </a:r>
            <a:r>
              <a:rPr lang="en-US" sz="3200" dirty="0" err="1" smtClean="0"/>
              <a:t>thiết</a:t>
            </a:r>
            <a:r>
              <a:rPr lang="en-US" sz="3200" dirty="0" smtClean="0"/>
              <a:t> </a:t>
            </a:r>
            <a:r>
              <a:rPr lang="en-US" sz="3200" dirty="0" err="1" smtClean="0"/>
              <a:t>kế</a:t>
            </a:r>
            <a:r>
              <a:rPr lang="en-US" sz="3200" dirty="0" smtClean="0"/>
              <a:t> </a:t>
            </a:r>
            <a:r>
              <a:rPr lang="en-US" sz="3200" dirty="0" err="1" smtClean="0"/>
              <a:t>thuật</a:t>
            </a:r>
            <a:r>
              <a:rPr lang="en-US" sz="3200" dirty="0" smtClean="0"/>
              <a:t> </a:t>
            </a:r>
            <a:r>
              <a:rPr lang="en-US" sz="3200" dirty="0" err="1" smtClean="0"/>
              <a:t>toán</a:t>
            </a:r>
            <a:r>
              <a:rPr lang="en-US" sz="3200" dirty="0" smtClean="0"/>
              <a:t>- </a:t>
            </a:r>
            <a:r>
              <a:rPr lang="en-US" sz="3200" dirty="0" err="1" smtClean="0"/>
              <a:t>nâng</a:t>
            </a:r>
            <a:r>
              <a:rPr lang="en-US" sz="3200" dirty="0" smtClean="0"/>
              <a:t> </a:t>
            </a:r>
            <a:r>
              <a:rPr lang="en-US" sz="3200" dirty="0" err="1" smtClean="0"/>
              <a:t>cao</a:t>
            </a:r>
            <a:endParaRPr lang="en-US" sz="3200" dirty="0"/>
          </a:p>
        </p:txBody>
      </p:sp>
      <p:sp>
        <p:nvSpPr>
          <p:cNvPr id="3" name="Subtitle 2"/>
          <p:cNvSpPr>
            <a:spLocks noGrp="1"/>
          </p:cNvSpPr>
          <p:nvPr>
            <p:ph type="subTitle" idx="1"/>
          </p:nvPr>
        </p:nvSpPr>
        <p:spPr>
          <a:xfrm>
            <a:off x="7077943" y="3828578"/>
            <a:ext cx="4757006" cy="913240"/>
          </a:xfrm>
        </p:spPr>
        <p:txBody>
          <a:bodyPr>
            <a:normAutofit fontScale="92500" lnSpcReduction="10000"/>
          </a:bodyPr>
          <a:lstStyle/>
          <a:p>
            <a:r>
              <a:rPr lang="en-US" dirty="0" err="1" smtClean="0"/>
              <a:t>Giảng</a:t>
            </a:r>
            <a:r>
              <a:rPr lang="en-US" dirty="0" smtClean="0"/>
              <a:t> </a:t>
            </a:r>
            <a:r>
              <a:rPr lang="en-US" dirty="0" err="1" smtClean="0"/>
              <a:t>viên</a:t>
            </a:r>
            <a:r>
              <a:rPr lang="en-US" dirty="0" smtClean="0"/>
              <a:t> </a:t>
            </a:r>
          </a:p>
          <a:p>
            <a:r>
              <a:rPr lang="en-US" dirty="0" err="1" smtClean="0"/>
              <a:t>Họ</a:t>
            </a:r>
            <a:r>
              <a:rPr lang="en-US" dirty="0" smtClean="0"/>
              <a:t> </a:t>
            </a:r>
            <a:r>
              <a:rPr lang="en-US" dirty="0" err="1" smtClean="0"/>
              <a:t>tên</a:t>
            </a:r>
            <a:r>
              <a:rPr lang="en-US" dirty="0" smtClean="0"/>
              <a:t>:  </a:t>
            </a:r>
            <a:r>
              <a:rPr lang="en-US" dirty="0" err="1" smtClean="0"/>
              <a:t>lâm</a:t>
            </a:r>
            <a:r>
              <a:rPr lang="en-US" dirty="0" smtClean="0"/>
              <a:t> </a:t>
            </a:r>
            <a:r>
              <a:rPr lang="en-US" dirty="0" err="1" smtClean="0"/>
              <a:t>hoài</a:t>
            </a:r>
            <a:r>
              <a:rPr lang="en-US" dirty="0" smtClean="0"/>
              <a:t> </a:t>
            </a:r>
            <a:r>
              <a:rPr lang="en-US" dirty="0" err="1" smtClean="0"/>
              <a:t>bảo</a:t>
            </a:r>
            <a:endParaRPr lang="en-US" dirty="0"/>
          </a:p>
        </p:txBody>
      </p:sp>
      <p:sp>
        <p:nvSpPr>
          <p:cNvPr id="6" name="Subtitle 2"/>
          <p:cNvSpPr txBox="1">
            <a:spLocks/>
          </p:cNvSpPr>
          <p:nvPr/>
        </p:nvSpPr>
        <p:spPr>
          <a:xfrm>
            <a:off x="280904" y="3828578"/>
            <a:ext cx="4757006" cy="1322543"/>
          </a:xfrm>
          <a:prstGeom prst="rect">
            <a:avLst/>
          </a:prstGeom>
        </p:spPr>
        <p:txBody>
          <a:bodyPr vert="horz" lIns="91440" tIns="91440" rIns="91440" bIns="91440" rtlCol="0">
            <a:normAutofit fontScale="92500" lnSpcReduction="10000"/>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err="1" smtClean="0"/>
              <a:t>Học</a:t>
            </a:r>
            <a:r>
              <a:rPr lang="en-US" dirty="0" smtClean="0"/>
              <a:t> </a:t>
            </a:r>
            <a:r>
              <a:rPr lang="en-US" dirty="0" err="1" smtClean="0"/>
              <a:t>viên</a:t>
            </a:r>
            <a:endParaRPr lang="en-US" dirty="0" smtClean="0"/>
          </a:p>
          <a:p>
            <a:r>
              <a:rPr lang="en-US" dirty="0" err="1" smtClean="0"/>
              <a:t>MShv</a:t>
            </a:r>
            <a:r>
              <a:rPr lang="en-US" dirty="0" smtClean="0"/>
              <a:t>: M3719017</a:t>
            </a:r>
          </a:p>
          <a:p>
            <a:r>
              <a:rPr lang="en-US" dirty="0" err="1" smtClean="0"/>
              <a:t>Họ</a:t>
            </a:r>
            <a:r>
              <a:rPr lang="en-US" dirty="0" smtClean="0"/>
              <a:t> </a:t>
            </a:r>
            <a:r>
              <a:rPr lang="en-US" dirty="0" err="1" smtClean="0"/>
              <a:t>tên</a:t>
            </a:r>
            <a:r>
              <a:rPr lang="en-US" dirty="0" smtClean="0"/>
              <a:t>: </a:t>
            </a:r>
            <a:r>
              <a:rPr lang="en-US" dirty="0" err="1" smtClean="0"/>
              <a:t>phạm</a:t>
            </a:r>
            <a:r>
              <a:rPr lang="en-US" dirty="0" smtClean="0"/>
              <a:t> </a:t>
            </a:r>
            <a:r>
              <a:rPr lang="en-US" dirty="0" err="1" smtClean="0"/>
              <a:t>thị</a:t>
            </a:r>
            <a:r>
              <a:rPr lang="en-US" dirty="0" smtClean="0"/>
              <a:t> </a:t>
            </a:r>
            <a:r>
              <a:rPr lang="en-US" dirty="0" err="1" smtClean="0"/>
              <a:t>nguyệt</a:t>
            </a:r>
            <a:r>
              <a:rPr lang="en-US" dirty="0" smtClean="0"/>
              <a:t> </a:t>
            </a:r>
            <a:r>
              <a:rPr lang="en-US" dirty="0" err="1" smtClean="0"/>
              <a:t>huế</a:t>
            </a:r>
            <a:endParaRPr lang="en-US" dirty="0"/>
          </a:p>
        </p:txBody>
      </p:sp>
    </p:spTree>
    <p:extLst>
      <p:ext uri="{BB962C8B-B14F-4D97-AF65-F5344CB8AC3E}">
        <p14:creationId xmlns:p14="http://schemas.microsoft.com/office/powerpoint/2010/main" val="3235273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487" y="122006"/>
            <a:ext cx="5982091" cy="947350"/>
          </a:xfrm>
        </p:spPr>
        <p:txBody>
          <a:bodyPr>
            <a:normAutofit/>
          </a:bodyPr>
          <a:lstStyle/>
          <a:p>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luận</a:t>
            </a:r>
            <a:endParaRPr lang="en-US" sz="2400" dirty="0"/>
          </a:p>
        </p:txBody>
      </p:sp>
      <p:sp>
        <p:nvSpPr>
          <p:cNvPr id="3" name="Content Placeholder 2"/>
          <p:cNvSpPr>
            <a:spLocks noGrp="1"/>
          </p:cNvSpPr>
          <p:nvPr>
            <p:ph idx="1"/>
          </p:nvPr>
        </p:nvSpPr>
        <p:spPr>
          <a:xfrm>
            <a:off x="1124607" y="922212"/>
            <a:ext cx="9837682" cy="5215830"/>
          </a:xfrm>
        </p:spPr>
        <p:txBody>
          <a:bodyPr>
            <a:noAutofit/>
          </a:bodyPr>
          <a:lstStyle/>
          <a:p>
            <a:pPr marL="914400" marR="0" indent="-457200">
              <a:lnSpc>
                <a:spcPct val="107000"/>
              </a:lnSpc>
              <a:spcBef>
                <a:spcPts val="0"/>
              </a:spcBef>
              <a:spcAft>
                <a:spcPts val="800"/>
              </a:spcAft>
              <a:buFont typeface="Wingdings" panose="05000000000000000000" pitchFamily="2" charset="2"/>
              <a:buChar char="ü"/>
            </a:pPr>
            <a:r>
              <a:rPr lang="en-US" sz="2800" dirty="0" err="1">
                <a:latin typeface="Arial" panose="020B0604020202020204" pitchFamily="34" charset="0"/>
                <a:ea typeface="MS Mincho" panose="02020609040205080304" pitchFamily="49" charset="-128"/>
                <a:cs typeface="Arial" panose="020B0604020202020204" pitchFamily="34" charset="0"/>
              </a:rPr>
              <a:t>V</a:t>
            </a:r>
            <a:r>
              <a:rPr lang="en-US" sz="2800" dirty="0" err="1" smtClean="0">
                <a:latin typeface="Arial" panose="020B0604020202020204" pitchFamily="34" charset="0"/>
                <a:ea typeface="MS Mincho" panose="02020609040205080304" pitchFamily="49" charset="-128"/>
                <a:cs typeface="Arial" panose="020B0604020202020204" pitchFamily="34" charset="0"/>
              </a:rPr>
              <a:t>ới</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giải</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thuật</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tham</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ăn</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thì</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bài</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toán</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trên</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số</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thực</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sẽ</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đạt</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được</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giá</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trị</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tối</a:t>
            </a:r>
            <a:r>
              <a:rPr lang="en-US" sz="2800" dirty="0" err="1">
                <a:latin typeface="Arial" panose="020B0604020202020204" pitchFamily="34" charset="0"/>
                <a:ea typeface="MS Mincho" panose="02020609040205080304" pitchFamily="49" charset="-128"/>
                <a:cs typeface="Arial" panose="020B0604020202020204" pitchFamily="34" charset="0"/>
              </a:rPr>
              <a:t>.</a:t>
            </a:r>
            <a:r>
              <a:rPr lang="en-US" sz="2800" dirty="0" err="1" smtClean="0">
                <a:latin typeface="Arial" panose="020B0604020202020204" pitchFamily="34" charset="0"/>
                <a:ea typeface="MS Mincho" panose="02020609040205080304" pitchFamily="49" charset="-128"/>
                <a:cs typeface="Arial" panose="020B0604020202020204" pitchFamily="34" charset="0"/>
              </a:rPr>
              <a:t>ưu</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hơn</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số</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nguyên</a:t>
            </a:r>
            <a:r>
              <a:rPr lang="en-US" sz="2800" dirty="0" smtClean="0">
                <a:latin typeface="Arial" panose="020B0604020202020204" pitchFamily="34" charset="0"/>
                <a:ea typeface="MS Mincho" panose="02020609040205080304" pitchFamily="49" charset="-128"/>
                <a:cs typeface="Arial" panose="020B0604020202020204" pitchFamily="34" charset="0"/>
              </a:rPr>
              <a:t>.</a:t>
            </a:r>
          </a:p>
          <a:p>
            <a:pPr marL="914400" marR="0" indent="-457200">
              <a:lnSpc>
                <a:spcPct val="107000"/>
              </a:lnSpc>
              <a:spcBef>
                <a:spcPts val="0"/>
              </a:spcBef>
              <a:spcAft>
                <a:spcPts val="800"/>
              </a:spcAft>
              <a:buFont typeface="Wingdings" panose="05000000000000000000" pitchFamily="2" charset="2"/>
              <a:buChar char="ü"/>
            </a:pPr>
            <a:r>
              <a:rPr lang="en-US" sz="2800" dirty="0" err="1" smtClean="0">
                <a:latin typeface="Arial" panose="020B0604020202020204" pitchFamily="34" charset="0"/>
                <a:ea typeface="MS Mincho" panose="02020609040205080304" pitchFamily="49" charset="-128"/>
                <a:cs typeface="Arial" panose="020B0604020202020204" pitchFamily="34" charset="0"/>
              </a:rPr>
              <a:t>Giải</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thuật</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tham</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ăn</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thường</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được</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sử</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dụng</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smtClean="0">
                <a:latin typeface="Arial" panose="020B0604020202020204" pitchFamily="34" charset="0"/>
                <a:ea typeface="MS Mincho" panose="02020609040205080304" pitchFamily="49" charset="-128"/>
                <a:cs typeface="Arial" panose="020B0604020202020204" pitchFamily="34" charset="0"/>
              </a:rPr>
              <a:t>trong</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vi-VN" sz="2800" dirty="0" smtClean="0">
                <a:latin typeface="Arial" panose="020B0604020202020204" pitchFamily="34" charset="0"/>
                <a:cs typeface="Arial" panose="020B0604020202020204" pitchFamily="34" charset="0"/>
              </a:rPr>
              <a:t>kinh </a:t>
            </a:r>
            <a:r>
              <a:rPr lang="vi-VN" sz="2800" dirty="0">
                <a:latin typeface="Arial" panose="020B0604020202020204" pitchFamily="34" charset="0"/>
                <a:cs typeface="Arial" panose="020B0604020202020204" pitchFamily="34" charset="0"/>
              </a:rPr>
              <a:t>doanh, toán tổ hợp, lý thuyết độ phức tạp tính toán, mật mã học và toán ứng dụng.</a:t>
            </a:r>
            <a:endParaRPr lang="en-US" sz="2800" dirty="0" smtClean="0">
              <a:latin typeface="Arial" panose="020B0604020202020204" pitchFamily="34" charset="0"/>
              <a:ea typeface="MS Mincho" panose="02020609040205080304" pitchFamily="49" charset="-128"/>
              <a:cs typeface="Arial" panose="020B0604020202020204" pitchFamily="34" charset="0"/>
            </a:endParaRPr>
          </a:p>
          <a:p>
            <a:pPr marL="457200" marR="0" indent="0">
              <a:lnSpc>
                <a:spcPct val="107000"/>
              </a:lnSpc>
              <a:spcBef>
                <a:spcPts val="0"/>
              </a:spcBef>
              <a:spcAft>
                <a:spcPts val="800"/>
              </a:spcAft>
              <a:buNone/>
            </a:pPr>
            <a:endParaRPr lang="en-US" sz="2800" dirty="0">
              <a:latin typeface="Arial" panose="020B060402020202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1164557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291215" cy="1812557"/>
          </a:xfrm>
        </p:spPr>
        <p:txBody>
          <a:bodyPr/>
          <a:lstStyle/>
          <a:p>
            <a:r>
              <a:rPr lang="en-US" dirty="0" err="1" smtClean="0"/>
              <a:t>Cảm</a:t>
            </a:r>
            <a:r>
              <a:rPr lang="en-US" dirty="0" smtClean="0"/>
              <a:t> </a:t>
            </a:r>
            <a:r>
              <a:rPr lang="en-US" dirty="0" err="1" smtClean="0"/>
              <a:t>ơn</a:t>
            </a:r>
            <a:r>
              <a:rPr lang="en-US" dirty="0" smtClean="0"/>
              <a:t> </a:t>
            </a:r>
            <a:r>
              <a:rPr lang="en-US" dirty="0" err="1" smtClean="0"/>
              <a:t>thầy</a:t>
            </a:r>
            <a:r>
              <a:rPr lang="en-US" dirty="0" smtClean="0"/>
              <a:t> </a:t>
            </a:r>
            <a:r>
              <a:rPr lang="en-US" dirty="0" err="1" smtClean="0"/>
              <a:t>và</a:t>
            </a:r>
            <a:r>
              <a:rPr lang="en-US" dirty="0" smtClean="0"/>
              <a:t> </a:t>
            </a:r>
            <a:r>
              <a:rPr lang="en-US" dirty="0" err="1" smtClean="0"/>
              <a:t>các</a:t>
            </a:r>
            <a:r>
              <a:rPr lang="en-US" dirty="0" smtClean="0"/>
              <a:t> </a:t>
            </a:r>
            <a:r>
              <a:rPr lang="en-US" dirty="0" err="1" smtClean="0"/>
              <a:t>bạn</a:t>
            </a:r>
            <a:r>
              <a:rPr lang="en-US" dirty="0" smtClean="0"/>
              <a:t> </a:t>
            </a:r>
            <a:r>
              <a:rPr lang="en-US" dirty="0" err="1" smtClean="0"/>
              <a:t>đã</a:t>
            </a:r>
            <a:r>
              <a:rPr lang="en-US" dirty="0" smtClean="0"/>
              <a:t> </a:t>
            </a:r>
            <a:r>
              <a:rPr lang="en-US" dirty="0" err="1" smtClean="0"/>
              <a:t>lắng</a:t>
            </a:r>
            <a:r>
              <a:rPr lang="en-US" dirty="0" smtClean="0"/>
              <a:t> </a:t>
            </a:r>
            <a:r>
              <a:rPr lang="en-US" dirty="0" err="1" smtClean="0"/>
              <a:t>nghe</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387" y="2321607"/>
            <a:ext cx="2958111" cy="2648647"/>
          </a:xfrm>
          <a:prstGeom prst="rect">
            <a:avLst/>
          </a:prstGeom>
        </p:spPr>
      </p:pic>
    </p:spTree>
    <p:extLst>
      <p:ext uri="{BB962C8B-B14F-4D97-AF65-F5344CB8AC3E}">
        <p14:creationId xmlns:p14="http://schemas.microsoft.com/office/powerpoint/2010/main" val="645440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3125"/>
            <a:ext cx="3113903" cy="461319"/>
          </a:xfrm>
        </p:spPr>
        <p:txBody>
          <a:bodyPr>
            <a:normAutofit/>
          </a:bodyPr>
          <a:lstStyle/>
          <a:p>
            <a:r>
              <a:rPr lang="vi-VN" sz="2400" dirty="0" smtClean="0"/>
              <a:t>Nội dung</a:t>
            </a:r>
            <a:endParaRPr lang="en-US" sz="2400" dirty="0"/>
          </a:p>
        </p:txBody>
      </p:sp>
      <p:sp>
        <p:nvSpPr>
          <p:cNvPr id="3" name="Content Placeholder 2"/>
          <p:cNvSpPr>
            <a:spLocks noGrp="1"/>
          </p:cNvSpPr>
          <p:nvPr>
            <p:ph idx="1"/>
          </p:nvPr>
        </p:nvSpPr>
        <p:spPr>
          <a:xfrm>
            <a:off x="660748" y="1373181"/>
            <a:ext cx="7741848" cy="3450613"/>
          </a:xfrm>
        </p:spPr>
        <p:txBody>
          <a:bodyPr>
            <a:normAutofit/>
          </a:bodyPr>
          <a:lstStyle/>
          <a:p>
            <a:r>
              <a:rPr lang="en-US" sz="2400" dirty="0" err="1" smtClean="0">
                <a:latin typeface="Arial" panose="020B0604020202020204" pitchFamily="34" charset="0"/>
                <a:cs typeface="Arial" panose="020B0604020202020204" pitchFamily="34" charset="0"/>
              </a:rPr>
              <a:t>Giải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thuật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ăn</a:t>
            </a:r>
            <a:r>
              <a:rPr lang="en-US" sz="2400" dirty="0" smtClean="0">
                <a:latin typeface="Arial" panose="020B0604020202020204" pitchFamily="34" charset="0"/>
                <a:cs typeface="Arial" panose="020B0604020202020204" pitchFamily="34" charset="0"/>
              </a:rPr>
              <a:t>:</a:t>
            </a:r>
          </a:p>
          <a:p>
            <a:pPr lvl="1"/>
            <a:r>
              <a:rPr lang="en-US" sz="2200" dirty="0" err="1" smtClean="0">
                <a:latin typeface="Arial" panose="020B0604020202020204" pitchFamily="34" charset="0"/>
                <a:cs typeface="Arial" panose="020B0604020202020204" pitchFamily="34" charset="0"/>
              </a:rPr>
              <a:t>Bài</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balo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đạng</a:t>
            </a:r>
            <a:r>
              <a:rPr lang="en-US" sz="2200" dirty="0">
                <a:latin typeface="Arial" panose="020B0604020202020204" pitchFamily="34" charset="0"/>
                <a:cs typeface="Arial" panose="020B0604020202020204" pitchFamily="34" charset="0"/>
              </a:rPr>
              <a:t> 0 -1 </a:t>
            </a:r>
          </a:p>
          <a:p>
            <a:pPr lvl="1"/>
            <a:r>
              <a:rPr lang="en-US" sz="2200" dirty="0" err="1">
                <a:latin typeface="Arial" panose="020B0604020202020204" pitchFamily="34" charset="0"/>
                <a:cs typeface="Arial" panose="020B0604020202020204" pitchFamily="34" charset="0"/>
              </a:rPr>
              <a:t>Bài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balo</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với</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endParaRPr lang="en-US" sz="22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luận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025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90475"/>
            <a:ext cx="5982091" cy="947350"/>
          </a:xfrm>
        </p:spPr>
        <p:txBody>
          <a:bodyPr>
            <a:normAutofit/>
          </a:bodyPr>
          <a:lstStyle/>
          <a:p>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ăn</a:t>
            </a:r>
            <a:endParaRPr lang="en-US" sz="2400" dirty="0"/>
          </a:p>
        </p:txBody>
      </p:sp>
      <p:sp>
        <p:nvSpPr>
          <p:cNvPr id="3" name="Content Placeholder 2"/>
          <p:cNvSpPr>
            <a:spLocks noGrp="1"/>
          </p:cNvSpPr>
          <p:nvPr>
            <p:ph idx="1"/>
          </p:nvPr>
        </p:nvSpPr>
        <p:spPr>
          <a:xfrm>
            <a:off x="1124607" y="922212"/>
            <a:ext cx="9837682" cy="5215830"/>
          </a:xfrm>
        </p:spPr>
        <p:txBody>
          <a:bodyPr/>
          <a:lstStyle/>
          <a:p>
            <a:pPr marL="228600" lvl="1">
              <a:lnSpc>
                <a:spcPct val="150000"/>
              </a:lnSpc>
              <a:spcBef>
                <a:spcPts val="1000"/>
              </a:spcBef>
            </a:pPr>
            <a:r>
              <a:rPr lang="vi-VN" sz="2800" dirty="0">
                <a:cs typeface="Arial" panose="020B0604020202020204" pitchFamily="34" charset="0"/>
              </a:rPr>
              <a:t>Định nghĩa: Giải thuật tham ăn là một thuật toán giải quyết một bài toán nhằm tìm </a:t>
            </a:r>
            <a:r>
              <a:rPr lang="vi-VN" sz="2800" dirty="0" smtClean="0">
                <a:cs typeface="Arial" panose="020B0604020202020204" pitchFamily="34" charset="0"/>
              </a:rPr>
              <a:t>kiếm</a:t>
            </a:r>
            <a:r>
              <a:rPr lang="en-US" sz="2800" dirty="0" smtClean="0">
                <a:cs typeface="Arial" panose="020B0604020202020204" pitchFamily="34" charset="0"/>
              </a:rPr>
              <a:t>,</a:t>
            </a:r>
            <a:r>
              <a:rPr lang="vi-VN" sz="2800" dirty="0" smtClean="0">
                <a:cs typeface="Arial" panose="020B0604020202020204" pitchFamily="34" charset="0"/>
              </a:rPr>
              <a:t> </a:t>
            </a:r>
            <a:r>
              <a:rPr lang="vi-VN" sz="2800" dirty="0">
                <a:cs typeface="Arial" panose="020B0604020202020204" pitchFamily="34" charset="0"/>
              </a:rPr>
              <a:t>lựa chọn giá trị tối ưu ở mỗi bước đi với hy vọng tìm được tối ưu cao nhất</a:t>
            </a:r>
            <a:r>
              <a:rPr lang="vi-VN" sz="2800" dirty="0" smtClean="0">
                <a:cs typeface="Arial" panose="020B0604020202020204" pitchFamily="34" charset="0"/>
              </a:rPr>
              <a:t>.</a:t>
            </a:r>
            <a:endParaRPr lang="en-US" sz="2800" dirty="0" smtClean="0">
              <a:cs typeface="Arial" panose="020B0604020202020204" pitchFamily="34" charset="0"/>
            </a:endParaRPr>
          </a:p>
          <a:p>
            <a:pPr>
              <a:lnSpc>
                <a:spcPct val="150000"/>
              </a:lnSpc>
            </a:pPr>
            <a:r>
              <a:rPr lang="vi-VN" sz="2800" dirty="0"/>
              <a:t>VD: </a:t>
            </a:r>
            <a:r>
              <a:rPr lang="en-US" sz="2800" dirty="0" smtClean="0"/>
              <a:t>M</a:t>
            </a:r>
            <a:r>
              <a:rPr lang="vi-VN" sz="2800" dirty="0" smtClean="0"/>
              <a:t>ẹ </a:t>
            </a:r>
            <a:r>
              <a:rPr lang="vi-VN" sz="2800" dirty="0"/>
              <a:t>bạn cho bạn 2 tờ tiền với mệnh giá là 100.000 vnđ và 500.000 vnđ, bạn chỉ được chọn 1 trong 2 tờ tiền  =&gt;  đương nhiên bạn sẽ chọn tờ 500.000 </a:t>
            </a:r>
            <a:r>
              <a:rPr lang="en-US" sz="2800" dirty="0" err="1" smtClean="0"/>
              <a:t>vn</a:t>
            </a:r>
            <a:r>
              <a:rPr lang="vi-VN" sz="2800" dirty="0" smtClean="0"/>
              <a:t>đ </a:t>
            </a:r>
            <a:r>
              <a:rPr lang="vi-VN" sz="2800" dirty="0"/>
              <a:t>vì nó giá trị hơn mặc dù số lượng và kích thước của 2 tờ đều như nhau.</a:t>
            </a:r>
          </a:p>
          <a:p>
            <a:pPr marL="0" indent="0">
              <a:buNone/>
            </a:pPr>
            <a:endParaRPr lang="en-US" dirty="0"/>
          </a:p>
        </p:txBody>
      </p:sp>
    </p:spTree>
    <p:extLst>
      <p:ext uri="{BB962C8B-B14F-4D97-AF65-F5344CB8AC3E}">
        <p14:creationId xmlns:p14="http://schemas.microsoft.com/office/powerpoint/2010/main" val="134112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90475"/>
            <a:ext cx="5982091" cy="947350"/>
          </a:xfrm>
        </p:spPr>
        <p:txBody>
          <a:bodyPr>
            <a:normAutofit/>
          </a:bodyPr>
          <a:lstStyle/>
          <a:p>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ăn</a:t>
            </a:r>
            <a:endParaRPr lang="en-US" sz="2400" dirty="0"/>
          </a:p>
        </p:txBody>
      </p:sp>
      <p:sp>
        <p:nvSpPr>
          <p:cNvPr id="3" name="Content Placeholder 2"/>
          <p:cNvSpPr>
            <a:spLocks noGrp="1"/>
          </p:cNvSpPr>
          <p:nvPr>
            <p:ph idx="1"/>
          </p:nvPr>
        </p:nvSpPr>
        <p:spPr>
          <a:xfrm>
            <a:off x="1124607" y="922212"/>
            <a:ext cx="9837682" cy="5215830"/>
          </a:xfrm>
        </p:spPr>
        <p:txBody>
          <a:bodyPr>
            <a:noAutofit/>
          </a:bodyPr>
          <a:lstStyle/>
          <a:p>
            <a:pPr marL="342900" lvl="1" indent="-342900">
              <a:spcBef>
                <a:spcPts val="1000"/>
              </a:spcBef>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Bài</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xếp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balo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đạng</a:t>
            </a:r>
            <a:r>
              <a:rPr lang="en-US" sz="2800" dirty="0">
                <a:latin typeface="Arial" panose="020B0604020202020204" pitchFamily="34" charset="0"/>
                <a:cs typeface="Arial" panose="020B0604020202020204" pitchFamily="34" charset="0"/>
              </a:rPr>
              <a:t> 0 -1 </a:t>
            </a:r>
          </a:p>
          <a:p>
            <a:pPr marL="800100" lvl="2" indent="-342900">
              <a:spcBef>
                <a:spcPts val="1000"/>
              </a:spcBef>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Hạn </a:t>
            </a:r>
            <a:r>
              <a:rPr lang="vi-VN" sz="2800" dirty="0">
                <a:latin typeface="Arial" panose="020B0604020202020204" pitchFamily="34" charset="0"/>
                <a:cs typeface="Arial" panose="020B0604020202020204" pitchFamily="34" charset="0"/>
              </a:rPr>
              <a:t>chế số đồ vật thuộc </a:t>
            </a:r>
            <a:r>
              <a:rPr lang="vi-VN" sz="2800" dirty="0" smtClean="0">
                <a:latin typeface="Arial" panose="020B0604020202020204" pitchFamily="34" charset="0"/>
                <a:cs typeface="Arial" panose="020B0604020202020204" pitchFamily="34" charset="0"/>
              </a:rPr>
              <a:t>mỗi </a:t>
            </a:r>
            <a:r>
              <a:rPr lang="vi-VN" sz="2800" dirty="0">
                <a:latin typeface="Arial" panose="020B0604020202020204" pitchFamily="34" charset="0"/>
                <a:cs typeface="Arial" panose="020B0604020202020204" pitchFamily="34" charset="0"/>
              </a:rPr>
              <a:t>loại là 0 </a:t>
            </a:r>
            <a:r>
              <a:rPr lang="vi-VN" sz="2800" dirty="0" smtClean="0">
                <a:latin typeface="Arial" panose="020B0604020202020204" pitchFamily="34" charset="0"/>
                <a:cs typeface="Arial" panose="020B0604020202020204" pitchFamily="34" charset="0"/>
              </a:rPr>
              <a:t>và 1</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chọn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hoặc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chọn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sau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nhất</a:t>
            </a:r>
            <a:endParaRPr lang="en-US" sz="2800" dirty="0" smtClean="0">
              <a:latin typeface="Arial" panose="020B0604020202020204" pitchFamily="34" charset="0"/>
              <a:cs typeface="Arial" panose="020B0604020202020204" pitchFamily="34" charset="0"/>
            </a:endParaRPr>
          </a:p>
          <a:p>
            <a:pPr marL="800100" lvl="2" indent="-342900">
              <a:spcBef>
                <a:spcPts val="1000"/>
              </a:spcBef>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tóa</a:t>
            </a:r>
            <a:r>
              <a:rPr lang="en-US" sz="2800" dirty="0" err="1" smtClean="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xếp </a:t>
            </a:r>
            <a:r>
              <a:rPr lang="vi-VN" sz="2800" dirty="0">
                <a:latin typeface="Arial" panose="020B0604020202020204" pitchFamily="34" charset="0"/>
                <a:cs typeface="Arial" panose="020B0604020202020204" pitchFamily="34" charset="0"/>
              </a:rPr>
              <a:t>ba lô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chế </a:t>
            </a:r>
            <a:r>
              <a:rPr lang="en-US" sz="2800" dirty="0" err="1" smtClean="0">
                <a:latin typeface="Arial" panose="020B0604020202020204" pitchFamily="34" charset="0"/>
                <a:cs typeface="Arial" panose="020B0604020202020204" pitchFamily="34" charset="0"/>
              </a:rPr>
              <a:t>về</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đồ vật thuộc mỗi loại </a:t>
            </a:r>
            <a:r>
              <a:rPr lang="en-US" sz="2800" dirty="0" err="1" smtClean="0">
                <a:latin typeface="Arial" panose="020B0604020202020204" pitchFamily="34" charset="0"/>
                <a:cs typeface="Arial" panose="020B0604020202020204" pitchFamily="34" charset="0"/>
              </a:rPr>
              <a:t>nhưng</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không </a:t>
            </a:r>
            <a:r>
              <a:rPr lang="vi-VN" sz="2800" dirty="0">
                <a:latin typeface="Arial" panose="020B0604020202020204" pitchFamily="34" charset="0"/>
                <a:cs typeface="Arial" panose="020B0604020202020204" pitchFamily="34" charset="0"/>
              </a:rPr>
              <a:t>được vượt quá một lượng nào đó</a:t>
            </a:r>
            <a:r>
              <a:rPr lang="vi-VN" sz="2800" dirty="0" smtClean="0">
                <a:latin typeface="Arial" panose="020B0604020202020204" pitchFamily="34" charset="0"/>
                <a:cs typeface="Arial" panose="020B0604020202020204" pitchFamily="34" charset="0"/>
              </a:rPr>
              <a:t>.</a:t>
            </a:r>
            <a:endParaRPr 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478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90475"/>
            <a:ext cx="5982091" cy="947350"/>
          </a:xfrm>
        </p:spPr>
        <p:txBody>
          <a:bodyPr>
            <a:normAutofit/>
          </a:bodyPr>
          <a:lstStyle/>
          <a:p>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ăn</a:t>
            </a:r>
            <a:endParaRPr lang="en-US" sz="2400" dirty="0"/>
          </a:p>
        </p:txBody>
      </p:sp>
      <p:sp>
        <p:nvSpPr>
          <p:cNvPr id="3" name="Content Placeholder 2"/>
          <p:cNvSpPr>
            <a:spLocks noGrp="1"/>
          </p:cNvSpPr>
          <p:nvPr>
            <p:ph idx="1"/>
          </p:nvPr>
        </p:nvSpPr>
        <p:spPr>
          <a:xfrm>
            <a:off x="1124607" y="922212"/>
            <a:ext cx="9837682" cy="5215830"/>
          </a:xfrm>
        </p:spPr>
        <p:txBody>
          <a:bodyPr>
            <a:noAutofit/>
          </a:bodyPr>
          <a:lstStyle/>
          <a:p>
            <a:pPr marL="800100" lvl="2" indent="-342900">
              <a:spcBef>
                <a:spcPts val="1000"/>
              </a:spcBef>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Ví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bài</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6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tập</a:t>
            </a:r>
            <a:r>
              <a:rPr lang="en-US" sz="2800" dirty="0" smtClean="0">
                <a:latin typeface="Arial" panose="020B0604020202020204" pitchFamily="34" charset="0"/>
                <a:cs typeface="Arial" panose="020B0604020202020204" pitchFamily="34" charset="0"/>
              </a:rPr>
              <a:t>):</a:t>
            </a:r>
          </a:p>
          <a:p>
            <a:pPr marL="457200" lvl="2" indent="0">
              <a:spcBef>
                <a:spcPts val="1000"/>
              </a:spcBef>
              <a:buNone/>
            </a:pPr>
            <a:r>
              <a:rPr lang="vi-VN" sz="2800" dirty="0" smtClean="0">
                <a:cs typeface="Arial" panose="020B0604020202020204" pitchFamily="34" charset="0"/>
              </a:rPr>
              <a:t>Cho </a:t>
            </a:r>
            <a:r>
              <a:rPr lang="vi-VN" sz="2800" dirty="0">
                <a:cs typeface="Arial" panose="020B0604020202020204" pitchFamily="34" charset="0"/>
              </a:rPr>
              <a:t>một cái ba lô có thể đựng một trọng lượng M và n loại đồ vật, mỗi đồ vật i có một trọng lượng wi và một giá trị pi. Các đồ vật có thể lấy (1) hoặc không lấy (0). Tìm một cách lựa chọn các đồ vật đựng vào ba lô, sao cho tổng trọng lượng không vượt quá M và tổng giá trị là lớn </a:t>
            </a:r>
            <a:r>
              <a:rPr lang="vi-VN" sz="2800" dirty="0" smtClean="0">
                <a:cs typeface="Arial" panose="020B0604020202020204" pitchFamily="34" charset="0"/>
              </a:rPr>
              <a:t>nhất.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4636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90475"/>
            <a:ext cx="5982091" cy="947350"/>
          </a:xfrm>
        </p:spPr>
        <p:txBody>
          <a:bodyPr>
            <a:normAutofit/>
          </a:bodyPr>
          <a:lstStyle/>
          <a:p>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ăn</a:t>
            </a:r>
            <a:endParaRPr lang="en-US" sz="2400" dirty="0"/>
          </a:p>
        </p:txBody>
      </p:sp>
      <p:sp>
        <p:nvSpPr>
          <p:cNvPr id="3" name="Content Placeholder 2"/>
          <p:cNvSpPr>
            <a:spLocks noGrp="1"/>
          </p:cNvSpPr>
          <p:nvPr>
            <p:ph idx="1"/>
          </p:nvPr>
        </p:nvSpPr>
        <p:spPr>
          <a:xfrm>
            <a:off x="1124607" y="922212"/>
            <a:ext cx="9837682" cy="5215830"/>
          </a:xfrm>
        </p:spPr>
        <p:txBody>
          <a:bodyPr>
            <a:noAutofit/>
          </a:bodyPr>
          <a:lstStyle/>
          <a:p>
            <a:pPr marL="800100" lvl="2" indent="-342900">
              <a:spcBef>
                <a:spcPts val="1000"/>
              </a:spcBef>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Ví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bài</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6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tập</a:t>
            </a:r>
            <a:r>
              <a:rPr lang="en-US" sz="2800" dirty="0" smtClean="0">
                <a:latin typeface="Arial" panose="020B0604020202020204" pitchFamily="34" charset="0"/>
                <a:cs typeface="Arial" panose="020B0604020202020204" pitchFamily="34" charset="0"/>
              </a:rPr>
              <a:t>):</a:t>
            </a:r>
          </a:p>
          <a:p>
            <a:pPr marL="457200" lvl="2" indent="0">
              <a:spcBef>
                <a:spcPts val="1000"/>
              </a:spcBef>
              <a:buNone/>
            </a:pPr>
            <a:r>
              <a:rPr lang="vi-VN" sz="2800" dirty="0" smtClean="0">
                <a:cs typeface="Arial" panose="020B0604020202020204" pitchFamily="34" charset="0"/>
              </a:rPr>
              <a:t>Cho </a:t>
            </a:r>
            <a:r>
              <a:rPr lang="vi-VN" sz="2800" dirty="0">
                <a:cs typeface="Arial" panose="020B0604020202020204" pitchFamily="34" charset="0"/>
              </a:rPr>
              <a:t>một cái ba lô có thể đựng một trọng lượng M và n loại đồ vật, mỗi đồ vật i có một trọng lượng wi và một giá trị pi. Các đồ vật có thể lấy (1) hoặc không lấy (0). Tìm một cách lựa chọn các đồ vật đựng vào ba lô, sao cho tổng trọng lượng không vượt quá M và tổng giá trị là lớn </a:t>
            </a:r>
            <a:r>
              <a:rPr lang="vi-VN" sz="2800" dirty="0" smtClean="0">
                <a:cs typeface="Arial" panose="020B0604020202020204" pitchFamily="34" charset="0"/>
              </a:rPr>
              <a:t>nhất. </a:t>
            </a: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731528" y="4785985"/>
            <a:ext cx="6623839" cy="1352057"/>
          </a:xfrm>
          <a:prstGeom prst="rect">
            <a:avLst/>
          </a:prstGeom>
        </p:spPr>
      </p:pic>
    </p:spTree>
    <p:extLst>
      <p:ext uri="{BB962C8B-B14F-4D97-AF65-F5344CB8AC3E}">
        <p14:creationId xmlns:p14="http://schemas.microsoft.com/office/powerpoint/2010/main" val="504927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90475"/>
            <a:ext cx="5982091" cy="947350"/>
          </a:xfrm>
        </p:spPr>
        <p:txBody>
          <a:bodyPr>
            <a:normAutofit/>
          </a:bodyPr>
          <a:lstStyle/>
          <a:p>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ăn</a:t>
            </a:r>
            <a:endParaRPr lang="en-US" sz="2400" dirty="0"/>
          </a:p>
        </p:txBody>
      </p:sp>
      <p:sp>
        <p:nvSpPr>
          <p:cNvPr id="3" name="Content Placeholder 2"/>
          <p:cNvSpPr>
            <a:spLocks noGrp="1"/>
          </p:cNvSpPr>
          <p:nvPr>
            <p:ph idx="1"/>
          </p:nvPr>
        </p:nvSpPr>
        <p:spPr>
          <a:xfrm>
            <a:off x="987972" y="1311094"/>
            <a:ext cx="9837682" cy="5215830"/>
          </a:xfrm>
        </p:spPr>
        <p:txBody>
          <a:bodyPr>
            <a:noAutofit/>
          </a:bodyPr>
          <a:lstStyle/>
          <a:p>
            <a:pPr marL="800100" lvl="2" indent="-342900">
              <a:spcBef>
                <a:spcPts val="1000"/>
              </a:spcBef>
              <a:buFont typeface="Wingdings" panose="05000000000000000000" pitchFamily="2" charset="2"/>
              <a:buChar char="§"/>
            </a:pPr>
            <a:r>
              <a:rPr lang="vi-VN" altLang="en-US" sz="2800" dirty="0" smtClean="0">
                <a:latin typeface="Times New Roman" panose="02020603050405020304" pitchFamily="18" charset="0"/>
                <a:ea typeface="MS Mincho" panose="02020609040205080304" pitchFamily="49" charset="-128"/>
                <a:cs typeface="Times New Roman" panose="02020603050405020304" pitchFamily="18" charset="0"/>
              </a:rPr>
              <a:t>Khởi </a:t>
            </a:r>
            <a:r>
              <a:rPr lang="vi-VN" altLang="en-US" sz="2800" dirty="0">
                <a:latin typeface="Times New Roman" panose="02020603050405020304" pitchFamily="18" charset="0"/>
                <a:ea typeface="MS Mincho" panose="02020609040205080304" pitchFamily="49" charset="-128"/>
                <a:cs typeface="Times New Roman" panose="02020603050405020304" pitchFamily="18" charset="0"/>
              </a:rPr>
              <a:t>tạo mảng grid c</a:t>
            </a:r>
            <a:r>
              <a:rPr lang="vi-VN" altLang="en-US" sz="2800" dirty="0">
                <a:latin typeface="Calibri" panose="020F0502020204030204" pitchFamily="34" charset="0"/>
                <a:ea typeface="MS Mincho" panose="02020609040205080304" pitchFamily="49" charset="-128"/>
                <a:cs typeface="Times New Roman" panose="02020603050405020304" pitchFamily="18" charset="0"/>
              </a:rPr>
              <a:t>ó</a:t>
            </a:r>
            <a:r>
              <a:rPr lang="vi-VN" altLang="en-US" sz="2800" dirty="0">
                <a:latin typeface="Times New Roman" panose="02020603050405020304" pitchFamily="18" charset="0"/>
                <a:ea typeface="MS Mincho" panose="02020609040205080304" pitchFamily="49" charset="-128"/>
                <a:cs typeface="Times New Roman" panose="02020603050405020304" pitchFamily="18" charset="0"/>
              </a:rPr>
              <a:t> M+1 gi</a:t>
            </a:r>
            <a:r>
              <a:rPr lang="vi-VN" altLang="en-US" sz="2800" dirty="0">
                <a:latin typeface="Calibri" panose="020F0502020204030204" pitchFamily="34" charset="0"/>
                <a:ea typeface="MS Mincho" panose="02020609040205080304" pitchFamily="49" charset="-128"/>
                <a:cs typeface="Times New Roman" panose="02020603050405020304" pitchFamily="18" charset="0"/>
              </a:rPr>
              <a:t>á</a:t>
            </a:r>
            <a:r>
              <a:rPr lang="vi-VN" alt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vi-VN" altLang="en-US" sz="2800" dirty="0" smtClean="0">
                <a:latin typeface="Times New Roman" panose="02020603050405020304" pitchFamily="18" charset="0"/>
                <a:ea typeface="MS Mincho" panose="02020609040205080304" pitchFamily="49" charset="-128"/>
                <a:cs typeface="Times New Roman" panose="02020603050405020304" pitchFamily="18" charset="0"/>
              </a:rPr>
              <a:t>trị</a:t>
            </a:r>
            <a:endParaRPr lang="en-US" altLang="en-US" sz="2800" dirty="0" smtClean="0">
              <a:latin typeface="Times New Roman" panose="02020603050405020304" pitchFamily="18" charset="0"/>
              <a:ea typeface="MS Mincho" panose="02020609040205080304" pitchFamily="49" charset="-128"/>
              <a:cs typeface="Times New Roman" panose="02020603050405020304" pitchFamily="18" charset="0"/>
            </a:endParaRPr>
          </a:p>
          <a:p>
            <a:pPr marL="800100" lvl="2" indent="-342900">
              <a:spcBef>
                <a:spcPts val="1000"/>
              </a:spcBef>
              <a:buFont typeface="Wingdings" panose="05000000000000000000" pitchFamily="2" charset="2"/>
              <a:buChar char="§"/>
            </a:pPr>
            <a:endParaRPr lang="en-US" altLang="en-US" sz="2800" dirty="0">
              <a:latin typeface="Times New Roman" panose="02020603050405020304" pitchFamily="18" charset="0"/>
              <a:ea typeface="MS Mincho" panose="02020609040205080304" pitchFamily="49" charset="-128"/>
              <a:cs typeface="Times New Roman" panose="02020603050405020304" pitchFamily="18" charset="0"/>
            </a:endParaRPr>
          </a:p>
          <a:p>
            <a:pPr marL="800100" marR="0" lvl="2" indent="-342900">
              <a:spcBef>
                <a:spcPts val="1000"/>
              </a:spcBef>
              <a:spcAft>
                <a:spcPts val="0"/>
              </a:spcAft>
              <a:buFont typeface="Wingdings" panose="05000000000000000000" pitchFamily="2" charset="2"/>
              <a:buChar char="§"/>
            </a:pPr>
            <a:r>
              <a:rPr lang="vi-VN" sz="2800" dirty="0">
                <a:latin typeface="Times New Roman" panose="02020603050405020304" pitchFamily="18" charset="0"/>
                <a:ea typeface="MS Mincho" panose="02020609040205080304" pitchFamily="49" charset="-128"/>
                <a:cs typeface="Times New Roman" panose="02020603050405020304" pitchFamily="18" charset="0"/>
              </a:rPr>
              <a:t>Chạy vòng lặp for trên số n đồ vật</a:t>
            </a:r>
            <a:endParaRPr lang="en-US" sz="2800" dirty="0">
              <a:latin typeface="Times New Roman" panose="02020603050405020304" pitchFamily="18" charset="0"/>
              <a:ea typeface="MS Mincho" panose="02020609040205080304" pitchFamily="49" charset="-128"/>
              <a:cs typeface="Times New Roman" panose="02020603050405020304" pitchFamily="18" charset="0"/>
            </a:endParaRPr>
          </a:p>
          <a:p>
            <a:pPr marL="1257300" lvl="3" indent="-342900">
              <a:spcBef>
                <a:spcPts val="1000"/>
              </a:spcBef>
              <a:spcAft>
                <a:spcPts val="800"/>
              </a:spcAft>
              <a:buFont typeface="Wingdings" panose="05000000000000000000" pitchFamily="2" charset="2"/>
              <a:buChar char="§"/>
            </a:pPr>
            <a:r>
              <a:rPr lang="en-US" sz="2600" dirty="0" err="1">
                <a:latin typeface="Times New Roman" panose="02020603050405020304" pitchFamily="18" charset="0"/>
                <a:ea typeface="MS Mincho" panose="02020609040205080304" pitchFamily="49" charset="-128"/>
                <a:cs typeface="Times New Roman" panose="02020603050405020304" pitchFamily="18" charset="0"/>
              </a:rPr>
              <a:t>Tính</a:t>
            </a:r>
            <a:r>
              <a:rPr lang="en-US" sz="2600" dirty="0">
                <a:latin typeface="Times New Roman" panose="02020603050405020304" pitchFamily="18" charset="0"/>
                <a:ea typeface="MS Mincho" panose="02020609040205080304" pitchFamily="49" charset="-128"/>
                <a:cs typeface="Times New Roman" panose="02020603050405020304" pitchFamily="18" charset="0"/>
              </a:rPr>
              <a:t> Max(V[i-1,w], V[i-1, </a:t>
            </a:r>
            <a:r>
              <a:rPr lang="en-US" sz="2600" dirty="0" err="1">
                <a:latin typeface="Times New Roman" panose="02020603050405020304" pitchFamily="18" charset="0"/>
                <a:ea typeface="MS Mincho" panose="02020609040205080304" pitchFamily="49" charset="-128"/>
                <a:cs typeface="Times New Roman" panose="02020603050405020304" pitchFamily="18" charset="0"/>
              </a:rPr>
              <a:t>wi</a:t>
            </a:r>
            <a:r>
              <a:rPr lang="en-US" sz="2600" dirty="0">
                <a:latin typeface="Times New Roman" panose="02020603050405020304" pitchFamily="18" charset="0"/>
                <a:ea typeface="MS Mincho" panose="02020609040205080304" pitchFamily="49" charset="-128"/>
                <a:cs typeface="Times New Roman" panose="02020603050405020304" pitchFamily="18" charset="0"/>
              </a:rPr>
              <a:t>]+Pi) </a:t>
            </a:r>
            <a:r>
              <a:rPr lang="en-US" sz="2600" dirty="0" err="1">
                <a:latin typeface="Times New Roman" panose="02020603050405020304" pitchFamily="18" charset="0"/>
                <a:ea typeface="MS Mincho" panose="02020609040205080304" pitchFamily="49" charset="-128"/>
                <a:cs typeface="Times New Roman" panose="02020603050405020304" pitchFamily="18" charset="0"/>
              </a:rPr>
              <a:t>thêm</a:t>
            </a:r>
            <a:r>
              <a:rPr lang="en-US" sz="2600" dirty="0">
                <a:latin typeface="Times New Roman" panose="02020603050405020304" pitchFamily="18" charset="0"/>
                <a:ea typeface="MS Mincho" panose="02020609040205080304" pitchFamily="49" charset="-128"/>
                <a:cs typeface="Times New Roman" panose="02020603050405020304" pitchFamily="18" charset="0"/>
              </a:rPr>
              <a:t> </a:t>
            </a:r>
            <a:r>
              <a:rPr lang="en-US" sz="2600" dirty="0" err="1">
                <a:latin typeface="Times New Roman" panose="02020603050405020304" pitchFamily="18" charset="0"/>
                <a:ea typeface="MS Mincho" panose="02020609040205080304" pitchFamily="49" charset="-128"/>
                <a:cs typeface="Times New Roman" panose="02020603050405020304" pitchFamily="18" charset="0"/>
              </a:rPr>
              <a:t>vào</a:t>
            </a:r>
            <a:r>
              <a:rPr lang="en-US" sz="2600" dirty="0">
                <a:latin typeface="Times New Roman" panose="02020603050405020304" pitchFamily="18" charset="0"/>
                <a:ea typeface="MS Mincho" panose="02020609040205080304" pitchFamily="49" charset="-128"/>
                <a:cs typeface="Times New Roman" panose="02020603050405020304" pitchFamily="18" charset="0"/>
              </a:rPr>
              <a:t> </a:t>
            </a:r>
            <a:r>
              <a:rPr lang="en-US" sz="2600" dirty="0" smtClean="0">
                <a:latin typeface="Times New Roman" panose="02020603050405020304" pitchFamily="18" charset="0"/>
                <a:ea typeface="MS Mincho" panose="02020609040205080304" pitchFamily="49" charset="-128"/>
                <a:cs typeface="Times New Roman" panose="02020603050405020304" pitchFamily="18" charset="0"/>
              </a:rPr>
              <a:t>grid</a:t>
            </a:r>
          </a:p>
          <a:p>
            <a:pPr marL="1257300" lvl="3" indent="-342900">
              <a:spcBef>
                <a:spcPts val="1000"/>
              </a:spcBef>
              <a:spcAft>
                <a:spcPts val="800"/>
              </a:spcAft>
              <a:buFont typeface="Wingdings" panose="05000000000000000000" pitchFamily="2" charset="2"/>
              <a:buChar char="§"/>
            </a:pPr>
            <a:endParaRPr lang="en-US" sz="2600" dirty="0">
              <a:latin typeface="Times New Roman" panose="02020603050405020304" pitchFamily="18" charset="0"/>
              <a:ea typeface="MS Mincho" panose="02020609040205080304" pitchFamily="49" charset="-128"/>
              <a:cs typeface="Times New Roman" panose="02020603050405020304" pitchFamily="18" charset="0"/>
            </a:endParaRPr>
          </a:p>
          <a:p>
            <a:pPr marL="1257300" lvl="3" indent="-342900">
              <a:spcBef>
                <a:spcPts val="1000"/>
              </a:spcBef>
              <a:spcAft>
                <a:spcPts val="800"/>
              </a:spcAft>
              <a:buFont typeface="Wingdings" panose="05000000000000000000" pitchFamily="2" charset="2"/>
              <a:buChar char="§"/>
            </a:pPr>
            <a:r>
              <a:rPr lang="en-US" sz="2800" dirty="0" err="1">
                <a:latin typeface="Times New Roman" panose="02020603050405020304" pitchFamily="18" charset="0"/>
                <a:ea typeface="MS Mincho" panose="02020609040205080304" pitchFamily="49" charset="-128"/>
                <a:cs typeface="Times New Roman" panose="02020603050405020304" pitchFamily="18" charset="0"/>
              </a:rPr>
              <a:t>Lựa</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chọn</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đồ</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vật</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để</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tổng</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khối</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lượng</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đạt</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kết</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quả</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cao</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nhất</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trả</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về</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tổng</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khối</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lượng</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và</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đồ</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vật</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được</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smtClean="0">
                <a:latin typeface="Times New Roman" panose="02020603050405020304" pitchFamily="18" charset="0"/>
                <a:ea typeface="MS Mincho" panose="02020609040205080304" pitchFamily="49" charset="-128"/>
                <a:cs typeface="Times New Roman" panose="02020603050405020304" pitchFamily="18" charset="0"/>
              </a:rPr>
              <a:t>chọn</a:t>
            </a:r>
            <a:endParaRPr lang="en-US" sz="2800" dirty="0" smtClean="0">
              <a:latin typeface="Times New Roman" panose="02020603050405020304" pitchFamily="18" charset="0"/>
              <a:ea typeface="MS Mincho" panose="02020609040205080304" pitchFamily="49" charset="-128"/>
              <a:cs typeface="Times New Roman" panose="02020603050405020304" pitchFamily="18" charset="0"/>
            </a:endParaRPr>
          </a:p>
          <a:p>
            <a:pPr marL="914400" lvl="3" indent="0">
              <a:spcBef>
                <a:spcPts val="1000"/>
              </a:spcBef>
              <a:spcAft>
                <a:spcPts val="800"/>
              </a:spcAft>
              <a:buNone/>
            </a:pPr>
            <a:endParaRPr lang="en-US" sz="2000" dirty="0">
              <a:latin typeface="Calibri" panose="020F0502020204030204" pitchFamily="34" charset="0"/>
              <a:ea typeface="MS Mincho" panose="02020609040205080304" pitchFamily="49" charset="-128"/>
              <a:cs typeface="Times New Roman" panose="02020603050405020304" pitchFamily="18" charset="0"/>
            </a:endParaRPr>
          </a:p>
          <a:p>
            <a:pPr marL="914400" lvl="3" indent="0">
              <a:spcBef>
                <a:spcPts val="1000"/>
              </a:spcBef>
              <a:spcAft>
                <a:spcPts val="800"/>
              </a:spcAft>
              <a:buNone/>
            </a:pPr>
            <a:endParaRPr lang="en-US" sz="2600" dirty="0" smtClean="0">
              <a:latin typeface="Times New Roman" panose="02020603050405020304" pitchFamily="18" charset="0"/>
              <a:ea typeface="MS Mincho" panose="02020609040205080304" pitchFamily="49" charset="-128"/>
              <a:cs typeface="Times New Roman" panose="02020603050405020304" pitchFamily="18" charset="0"/>
            </a:endParaRPr>
          </a:p>
          <a:p>
            <a:pPr marL="1257300" lvl="3" indent="-342900">
              <a:spcBef>
                <a:spcPts val="1000"/>
              </a:spcBef>
              <a:spcAft>
                <a:spcPts val="800"/>
              </a:spcAft>
              <a:buFont typeface="Wingdings" panose="05000000000000000000" pitchFamily="2" charset="2"/>
              <a:buChar char="§"/>
            </a:pPr>
            <a:endParaRPr lang="en-US" sz="2600" dirty="0">
              <a:latin typeface="Times New Roman" panose="02020603050405020304" pitchFamily="18" charset="0"/>
              <a:ea typeface="MS Mincho" panose="02020609040205080304" pitchFamily="49" charset="-128"/>
              <a:cs typeface="Times New Roman" panose="02020603050405020304" pitchFamily="18" charset="0"/>
            </a:endParaRPr>
          </a:p>
          <a:p>
            <a:pPr marL="1257300" lvl="3" indent="-342900">
              <a:spcBef>
                <a:spcPts val="1000"/>
              </a:spcBef>
              <a:spcAft>
                <a:spcPts val="800"/>
              </a:spcAft>
              <a:buFont typeface="Wingdings" panose="05000000000000000000" pitchFamily="2" charset="2"/>
              <a:buChar char="§"/>
            </a:pPr>
            <a:endParaRPr lang="en-US" sz="2600" dirty="0" smtClean="0">
              <a:latin typeface="Times New Roman" panose="02020603050405020304" pitchFamily="18" charset="0"/>
              <a:ea typeface="MS Mincho" panose="02020609040205080304" pitchFamily="49" charset="-128"/>
              <a:cs typeface="Times New Roman" panose="02020603050405020304" pitchFamily="18" charset="0"/>
            </a:endParaRPr>
          </a:p>
          <a:p>
            <a:pPr marL="914400" lvl="3" indent="0">
              <a:spcBef>
                <a:spcPts val="1000"/>
              </a:spcBef>
              <a:spcAft>
                <a:spcPts val="800"/>
              </a:spcAft>
              <a:buNone/>
            </a:pPr>
            <a:endParaRPr lang="en-US" sz="26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2" indent="-342900">
              <a:spcBef>
                <a:spcPts val="1000"/>
              </a:spcBef>
              <a:buFont typeface="Wingdings" panose="05000000000000000000" pitchFamily="2" charset="2"/>
              <a:buChar char="§"/>
            </a:pPr>
            <a:endParaRPr lang="en-US" altLang="en-US" sz="2800" dirty="0" smtClean="0">
              <a:latin typeface="Times New Roman" panose="02020603050405020304" pitchFamily="18" charset="0"/>
              <a:ea typeface="MS Mincho" panose="02020609040205080304" pitchFamily="49" charset="-128"/>
              <a:cs typeface="Times New Roman" panose="02020603050405020304" pitchFamily="18" charset="0"/>
            </a:endParaRPr>
          </a:p>
          <a:p>
            <a:pPr marL="457200" lvl="2" indent="0">
              <a:spcBef>
                <a:spcPts val="1000"/>
              </a:spcBef>
              <a:buNone/>
            </a:pPr>
            <a:endParaRPr lang="en-US" altLang="en-US" sz="28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2" indent="-342900">
              <a:spcBef>
                <a:spcPts val="1000"/>
              </a:spcBef>
              <a:buFont typeface="Wingdings" panose="05000000000000000000" pitchFamily="2" charset="2"/>
              <a:buChar char="§"/>
            </a:pPr>
            <a:endParaRPr lang="en-US" altLang="en-US" sz="2000" dirty="0"/>
          </a:p>
          <a:p>
            <a:pPr marL="457200" lvl="2" indent="0">
              <a:spcBef>
                <a:spcPts val="1000"/>
              </a:spcBef>
              <a:buNone/>
            </a:pPr>
            <a:endParaRPr lang="en-US" sz="2800" dirty="0">
              <a:latin typeface="Arial" panose="020B0604020202020204" pitchFamily="34" charset="0"/>
              <a:cs typeface="Arial" panose="020B0604020202020204" pitchFamily="34" charset="0"/>
            </a:endParaRPr>
          </a:p>
        </p:txBody>
      </p:sp>
      <p:pic>
        <p:nvPicPr>
          <p:cNvPr id="20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736" y="2024489"/>
            <a:ext cx="5664867" cy="4889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2577662" y="28460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p:nvPr/>
        </p:nvPicPr>
        <p:blipFill>
          <a:blip r:embed="rId3"/>
          <a:stretch>
            <a:fillRect/>
          </a:stretch>
        </p:blipFill>
        <p:spPr>
          <a:xfrm>
            <a:off x="1765736" y="3833495"/>
            <a:ext cx="6779174" cy="780545"/>
          </a:xfrm>
          <a:prstGeom prst="rect">
            <a:avLst/>
          </a:prstGeom>
        </p:spPr>
      </p:pic>
      <p:pic>
        <p:nvPicPr>
          <p:cNvPr id="14" name="Picture 13"/>
          <p:cNvPicPr/>
          <p:nvPr/>
        </p:nvPicPr>
        <p:blipFill>
          <a:blip r:embed="rId4"/>
          <a:stretch>
            <a:fillRect/>
          </a:stretch>
        </p:blipFill>
        <p:spPr>
          <a:xfrm>
            <a:off x="2306556" y="5737558"/>
            <a:ext cx="2099440" cy="393112"/>
          </a:xfrm>
          <a:prstGeom prst="rect">
            <a:avLst/>
          </a:prstGeom>
        </p:spPr>
      </p:pic>
      <p:sp>
        <p:nvSpPr>
          <p:cNvPr id="15" name="Title 1"/>
          <p:cNvSpPr txBox="1">
            <a:spLocks/>
          </p:cNvSpPr>
          <p:nvPr/>
        </p:nvSpPr>
        <p:spPr>
          <a:xfrm>
            <a:off x="987972" y="1037000"/>
            <a:ext cx="2530755" cy="319901"/>
          </a:xfrm>
          <a:prstGeom prst="rect">
            <a:avLst/>
          </a:prstGeom>
        </p:spPr>
        <p:txBody>
          <a:bodyPr vert="horz" lIns="91440" tIns="45720" rIns="91440" bIns="45720" rtlCol="0" anchor="ctr">
            <a:normAutofit fontScale="85000" lnSpcReduction="20000"/>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2400" u="sng" dirty="0" err="1" smtClean="0">
                <a:latin typeface="Arial" panose="020B0604020202020204" pitchFamily="34" charset="0"/>
                <a:cs typeface="Arial" panose="020B0604020202020204" pitchFamily="34" charset="0"/>
              </a:rPr>
              <a:t>Cách</a:t>
            </a:r>
            <a:r>
              <a:rPr lang="en-US" sz="2400" u="sng" dirty="0" smtClean="0">
                <a:latin typeface="Arial" panose="020B0604020202020204" pitchFamily="34" charset="0"/>
                <a:cs typeface="Arial" panose="020B0604020202020204" pitchFamily="34" charset="0"/>
              </a:rPr>
              <a:t> </a:t>
            </a:r>
            <a:r>
              <a:rPr lang="en-US" sz="2400" u="sng" dirty="0" err="1" smtClean="0">
                <a:latin typeface="Arial" panose="020B0604020202020204" pitchFamily="34" charset="0"/>
                <a:cs typeface="Arial" panose="020B0604020202020204" pitchFamily="34" charset="0"/>
              </a:rPr>
              <a:t>giải</a:t>
            </a:r>
            <a:endParaRPr lang="en-US" sz="2400" u="sng" dirty="0"/>
          </a:p>
        </p:txBody>
      </p:sp>
    </p:spTree>
    <p:extLst>
      <p:ext uri="{BB962C8B-B14F-4D97-AF65-F5344CB8AC3E}">
        <p14:creationId xmlns:p14="http://schemas.microsoft.com/office/powerpoint/2010/main" val="171734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90475"/>
            <a:ext cx="5982091" cy="947350"/>
          </a:xfrm>
        </p:spPr>
        <p:txBody>
          <a:bodyPr>
            <a:normAutofit/>
          </a:bodyPr>
          <a:lstStyle/>
          <a:p>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ăn</a:t>
            </a:r>
            <a:endParaRPr lang="en-US" sz="2400" dirty="0"/>
          </a:p>
        </p:txBody>
      </p:sp>
      <p:sp>
        <p:nvSpPr>
          <p:cNvPr id="3" name="Content Placeholder 2"/>
          <p:cNvSpPr>
            <a:spLocks noGrp="1"/>
          </p:cNvSpPr>
          <p:nvPr>
            <p:ph idx="1"/>
          </p:nvPr>
        </p:nvSpPr>
        <p:spPr>
          <a:xfrm>
            <a:off x="1124607" y="922212"/>
            <a:ext cx="9837682" cy="5215830"/>
          </a:xfrm>
        </p:spPr>
        <p:txBody>
          <a:bodyPr>
            <a:noAutofit/>
          </a:bodyPr>
          <a:lstStyle/>
          <a:p>
            <a:pPr marL="914400" lvl="2" indent="-457200">
              <a:spcBef>
                <a:spcPts val="1000"/>
              </a:spcBef>
              <a:buFont typeface="Wingdings" panose="05000000000000000000" pitchFamily="2" charset="2"/>
              <a:buChar char="Ø"/>
            </a:pP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xếp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balo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endParaRPr lang="en-US" sz="2800" dirty="0" smtClean="0">
              <a:latin typeface="Arial" panose="020B0604020202020204" pitchFamily="34" charset="0"/>
              <a:cs typeface="Arial" panose="020B0604020202020204" pitchFamily="34" charset="0"/>
            </a:endParaRPr>
          </a:p>
          <a:p>
            <a:pPr marL="1257300" lvl="3" indent="-342900">
              <a:spcBef>
                <a:spcPts val="1000"/>
              </a:spcBef>
              <a:buFont typeface="Wingdings" panose="05000000000000000000" pitchFamily="2" charset="2"/>
              <a:buChar char="§"/>
            </a:pPr>
            <a:r>
              <a:rPr lang="vi-VN" sz="2800" dirty="0">
                <a:latin typeface="Arial" panose="020B0604020202020204" pitchFamily="34" charset="0"/>
                <a:cs typeface="Arial" panose="020B0604020202020204" pitchFamily="34" charset="0"/>
              </a:rPr>
              <a:t>Với mỗi loại, có thể chọn một phần của nó (ví dụ: 1Kg bơ có thể được cắt ra thành nhiều phần để bỏ vào ba lô)</a:t>
            </a:r>
            <a:endParaRPr lang="en-US" sz="2800" dirty="0">
              <a:latin typeface="Arial" panose="020B0604020202020204" pitchFamily="34" charset="0"/>
              <a:cs typeface="Arial" panose="020B0604020202020204" pitchFamily="34" charset="0"/>
            </a:endParaRPr>
          </a:p>
          <a:p>
            <a:pPr marL="457200" lvl="2" indent="0">
              <a:spcBef>
                <a:spcPts val="1000"/>
              </a:spcBef>
              <a:buNone/>
            </a:pPr>
            <a:r>
              <a:rPr lang="en-US" sz="2800" dirty="0" err="1" smtClean="0">
                <a:latin typeface="Arial" panose="020B0604020202020204" pitchFamily="34" charset="0"/>
                <a:cs typeface="Arial" panose="020B0604020202020204" pitchFamily="34" charset="0"/>
              </a:rPr>
              <a:t>Ví</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6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tập</a:t>
            </a:r>
            <a:r>
              <a:rPr lang="en-US" sz="2800" dirty="0" smtClean="0">
                <a:latin typeface="Arial" panose="020B0604020202020204" pitchFamily="34" charset="0"/>
                <a:cs typeface="Arial" panose="020B0604020202020204" pitchFamily="34" charset="0"/>
              </a:rPr>
              <a:t>):</a:t>
            </a:r>
          </a:p>
          <a:p>
            <a:pPr marL="457200" lvl="2" indent="0">
              <a:spcBef>
                <a:spcPts val="1000"/>
              </a:spcBef>
              <a:buNone/>
            </a:pPr>
            <a:r>
              <a:rPr lang="en-US" sz="2800" dirty="0" smtClean="0">
                <a:latin typeface="Times New Roman" panose="02020603050405020304" pitchFamily="18" charset="0"/>
                <a:ea typeface="MS Mincho" panose="02020609040205080304" pitchFamily="49" charset="-128"/>
              </a:rPr>
              <a:t>	</a:t>
            </a:r>
            <a:r>
              <a:rPr lang="en-US" sz="2800" dirty="0" err="1" smtClean="0">
                <a:latin typeface="Times New Roman" panose="02020603050405020304" pitchFamily="18" charset="0"/>
                <a:ea typeface="MS Mincho" panose="02020609040205080304" pitchFamily="49" charset="-128"/>
              </a:rPr>
              <a:t>Tính</a:t>
            </a:r>
            <a:r>
              <a:rPr lang="en-US" sz="2800" dirty="0" smtClean="0">
                <a:latin typeface="Times New Roman" panose="02020603050405020304" pitchFamily="18" charset="0"/>
                <a:ea typeface="MS Mincho" panose="02020609040205080304" pitchFamily="49" charset="-128"/>
              </a:rPr>
              <a:t> </a:t>
            </a:r>
            <a:r>
              <a:rPr lang="en-US" sz="2800" dirty="0" err="1">
                <a:latin typeface="Times New Roman" panose="02020603050405020304" pitchFamily="18" charset="0"/>
                <a:ea typeface="MS Mincho" panose="02020609040205080304" pitchFamily="49" charset="-128"/>
              </a:rPr>
              <a:t>tỉ</a:t>
            </a:r>
            <a:r>
              <a:rPr lang="en-US" sz="2800" dirty="0">
                <a:latin typeface="Times New Roman" panose="02020603050405020304" pitchFamily="18" charset="0"/>
                <a:ea typeface="MS Mincho" panose="02020609040205080304" pitchFamily="49" charset="-128"/>
              </a:rPr>
              <a:t> </a:t>
            </a:r>
            <a:r>
              <a:rPr lang="en-US" sz="2800" dirty="0" err="1" smtClean="0">
                <a:latin typeface="Times New Roman" panose="02020603050405020304" pitchFamily="18" charset="0"/>
                <a:ea typeface="MS Mincho" panose="02020609040205080304" pitchFamily="49" charset="-128"/>
              </a:rPr>
              <a:t>lệ</a:t>
            </a:r>
            <a:r>
              <a:rPr lang="en-US" sz="2800" dirty="0" smtClean="0">
                <a:latin typeface="Times New Roman" panose="02020603050405020304" pitchFamily="18" charset="0"/>
                <a:ea typeface="MS Mincho" panose="02020609040205080304" pitchFamily="49" charset="-128"/>
              </a:rPr>
              <a:t> </a:t>
            </a:r>
            <a:r>
              <a:rPr lang="en-US" sz="2800" dirty="0">
                <a:latin typeface="Times New Roman" panose="02020603050405020304" pitchFamily="18" charset="0"/>
                <a:ea typeface="MS Mincho" panose="02020609040205080304" pitchFamily="49" charset="-128"/>
              </a:rPr>
              <a:t>(</a:t>
            </a:r>
            <a:r>
              <a:rPr lang="en-US" sz="2800" dirty="0" smtClean="0">
                <a:latin typeface="Times New Roman" panose="02020603050405020304" pitchFamily="18" charset="0"/>
                <a:ea typeface="MS Mincho" panose="02020609040205080304" pitchFamily="49" charset="-128"/>
              </a:rPr>
              <a:t>ratio)</a:t>
            </a:r>
          </a:p>
          <a:p>
            <a:pPr marL="457200" lvl="2" indent="0">
              <a:spcBef>
                <a:spcPts val="1000"/>
              </a:spcBef>
              <a:buNone/>
            </a:pPr>
            <a:endParaRPr lang="en-US" sz="2800" dirty="0">
              <a:latin typeface="Times New Roman" panose="02020603050405020304" pitchFamily="18" charset="0"/>
              <a:ea typeface="MS Mincho" panose="02020609040205080304" pitchFamily="49" charset="-128"/>
            </a:endParaRPr>
          </a:p>
          <a:p>
            <a:pPr marL="457200" lvl="2" indent="0">
              <a:spcBef>
                <a:spcPts val="1000"/>
              </a:spcBef>
              <a:buNone/>
            </a:pPr>
            <a:r>
              <a:rPr lang="en-US" sz="2800" dirty="0" smtClean="0">
                <a:latin typeface="Times New Roman" panose="02020603050405020304" pitchFamily="18" charset="0"/>
                <a:ea typeface="MS Mincho" panose="02020609040205080304" pitchFamily="49" charset="-128"/>
              </a:rPr>
              <a:t>	Output:</a:t>
            </a:r>
            <a:endParaRPr lang="en-US" sz="2800" dirty="0"/>
          </a:p>
          <a:p>
            <a:pPr marL="457200" lvl="2" indent="0">
              <a:spcBef>
                <a:spcPts val="1000"/>
              </a:spcBef>
              <a:buNone/>
            </a:pPr>
            <a:endParaRPr lang="en-US" sz="2800" dirty="0" smtClean="0">
              <a:latin typeface="Arial" panose="020B0604020202020204" pitchFamily="34" charset="0"/>
              <a:cs typeface="Arial" panose="020B0604020202020204" pitchFamily="34" charset="0"/>
            </a:endParaRPr>
          </a:p>
          <a:p>
            <a:pPr marL="457200" lvl="2" indent="0">
              <a:spcBef>
                <a:spcPts val="1000"/>
              </a:spcBef>
              <a:buNone/>
            </a:pPr>
            <a:endParaRPr lang="en-US" sz="2800" dirty="0">
              <a:latin typeface="Arial" panose="020B0604020202020204" pitchFamily="34" charset="0"/>
              <a:cs typeface="Arial" panose="020B0604020202020204" pitchFamily="34" charset="0"/>
            </a:endParaRPr>
          </a:p>
          <a:p>
            <a:pPr marL="457200" lvl="2" indent="0">
              <a:spcBef>
                <a:spcPts val="1000"/>
              </a:spcBef>
              <a:buNone/>
            </a:pPr>
            <a:endParaRPr lang="en-US" sz="2800"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1933903" y="4455262"/>
            <a:ext cx="5390001" cy="589703"/>
          </a:xfrm>
          <a:prstGeom prst="rect">
            <a:avLst/>
          </a:prstGeom>
        </p:spPr>
      </p:pic>
      <p:pic>
        <p:nvPicPr>
          <p:cNvPr id="8" name="Picture 7"/>
          <p:cNvPicPr/>
          <p:nvPr/>
        </p:nvPicPr>
        <p:blipFill>
          <a:blip r:embed="rId3"/>
          <a:stretch>
            <a:fillRect/>
          </a:stretch>
        </p:blipFill>
        <p:spPr>
          <a:xfrm>
            <a:off x="1933903" y="5777406"/>
            <a:ext cx="6058685" cy="360636"/>
          </a:xfrm>
          <a:prstGeom prst="rect">
            <a:avLst/>
          </a:prstGeom>
        </p:spPr>
      </p:pic>
    </p:spTree>
    <p:extLst>
      <p:ext uri="{BB962C8B-B14F-4D97-AF65-F5344CB8AC3E}">
        <p14:creationId xmlns:p14="http://schemas.microsoft.com/office/powerpoint/2010/main" val="29200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1" y="90475"/>
            <a:ext cx="5982091" cy="947350"/>
          </a:xfrm>
        </p:spPr>
        <p:txBody>
          <a:bodyPr>
            <a:normAutofit/>
          </a:bodyPr>
          <a:lstStyle/>
          <a:p>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ăn</a:t>
            </a:r>
            <a:endParaRPr lang="en-US" sz="2400" dirty="0"/>
          </a:p>
        </p:txBody>
      </p:sp>
      <p:sp>
        <p:nvSpPr>
          <p:cNvPr id="3" name="Content Placeholder 2"/>
          <p:cNvSpPr>
            <a:spLocks noGrp="1"/>
          </p:cNvSpPr>
          <p:nvPr>
            <p:ph idx="1"/>
          </p:nvPr>
        </p:nvSpPr>
        <p:spPr>
          <a:xfrm>
            <a:off x="1124607" y="922212"/>
            <a:ext cx="9837682" cy="5215830"/>
          </a:xfrm>
        </p:spPr>
        <p:txBody>
          <a:bodyPr>
            <a:noAutofit/>
          </a:bodyPr>
          <a:lstStyle/>
          <a:p>
            <a:pPr marL="342900" marR="0" lvl="0" indent="-342900">
              <a:lnSpc>
                <a:spcPct val="107000"/>
              </a:lnSpc>
              <a:spcBef>
                <a:spcPts val="0"/>
              </a:spcBef>
              <a:spcAft>
                <a:spcPts val="800"/>
              </a:spcAft>
              <a:buFont typeface="Times New Roman" panose="02020603050405020304" pitchFamily="18" charset="0"/>
              <a:buChar char="-"/>
            </a:pPr>
            <a:r>
              <a:rPr lang="en-US" sz="2800" dirty="0" err="1">
                <a:latin typeface="Arial" panose="020B0604020202020204" pitchFamily="34" charset="0"/>
                <a:ea typeface="MS Mincho" panose="02020609040205080304" pitchFamily="49" charset="-128"/>
                <a:cs typeface="Arial" panose="020B0604020202020204" pitchFamily="34" charset="0"/>
              </a:rPr>
              <a:t>Tính</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số</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đồ</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vật</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được</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chọn</a:t>
            </a:r>
            <a:r>
              <a:rPr lang="en-US" sz="2800" dirty="0">
                <a:latin typeface="Arial" panose="020B0604020202020204" pitchFamily="34" charset="0"/>
                <a:ea typeface="MS Mincho" panose="02020609040205080304" pitchFamily="49" charset="-128"/>
                <a:cs typeface="Arial" panose="020B0604020202020204" pitchFamily="34" charset="0"/>
              </a:rPr>
              <a:t> ( </a:t>
            </a:r>
            <a:r>
              <a:rPr lang="en-US" sz="2800" dirty="0" err="1">
                <a:latin typeface="Arial" panose="020B0604020202020204" pitchFamily="34" charset="0"/>
                <a:ea typeface="MS Mincho" panose="02020609040205080304" pitchFamily="49" charset="-128"/>
                <a:cs typeface="Arial" panose="020B0604020202020204" pitchFamily="34" charset="0"/>
              </a:rPr>
              <a:t>không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nguyên</a:t>
            </a:r>
            <a:r>
              <a:rPr lang="en-US" sz="2800" dirty="0">
                <a:latin typeface="Arial" panose="020B0604020202020204" pitchFamily="34" charset="0"/>
                <a:ea typeface="MS Mincho" panose="02020609040205080304" pitchFamily="49" charset="-128"/>
                <a:cs typeface="Arial" panose="020B0604020202020204" pitchFamily="34" charset="0"/>
              </a:rPr>
              <a:t>)</a:t>
            </a:r>
          </a:p>
          <a:p>
            <a:pPr marL="685800" marR="0">
              <a:lnSpc>
                <a:spcPct val="107000"/>
              </a:lnSpc>
              <a:spcBef>
                <a:spcPts val="0"/>
              </a:spcBef>
              <a:spcAft>
                <a:spcPts val="800"/>
              </a:spcAft>
            </a:pPr>
            <a:r>
              <a:rPr lang="en-US" sz="2800" dirty="0" err="1" smtClean="0">
                <a:latin typeface="Arial" panose="020B0604020202020204" pitchFamily="34" charset="0"/>
                <a:ea typeface="MS Mincho" panose="02020609040205080304" pitchFamily="49" charset="-128"/>
                <a:cs typeface="Arial" panose="020B0604020202020204" pitchFamily="34" charset="0"/>
              </a:rPr>
              <a:t>Nếu</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trọng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lượng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của</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vật</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thứ</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i</a:t>
            </a:r>
            <a:r>
              <a:rPr lang="en-US" sz="2800" dirty="0">
                <a:latin typeface="Arial" panose="020B0604020202020204" pitchFamily="34" charset="0"/>
                <a:ea typeface="MS Mincho" panose="02020609040205080304" pitchFamily="49" charset="-128"/>
                <a:cs typeface="Arial" panose="020B0604020202020204" pitchFamily="34" charset="0"/>
              </a:rPr>
              <a:t> &lt; = </a:t>
            </a:r>
            <a:r>
              <a:rPr lang="en-US" sz="2800" dirty="0" err="1">
                <a:latin typeface="Arial" panose="020B0604020202020204" pitchFamily="34" charset="0"/>
                <a:ea typeface="MS Mincho" panose="02020609040205080304" pitchFamily="49" charset="-128"/>
                <a:cs typeface="Arial" panose="020B0604020202020204" pitchFamily="34" charset="0"/>
              </a:rPr>
              <a:t>trọng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lượng</a:t>
            </a:r>
            <a:r>
              <a:rPr lang="en-US" sz="2800" dirty="0">
                <a:latin typeface="Arial" panose="020B0604020202020204" pitchFamily="34" charset="0"/>
                <a:ea typeface="MS Mincho" panose="02020609040205080304" pitchFamily="49" charset="-128"/>
                <a:cs typeface="Arial" panose="020B0604020202020204" pitchFamily="34" charset="0"/>
              </a:rPr>
              <a:t> Max </a:t>
            </a:r>
            <a:r>
              <a:rPr lang="en-US" sz="2800" dirty="0" err="1">
                <a:latin typeface="Arial" panose="020B0604020202020204" pitchFamily="34" charset="0"/>
                <a:ea typeface="MS Mincho" panose="02020609040205080304" pitchFamily="49" charset="-128"/>
                <a:cs typeface="Arial" panose="020B0604020202020204" pitchFamily="34" charset="0"/>
              </a:rPr>
              <a:t>thì</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đồ</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vật</a:t>
            </a:r>
            <a:r>
              <a:rPr lang="en-US" sz="2800" dirty="0">
                <a:latin typeface="Arial" panose="020B0604020202020204" pitchFamily="34" charset="0"/>
                <a:ea typeface="MS Mincho" panose="02020609040205080304" pitchFamily="49" charset="-128"/>
                <a:cs typeface="Arial" panose="020B0604020202020204" pitchFamily="34" charset="0"/>
              </a:rPr>
              <a:t> dc </a:t>
            </a:r>
            <a:r>
              <a:rPr lang="en-US" sz="2800" dirty="0" err="1">
                <a:latin typeface="Arial" panose="020B0604020202020204" pitchFamily="34" charset="0"/>
                <a:ea typeface="MS Mincho" panose="02020609040205080304" pitchFamily="49" charset="-128"/>
                <a:cs typeface="Arial" panose="020B0604020202020204" pitchFamily="34" charset="0"/>
              </a:rPr>
              <a:t>chọn</a:t>
            </a:r>
            <a:r>
              <a:rPr lang="en-US" sz="2800" dirty="0">
                <a:latin typeface="Arial" panose="020B0604020202020204" pitchFamily="34" charset="0"/>
                <a:ea typeface="MS Mincho" panose="02020609040205080304" pitchFamily="49" charset="-128"/>
                <a:cs typeface="Arial" panose="020B0604020202020204" pitchFamily="34" charset="0"/>
              </a:rPr>
              <a:t>  fractions[</a:t>
            </a:r>
            <a:r>
              <a:rPr lang="en-US" sz="2800" dirty="0" err="1">
                <a:latin typeface="Arial" panose="020B0604020202020204" pitchFamily="34" charset="0"/>
                <a:ea typeface="MS Mincho" panose="02020609040205080304" pitchFamily="49" charset="-128"/>
                <a:cs typeface="Arial" panose="020B0604020202020204" pitchFamily="34" charset="0"/>
              </a:rPr>
              <a:t>i</a:t>
            </a:r>
            <a:r>
              <a:rPr lang="en-US" sz="2800" dirty="0">
                <a:latin typeface="Arial" panose="020B0604020202020204" pitchFamily="34" charset="0"/>
                <a:ea typeface="MS Mincho" panose="02020609040205080304" pitchFamily="49" charset="-128"/>
                <a:cs typeface="Arial" panose="020B0604020202020204" pitchFamily="34" charset="0"/>
              </a:rPr>
              <a:t>] = 1, </a:t>
            </a:r>
            <a:r>
              <a:rPr lang="en-US" sz="2800" dirty="0" err="1">
                <a:latin typeface="Arial" panose="020B0604020202020204" pitchFamily="34" charset="0"/>
                <a:ea typeface="MS Mincho" panose="02020609040205080304" pitchFamily="49" charset="-128"/>
                <a:cs typeface="Arial" panose="020B0604020202020204" pitchFamily="34" charset="0"/>
              </a:rPr>
              <a:t>giảm</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trọng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lượng</a:t>
            </a:r>
            <a:r>
              <a:rPr lang="en-US" sz="2800" dirty="0">
                <a:latin typeface="Arial" panose="020B0604020202020204" pitchFamily="34" charset="0"/>
                <a:ea typeface="MS Mincho" panose="02020609040205080304" pitchFamily="49" charset="-128"/>
                <a:cs typeface="Arial" panose="020B0604020202020204" pitchFamily="34" charset="0"/>
              </a:rPr>
              <a:t> Max </a:t>
            </a:r>
            <a:r>
              <a:rPr lang="en-US" sz="2800" dirty="0" err="1">
                <a:latin typeface="Arial" panose="020B0604020202020204" pitchFamily="34" charset="0"/>
                <a:ea typeface="MS Mincho" panose="02020609040205080304" pitchFamily="49" charset="-128"/>
                <a:cs typeface="Arial" panose="020B0604020202020204" pitchFamily="34" charset="0"/>
              </a:rPr>
              <a:t>xuống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tổng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giá</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trị</a:t>
            </a:r>
            <a:r>
              <a:rPr lang="en-US" sz="2800" dirty="0">
                <a:latin typeface="Arial" panose="020B0604020202020204" pitchFamily="34" charset="0"/>
                <a:ea typeface="MS Mincho" panose="02020609040205080304" pitchFamily="49" charset="-128"/>
                <a:cs typeface="Arial" panose="020B0604020202020204" pitchFamily="34" charset="0"/>
              </a:rPr>
              <a:t> + </a:t>
            </a:r>
            <a:r>
              <a:rPr lang="en-US" sz="2800" dirty="0" err="1">
                <a:latin typeface="Arial" panose="020B0604020202020204" pitchFamily="34" charset="0"/>
                <a:ea typeface="MS Mincho" panose="02020609040205080304" pitchFamily="49" charset="-128"/>
                <a:cs typeface="Arial" panose="020B0604020202020204" pitchFamily="34" charset="0"/>
              </a:rPr>
              <a:t>thêm</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giá</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trị</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đồ</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vật</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được</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chọn</a:t>
            </a:r>
            <a:r>
              <a:rPr lang="en-US" sz="2800" dirty="0">
                <a:latin typeface="Arial" panose="020B0604020202020204" pitchFamily="34" charset="0"/>
                <a:ea typeface="MS Mincho" panose="02020609040205080304" pitchFamily="49" charset="-128"/>
                <a:cs typeface="Arial" panose="020B0604020202020204" pitchFamily="34" charset="0"/>
              </a:rPr>
              <a:t>.</a:t>
            </a:r>
          </a:p>
          <a:p>
            <a:pPr marL="685800" marR="0">
              <a:lnSpc>
                <a:spcPct val="107000"/>
              </a:lnSpc>
              <a:spcBef>
                <a:spcPts val="0"/>
              </a:spcBef>
              <a:spcAft>
                <a:spcPts val="800"/>
              </a:spcAft>
            </a:pPr>
            <a:r>
              <a:rPr lang="en-US" sz="2800" dirty="0" err="1" smtClean="0">
                <a:latin typeface="Arial" panose="020B0604020202020204" pitchFamily="34" charset="0"/>
                <a:ea typeface="MS Mincho" panose="02020609040205080304" pitchFamily="49" charset="-128"/>
                <a:cs typeface="Arial" panose="020B0604020202020204" pitchFamily="34" charset="0"/>
              </a:rPr>
              <a:t>Ngược</a:t>
            </a:r>
            <a:r>
              <a:rPr lang="en-US" sz="2800" dirty="0" smtClean="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lại</a:t>
            </a:r>
            <a:r>
              <a:rPr lang="en-US" sz="2800" dirty="0">
                <a:latin typeface="Arial" panose="020B0604020202020204" pitchFamily="34" charset="0"/>
                <a:ea typeface="MS Mincho" panose="02020609040205080304" pitchFamily="49" charset="-128"/>
                <a:cs typeface="Arial" panose="020B0604020202020204" pitchFamily="34" charset="0"/>
              </a:rPr>
              <a:t> fractions[</a:t>
            </a:r>
            <a:r>
              <a:rPr lang="en-US" sz="2800" dirty="0" err="1">
                <a:latin typeface="Arial" panose="020B0604020202020204" pitchFamily="34" charset="0"/>
                <a:ea typeface="MS Mincho" panose="02020609040205080304" pitchFamily="49" charset="-128"/>
                <a:cs typeface="Arial" panose="020B0604020202020204" pitchFamily="34" charset="0"/>
              </a:rPr>
              <a:t>i</a:t>
            </a:r>
            <a:r>
              <a:rPr lang="en-US" sz="2800" dirty="0">
                <a:latin typeface="Arial" panose="020B0604020202020204" pitchFamily="34" charset="0"/>
                <a:ea typeface="MS Mincho" panose="02020609040205080304" pitchFamily="49" charset="-128"/>
                <a:cs typeface="Arial" panose="020B0604020202020204" pitchFamily="34" charset="0"/>
              </a:rPr>
              <a:t>] = </a:t>
            </a:r>
            <a:r>
              <a:rPr lang="en-US" sz="2800" dirty="0" err="1">
                <a:latin typeface="Arial" panose="020B0604020202020204" pitchFamily="34" charset="0"/>
                <a:ea typeface="MS Mincho" panose="02020609040205080304" pitchFamily="49" charset="-128"/>
                <a:cs typeface="Arial" panose="020B0604020202020204" pitchFamily="34" charset="0"/>
              </a:rPr>
              <a:t>trọng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lượng</a:t>
            </a:r>
            <a:r>
              <a:rPr lang="en-US" sz="2800" dirty="0">
                <a:latin typeface="Arial" panose="020B0604020202020204" pitchFamily="34" charset="0"/>
                <a:ea typeface="MS Mincho" panose="02020609040205080304" pitchFamily="49" charset="-128"/>
                <a:cs typeface="Arial" panose="020B0604020202020204" pitchFamily="34" charset="0"/>
              </a:rPr>
              <a:t> Max / </a:t>
            </a:r>
            <a:r>
              <a:rPr lang="en-US" sz="2800" dirty="0" err="1">
                <a:latin typeface="Arial" panose="020B0604020202020204" pitchFamily="34" charset="0"/>
                <a:ea typeface="MS Mincho" panose="02020609040205080304" pitchFamily="49" charset="-128"/>
                <a:cs typeface="Arial" panose="020B0604020202020204" pitchFamily="34" charset="0"/>
              </a:rPr>
              <a:t>trọng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lượng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đồ</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vật</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thứ</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i</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tổng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giá</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trị</a:t>
            </a:r>
            <a:r>
              <a:rPr lang="en-US" sz="2800" dirty="0">
                <a:latin typeface="Arial" panose="020B0604020202020204" pitchFamily="34" charset="0"/>
                <a:ea typeface="MS Mincho" panose="02020609040205080304" pitchFamily="49" charset="-128"/>
                <a:cs typeface="Arial" panose="020B0604020202020204" pitchFamily="34" charset="0"/>
              </a:rPr>
              <a:t> = </a:t>
            </a:r>
            <a:r>
              <a:rPr lang="en-US" sz="2800" dirty="0" err="1">
                <a:latin typeface="Arial" panose="020B0604020202020204" pitchFamily="34" charset="0"/>
                <a:ea typeface="MS Mincho" panose="02020609040205080304" pitchFamily="49" charset="-128"/>
                <a:cs typeface="Arial" panose="020B0604020202020204" pitchFamily="34" charset="0"/>
              </a:rPr>
              <a:t>giá</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trị</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đồ</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vật</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thứ</a:t>
            </a:r>
            <a:r>
              <a:rPr lang="en-US" sz="2800" dirty="0">
                <a:latin typeface="Arial" panose="020B0604020202020204" pitchFamily="34" charset="0"/>
                <a:ea typeface="MS Mincho" panose="02020609040205080304" pitchFamily="49" charset="-128"/>
                <a:cs typeface="Arial" panose="020B0604020202020204" pitchFamily="34" charset="0"/>
              </a:rPr>
              <a:t> I * </a:t>
            </a:r>
            <a:r>
              <a:rPr lang="en-US" sz="2800" dirty="0" err="1">
                <a:latin typeface="Arial" panose="020B0604020202020204" pitchFamily="34" charset="0"/>
                <a:ea typeface="MS Mincho" panose="02020609040205080304" pitchFamily="49" charset="-128"/>
                <a:cs typeface="Arial" panose="020B0604020202020204" pitchFamily="34" charset="0"/>
              </a:rPr>
              <a:t>trọng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lượng</a:t>
            </a:r>
            <a:r>
              <a:rPr lang="en-US" sz="2800" dirty="0">
                <a:latin typeface="Arial" panose="020B0604020202020204" pitchFamily="34" charset="0"/>
                <a:ea typeface="MS Mincho" panose="02020609040205080304" pitchFamily="49" charset="-128"/>
                <a:cs typeface="Arial" panose="020B0604020202020204" pitchFamily="34" charset="0"/>
              </a:rPr>
              <a:t> max/ </a:t>
            </a:r>
            <a:r>
              <a:rPr lang="en-US" sz="2800" dirty="0" err="1">
                <a:latin typeface="Arial" panose="020B0604020202020204" pitchFamily="34" charset="0"/>
                <a:ea typeface="MS Mincho" panose="02020609040205080304" pitchFamily="49" charset="-128"/>
                <a:cs typeface="Arial" panose="020B0604020202020204" pitchFamily="34" charset="0"/>
              </a:rPr>
              <a:t>trọng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lượng</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vật</a:t>
            </a:r>
            <a:r>
              <a:rPr lang="en-US" sz="2800" dirty="0">
                <a:latin typeface="Arial" panose="020B0604020202020204" pitchFamily="34" charset="0"/>
                <a:ea typeface="MS Mincho" panose="02020609040205080304" pitchFamily="49" charset="-128"/>
                <a:cs typeface="Arial" panose="020B0604020202020204" pitchFamily="34" charset="0"/>
              </a:rPr>
              <a:t> </a:t>
            </a:r>
            <a:r>
              <a:rPr lang="en-US" sz="2800" dirty="0" err="1">
                <a:latin typeface="Arial" panose="020B0604020202020204" pitchFamily="34" charset="0"/>
                <a:ea typeface="MS Mincho" panose="02020609040205080304" pitchFamily="49" charset="-128"/>
                <a:cs typeface="Arial" panose="020B0604020202020204" pitchFamily="34" charset="0"/>
              </a:rPr>
              <a:t>i</a:t>
            </a:r>
            <a:r>
              <a:rPr lang="en-US" sz="2800" dirty="0" smtClean="0">
                <a:latin typeface="Arial" panose="020B0604020202020204" pitchFamily="34" charset="0"/>
                <a:ea typeface="MS Mincho" panose="02020609040205080304" pitchFamily="49" charset="-128"/>
                <a:cs typeface="Arial" panose="020B0604020202020204" pitchFamily="34" charset="0"/>
              </a:rPr>
              <a:t>.</a:t>
            </a:r>
          </a:p>
          <a:p>
            <a:pPr marL="685800">
              <a:lnSpc>
                <a:spcPct val="107000"/>
              </a:lnSpc>
              <a:spcBef>
                <a:spcPts val="0"/>
              </a:spcBef>
              <a:spcAft>
                <a:spcPts val="800"/>
              </a:spcAft>
            </a:pPr>
            <a:r>
              <a:rPr lang="en-US" sz="2800" dirty="0">
                <a:latin typeface="Times New Roman" panose="02020603050405020304" pitchFamily="18" charset="0"/>
                <a:ea typeface="MS Mincho" panose="02020609040205080304" pitchFamily="49" charset="-128"/>
                <a:cs typeface="Times New Roman" panose="02020603050405020304" pitchFamily="18" charset="0"/>
              </a:rPr>
              <a:t>Output: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số</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đồ</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vật</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được</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chọn</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tổng</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giá</a:t>
            </a:r>
            <a:r>
              <a:rPr lang="en-US" sz="2800" dirty="0">
                <a:latin typeface="Times New Roman" panose="02020603050405020304" pitchFamily="18" charset="0"/>
                <a:ea typeface="MS Mincho" panose="02020609040205080304" pitchFamily="49" charset="-128"/>
                <a:cs typeface="Times New Roman" panose="02020603050405020304" pitchFamily="18" charset="0"/>
              </a:rPr>
              <a:t> </a:t>
            </a:r>
            <a:r>
              <a:rPr lang="en-US" sz="2800" dirty="0" err="1">
                <a:latin typeface="Times New Roman" panose="02020603050405020304" pitchFamily="18" charset="0"/>
                <a:ea typeface="MS Mincho" panose="02020609040205080304" pitchFamily="49" charset="-128"/>
                <a:cs typeface="Times New Roman" panose="02020603050405020304" pitchFamily="18" charset="0"/>
              </a:rPr>
              <a:t>trị</a:t>
            </a:r>
            <a:endParaRPr lang="en-US" dirty="0">
              <a:latin typeface="Calibri" panose="020F0502020204030204" pitchFamily="34" charset="0"/>
              <a:ea typeface="MS Mincho" panose="02020609040205080304" pitchFamily="49" charset="-128"/>
              <a:cs typeface="Times New Roman" panose="02020603050405020304" pitchFamily="18" charset="0"/>
            </a:endParaRPr>
          </a:p>
          <a:p>
            <a:pPr marL="457200" marR="0" indent="0">
              <a:lnSpc>
                <a:spcPct val="107000"/>
              </a:lnSpc>
              <a:spcBef>
                <a:spcPts val="0"/>
              </a:spcBef>
              <a:spcAft>
                <a:spcPts val="800"/>
              </a:spcAft>
              <a:buNone/>
            </a:pPr>
            <a:endParaRPr lang="en-US" sz="2800" dirty="0">
              <a:latin typeface="Arial" panose="020B0604020202020204" pitchFamily="34" charset="0"/>
              <a:ea typeface="MS Mincho" panose="02020609040205080304" pitchFamily="49" charset="-128"/>
              <a:cs typeface="Arial" panose="020B0604020202020204" pitchFamily="34" charset="0"/>
            </a:endParaRPr>
          </a:p>
        </p:txBody>
      </p:sp>
      <p:pic>
        <p:nvPicPr>
          <p:cNvPr id="10" name="Picture 9"/>
          <p:cNvPicPr/>
          <p:nvPr/>
        </p:nvPicPr>
        <p:blipFill>
          <a:blip r:embed="rId2"/>
          <a:stretch>
            <a:fillRect/>
          </a:stretch>
        </p:blipFill>
        <p:spPr>
          <a:xfrm>
            <a:off x="1924898" y="5033307"/>
            <a:ext cx="5629413" cy="820956"/>
          </a:xfrm>
          <a:prstGeom prst="rect">
            <a:avLst/>
          </a:prstGeom>
        </p:spPr>
      </p:pic>
    </p:spTree>
    <p:extLst>
      <p:ext uri="{BB962C8B-B14F-4D97-AF65-F5344CB8AC3E}">
        <p14:creationId xmlns:p14="http://schemas.microsoft.com/office/powerpoint/2010/main" val="2126350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248</TotalTime>
  <Words>678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MS Mincho</vt:lpstr>
      <vt:lpstr>Arial</vt:lpstr>
      <vt:lpstr>Calibri</vt:lpstr>
      <vt:lpstr>Rockwell</vt:lpstr>
      <vt:lpstr>Times New Roman</vt:lpstr>
      <vt:lpstr>Wingdings</vt:lpstr>
      <vt:lpstr>Gallery</vt:lpstr>
      <vt:lpstr>Môn học: phân tích thiết kế thuật toán- nâng cao</vt:lpstr>
      <vt:lpstr>Nội dung</vt:lpstr>
      <vt:lpstr>Giải thuật tham ăn</vt:lpstr>
      <vt:lpstr>Giải thuật tham ăn</vt:lpstr>
      <vt:lpstr>Giải thuật tham ăn</vt:lpstr>
      <vt:lpstr>Giải thuật tham ăn</vt:lpstr>
      <vt:lpstr>Giải thuật tham ăn</vt:lpstr>
      <vt:lpstr>Giải thuật tham ăn</vt:lpstr>
      <vt:lpstr>Giải thuật tham ăn</vt:lpstr>
      <vt:lpstr>Kết luận</vt:lpstr>
      <vt:lpstr>Cảm ơn thầy và các bạn đã lắng nghe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phân tích thiết kế thuật toán- nâng cao</dc:title>
  <dc:creator>Phạm Huế</dc:creator>
  <cp:lastModifiedBy>Phạm Huế</cp:lastModifiedBy>
  <cp:revision>18</cp:revision>
  <dcterms:created xsi:type="dcterms:W3CDTF">2019-12-05T16:20:00Z</dcterms:created>
  <dcterms:modified xsi:type="dcterms:W3CDTF">2019-12-06T18:19:20Z</dcterms:modified>
</cp:coreProperties>
</file>