
<file path=[Content_Types].xml><?xml version="1.0" encoding="utf-8"?>
<Types xmlns="http://schemas.openxmlformats.org/package/2006/content-types">
  <Default Extension="png" ContentType="image/png"/>
  <Default Extension="jpeg" ContentType="image/jpeg"/>
  <Default Extension="webp" ContentType="image/webp"/>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7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ê Thiên  Phúc" initials="LTP" lastIdx="1" clrIdx="0">
    <p:extLst>
      <p:ext uri="{19B8F6BF-5375-455C-9EA6-DF929625EA0E}">
        <p15:presenceInfo xmlns:p15="http://schemas.microsoft.com/office/powerpoint/2012/main" userId="Lê Thiên  Phúc"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4" d="100"/>
          <a:sy n="84" d="100"/>
        </p:scale>
        <p:origin x="538"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05E3DC2D-B956-4158-A4A3-C10EBEB591E7}" type="datetimeFigureOut">
              <a:rPr lang="en-US" smtClean="0"/>
              <a:t>12/8/2022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9ADB00EF-86F5-495A-99FE-0C182EDCAD28}"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8421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E3DC2D-B956-4158-A4A3-C10EBEB591E7}"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DB00EF-86F5-495A-99FE-0C182EDCAD28}" type="slidenum">
              <a:rPr lang="en-US" smtClean="0"/>
              <a:t>‹#›</a:t>
            </a:fld>
            <a:endParaRPr lang="en-US"/>
          </a:p>
        </p:txBody>
      </p:sp>
    </p:spTree>
    <p:extLst>
      <p:ext uri="{BB962C8B-B14F-4D97-AF65-F5344CB8AC3E}">
        <p14:creationId xmlns:p14="http://schemas.microsoft.com/office/powerpoint/2010/main" val="2239385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E3DC2D-B956-4158-A4A3-C10EBEB591E7}"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DB00EF-86F5-495A-99FE-0C182EDCAD28}"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44722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E3DC2D-B956-4158-A4A3-C10EBEB591E7}"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DB00EF-86F5-495A-99FE-0C182EDCAD28}"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0872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E3DC2D-B956-4158-A4A3-C10EBEB591E7}"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DB00EF-86F5-495A-99FE-0C182EDCAD28}" type="slidenum">
              <a:rPr lang="en-US" smtClean="0"/>
              <a:t>‹#›</a:t>
            </a:fld>
            <a:endParaRPr lang="en-US"/>
          </a:p>
        </p:txBody>
      </p:sp>
    </p:spTree>
    <p:extLst>
      <p:ext uri="{BB962C8B-B14F-4D97-AF65-F5344CB8AC3E}">
        <p14:creationId xmlns:p14="http://schemas.microsoft.com/office/powerpoint/2010/main" val="12124221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E3DC2D-B956-4158-A4A3-C10EBEB591E7}"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DB00EF-86F5-495A-99FE-0C182EDCAD28}"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369379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E3DC2D-B956-4158-A4A3-C10EBEB591E7}"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DB00EF-86F5-495A-99FE-0C182EDCAD28}"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83148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E3DC2D-B956-4158-A4A3-C10EBEB591E7}"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DB00EF-86F5-495A-99FE-0C182EDCAD28}"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86237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E3DC2D-B956-4158-A4A3-C10EBEB591E7}"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DB00EF-86F5-495A-99FE-0C182EDCAD28}"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29274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E3DC2D-B956-4158-A4A3-C10EBEB591E7}"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DB00EF-86F5-495A-99FE-0C182EDCAD28}" type="slidenum">
              <a:rPr lang="en-US" smtClean="0"/>
              <a:t>‹#›</a:t>
            </a:fld>
            <a:endParaRPr lang="en-US"/>
          </a:p>
        </p:txBody>
      </p:sp>
    </p:spTree>
    <p:extLst>
      <p:ext uri="{BB962C8B-B14F-4D97-AF65-F5344CB8AC3E}">
        <p14:creationId xmlns:p14="http://schemas.microsoft.com/office/powerpoint/2010/main" val="2141584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E3DC2D-B956-4158-A4A3-C10EBEB591E7}"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DB00EF-86F5-495A-99FE-0C182EDCAD28}"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37476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E3DC2D-B956-4158-A4A3-C10EBEB591E7}"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DB00EF-86F5-495A-99FE-0C182EDCAD28}" type="slidenum">
              <a:rPr lang="en-US" smtClean="0"/>
              <a:t>‹#›</a:t>
            </a:fld>
            <a:endParaRPr lang="en-US"/>
          </a:p>
        </p:txBody>
      </p:sp>
    </p:spTree>
    <p:extLst>
      <p:ext uri="{BB962C8B-B14F-4D97-AF65-F5344CB8AC3E}">
        <p14:creationId xmlns:p14="http://schemas.microsoft.com/office/powerpoint/2010/main" val="3195012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E3DC2D-B956-4158-A4A3-C10EBEB591E7}" type="datetimeFigureOut">
              <a:rPr lang="en-US" smtClean="0"/>
              <a:t>12/8/2022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DB00EF-86F5-495A-99FE-0C182EDCAD28}"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2718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E3DC2D-B956-4158-A4A3-C10EBEB591E7}" type="datetimeFigureOut">
              <a:rPr lang="en-US" smtClean="0"/>
              <a:t>12/8/2022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DB00EF-86F5-495A-99FE-0C182EDCAD28}"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460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E3DC2D-B956-4158-A4A3-C10EBEB591E7}" type="datetimeFigureOut">
              <a:rPr lang="en-US" smtClean="0"/>
              <a:t>12/8/2022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DB00EF-86F5-495A-99FE-0C182EDCAD28}" type="slidenum">
              <a:rPr lang="en-US" smtClean="0"/>
              <a:t>‹#›</a:t>
            </a:fld>
            <a:endParaRPr lang="en-US"/>
          </a:p>
        </p:txBody>
      </p:sp>
    </p:spTree>
    <p:extLst>
      <p:ext uri="{BB962C8B-B14F-4D97-AF65-F5344CB8AC3E}">
        <p14:creationId xmlns:p14="http://schemas.microsoft.com/office/powerpoint/2010/main" val="1116205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E3DC2D-B956-4158-A4A3-C10EBEB591E7}"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DB00EF-86F5-495A-99FE-0C182EDCAD28}"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6691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E3DC2D-B956-4158-A4A3-C10EBEB591E7}"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DB00EF-86F5-495A-99FE-0C182EDCAD28}" type="slidenum">
              <a:rPr lang="en-US" smtClean="0"/>
              <a:t>‹#›</a:t>
            </a:fld>
            <a:endParaRPr lang="en-US"/>
          </a:p>
        </p:txBody>
      </p:sp>
    </p:spTree>
    <p:extLst>
      <p:ext uri="{BB962C8B-B14F-4D97-AF65-F5344CB8AC3E}">
        <p14:creationId xmlns:p14="http://schemas.microsoft.com/office/powerpoint/2010/main" val="2572237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5E3DC2D-B956-4158-A4A3-C10EBEB591E7}" type="datetimeFigureOut">
              <a:rPr lang="en-US" smtClean="0"/>
              <a:t>12/8/2022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ADB00EF-86F5-495A-99FE-0C182EDCAD28}" type="slidenum">
              <a:rPr lang="en-US" smtClean="0"/>
              <a:t>‹#›</a:t>
            </a:fld>
            <a:endParaRPr lang="en-US"/>
          </a:p>
        </p:txBody>
      </p:sp>
    </p:spTree>
    <p:extLst>
      <p:ext uri="{BB962C8B-B14F-4D97-AF65-F5344CB8AC3E}">
        <p14:creationId xmlns:p14="http://schemas.microsoft.com/office/powerpoint/2010/main" val="39351920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jp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6.webp"/><Relationship Id="rId5" Type="http://schemas.openxmlformats.org/officeDocument/2006/relationships/image" Target="../media/image25.png"/><Relationship Id="rId4" Type="http://schemas.openxmlformats.org/officeDocument/2006/relationships/image" Target="../media/image24.webp"/></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F2BE5DD-3DE6-AE3C-40B7-067D3D53EC1E}"/>
              </a:ext>
            </a:extLst>
          </p:cNvPr>
          <p:cNvSpPr txBox="1"/>
          <p:nvPr/>
        </p:nvSpPr>
        <p:spPr>
          <a:xfrm>
            <a:off x="1984248" y="768446"/>
            <a:ext cx="8165592" cy="2123658"/>
          </a:xfrm>
          <a:prstGeom prst="rect">
            <a:avLst/>
          </a:prstGeom>
          <a:noFill/>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BÀI ĐÁNH GIÁ VỀ BIGDATA VÀ NOSQL KIẾN </a:t>
            </a:r>
            <a:r>
              <a:rPr lang="en-US" sz="4400" b="1" dirty="0" smtClean="0">
                <a:latin typeface="Times New Roman" panose="02020603050405020304" pitchFamily="18" charset="0"/>
                <a:cs typeface="Times New Roman" panose="02020603050405020304" pitchFamily="18" charset="0"/>
              </a:rPr>
              <a:t>TRÚC</a:t>
            </a:r>
          </a:p>
          <a:p>
            <a:pPr algn="ctr"/>
            <a:r>
              <a:rPr lang="en-US" sz="4400" b="1" dirty="0" smtClean="0">
                <a:latin typeface="Times New Roman" panose="02020603050405020304" pitchFamily="18" charset="0"/>
                <a:cs typeface="Times New Roman" panose="02020603050405020304" pitchFamily="18" charset="0"/>
              </a:rPr>
              <a:t>CƠ </a:t>
            </a:r>
            <a:r>
              <a:rPr lang="en-US" sz="4400" b="1" dirty="0">
                <a:latin typeface="Times New Roman" panose="02020603050405020304" pitchFamily="18" charset="0"/>
                <a:cs typeface="Times New Roman" panose="02020603050405020304" pitchFamily="18" charset="0"/>
              </a:rPr>
              <a:t>SỞ DỮ </a:t>
            </a:r>
            <a:r>
              <a:rPr lang="en-US" sz="4400" b="1" dirty="0" smtClean="0">
                <a:latin typeface="Times New Roman" panose="02020603050405020304" pitchFamily="18" charset="0"/>
                <a:cs typeface="Times New Roman" panose="02020603050405020304" pitchFamily="18" charset="0"/>
              </a:rPr>
              <a:t>LIỆU</a:t>
            </a:r>
            <a:endParaRPr lang="en-US" sz="44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02A158E-10FA-2B34-92F3-A8BA280B27C2}"/>
              </a:ext>
            </a:extLst>
          </p:cNvPr>
          <p:cNvSpPr txBox="1"/>
          <p:nvPr/>
        </p:nvSpPr>
        <p:spPr>
          <a:xfrm>
            <a:off x="7607361" y="3752177"/>
            <a:ext cx="3473040" cy="1569660"/>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nhóm</a:t>
            </a:r>
            <a:r>
              <a:rPr lang="en-US" sz="2400" dirty="0">
                <a:latin typeface="Times New Roman" panose="02020603050405020304" pitchFamily="18" charset="0"/>
                <a:cs typeface="Times New Roman" panose="02020603050405020304" pitchFamily="18" charset="0"/>
              </a:rPr>
              <a:t> 2:</a:t>
            </a:r>
          </a:p>
          <a:p>
            <a:r>
              <a:rPr lang="en-US" sz="2400" dirty="0" err="1">
                <a:latin typeface="Times New Roman" panose="02020603050405020304" pitchFamily="18" charset="0"/>
                <a:cs typeface="Times New Roman" panose="02020603050405020304" pitchFamily="18" charset="0"/>
              </a:rPr>
              <a:t>Nguyễn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Thiện</a:t>
            </a:r>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Nguyễn</a:t>
            </a:r>
            <a:r>
              <a:rPr lang="en-US" sz="2400" dirty="0">
                <a:latin typeface="Times New Roman" panose="02020603050405020304" pitchFamily="18" charset="0"/>
                <a:cs typeface="Times New Roman" panose="02020603050405020304" pitchFamily="18" charset="0"/>
              </a:rPr>
              <a:t> Thiên </a:t>
            </a:r>
            <a:r>
              <a:rPr lang="en-US" sz="2400" dirty="0" err="1">
                <a:latin typeface="Times New Roman" panose="02020603050405020304" pitchFamily="18" charset="0"/>
                <a:cs typeface="Times New Roman" panose="02020603050405020304" pitchFamily="18" charset="0"/>
              </a:rPr>
              <a:t>Tính</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Lê Thiên Phúc</a:t>
            </a:r>
          </a:p>
        </p:txBody>
      </p:sp>
    </p:spTree>
    <p:extLst>
      <p:ext uri="{BB962C8B-B14F-4D97-AF65-F5344CB8AC3E}">
        <p14:creationId xmlns:p14="http://schemas.microsoft.com/office/powerpoint/2010/main" val="22583180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80E017A-4651-4966-8F90-A14A510A66DE}"/>
              </a:ext>
            </a:extLst>
          </p:cNvPr>
          <p:cNvSpPr txBox="1"/>
          <p:nvPr/>
        </p:nvSpPr>
        <p:spPr>
          <a:xfrm>
            <a:off x="777240" y="947956"/>
            <a:ext cx="10597896" cy="4445704"/>
          </a:xfrm>
          <a:prstGeom prst="rect">
            <a:avLst/>
          </a:prstGeom>
          <a:noFill/>
        </p:spPr>
        <p:txBody>
          <a:bodyPr wrap="square" rtlCol="0">
            <a:spAutoFit/>
          </a:bodyPr>
          <a:lstStyle/>
          <a:p>
            <a:pPr marL="63500">
              <a:lnSpc>
                <a:spcPct val="107000"/>
              </a:lnSpc>
              <a:spcBef>
                <a:spcPts val="885"/>
              </a:spcBef>
            </a:pPr>
            <a:r>
              <a:rPr lang="vi-VN" sz="3200" b="1" kern="0" spc="-5" dirty="0">
                <a:solidFill>
                  <a:srgbClr val="1F2023"/>
                </a:solidFill>
                <a:latin typeface="Times New Roman" panose="02020603050405020304" pitchFamily="18" charset="0"/>
                <a:ea typeface="Times New Roman" panose="02020603050405020304" pitchFamily="18" charset="0"/>
                <a:cs typeface="Times New Roman" panose="02020603050405020304" pitchFamily="18" charset="0"/>
              </a:rPr>
              <a:t>Mẫu kiến trúc của NoSQL</a:t>
            </a:r>
            <a:endParaRPr lang="en-US" sz="3200" b="1" kern="0" spc="-5" dirty="0">
              <a:latin typeface="Times New Roman" panose="02020603050405020304" pitchFamily="18" charset="0"/>
              <a:ea typeface="Times New Roman" panose="02020603050405020304" pitchFamily="18" charset="0"/>
              <a:cs typeface="Times New Roman" panose="02020603050405020304" pitchFamily="18" charset="0"/>
            </a:endParaRPr>
          </a:p>
          <a:p>
            <a:pPr marL="63500" marR="0" algn="l">
              <a:lnSpc>
                <a:spcPct val="107000"/>
              </a:lnSpc>
              <a:spcBef>
                <a:spcPts val="885"/>
              </a:spcBef>
              <a:spcAft>
                <a:spcPts val="0"/>
              </a:spcAft>
            </a:pPr>
            <a:r>
              <a:rPr lang="vi-VN" sz="3200" dirty="0">
                <a:solidFill>
                  <a:srgbClr val="1F2023"/>
                </a:solidFill>
                <a:effectLst/>
                <a:latin typeface="Times New Roman" panose="02020603050405020304" pitchFamily="18" charset="0"/>
                <a:ea typeface="Times New Roman" panose="02020603050405020304" pitchFamily="18" charset="0"/>
                <a:cs typeface="Times New Roman" panose="02020603050405020304" pitchFamily="18" charset="0"/>
              </a:rPr>
              <a:t>trong NoSQL theo một trong bốn kiểu mẫu dữ liệu kiến trúc sau đây.</a:t>
            </a:r>
            <a:endParaRPr lang="en-US" sz="3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lvl="0" indent="-457200" algn="l">
              <a:spcBef>
                <a:spcPts val="800"/>
              </a:spcBef>
              <a:spcAft>
                <a:spcPts val="0"/>
              </a:spcAft>
              <a:buClr>
                <a:srgbClr val="1F2023"/>
              </a:buClr>
              <a:buSzPct val="60000"/>
              <a:buFont typeface="Wingdings" panose="05000000000000000000" pitchFamily="2" charset="2"/>
              <a:buChar char="q"/>
              <a:tabLst>
                <a:tab pos="520700" algn="l"/>
                <a:tab pos="521335" algn="l"/>
              </a:tabLst>
            </a:pPr>
            <a:r>
              <a:rPr lang="vi-VN" sz="3200" dirty="0">
                <a:solidFill>
                  <a:srgbClr val="1F2023"/>
                </a:solidFill>
                <a:effectLst/>
                <a:latin typeface="Times New Roman" panose="02020603050405020304" pitchFamily="18" charset="0"/>
                <a:ea typeface="Times New Roman" panose="02020603050405020304" pitchFamily="18" charset="0"/>
                <a:cs typeface="Times New Roman" panose="02020603050405020304" pitchFamily="18" charset="0"/>
              </a:rPr>
              <a:t>Khoá – giá trị thư viện cơ sở dữ</a:t>
            </a:r>
            <a:r>
              <a:rPr lang="vi-VN" sz="3200" spc="-20" dirty="0">
                <a:solidFill>
                  <a:srgbClr val="1F202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3200" dirty="0">
                <a:solidFill>
                  <a:srgbClr val="1F2023"/>
                </a:solidFill>
                <a:effectLst/>
                <a:latin typeface="Times New Roman" panose="02020603050405020304" pitchFamily="18" charset="0"/>
                <a:ea typeface="Times New Roman" panose="02020603050405020304" pitchFamily="18" charset="0"/>
                <a:cs typeface="Times New Roman" panose="02020603050405020304" pitchFamily="18" charset="0"/>
              </a:rPr>
              <a:t>liệu</a:t>
            </a:r>
            <a:endParaRPr lang="en-US" sz="3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indent="-457200">
              <a:spcBef>
                <a:spcPts val="800"/>
              </a:spcBef>
              <a:buClr>
                <a:srgbClr val="1F2023"/>
              </a:buClr>
              <a:buSzPct val="60000"/>
              <a:buFont typeface="Wingdings" panose="05000000000000000000" pitchFamily="2" charset="2"/>
              <a:buChar char="q"/>
              <a:tabLst>
                <a:tab pos="520700" algn="l"/>
                <a:tab pos="521335" algn="l"/>
              </a:tabLst>
            </a:pPr>
            <a:r>
              <a:rPr lang="vi-VN" sz="3200" dirty="0">
                <a:solidFill>
                  <a:srgbClr val="1F2023"/>
                </a:solidFill>
                <a:latin typeface="Times New Roman" panose="02020603050405020304" pitchFamily="18" charset="0"/>
                <a:ea typeface="Times New Roman" panose="02020603050405020304" pitchFamily="18" charset="0"/>
                <a:cs typeface="Times New Roman" panose="02020603050405020304" pitchFamily="18" charset="0"/>
              </a:rPr>
              <a:t>Cột thư viện cơ sở dữ liệu</a:t>
            </a:r>
            <a:endParaRPr lang="en-US" sz="3200" dirty="0">
              <a:solidFill>
                <a:srgbClr val="1F2023"/>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indent="-457200">
              <a:spcBef>
                <a:spcPts val="800"/>
              </a:spcBef>
              <a:buClr>
                <a:srgbClr val="1F2023"/>
              </a:buClr>
              <a:buSzPct val="60000"/>
              <a:buFont typeface="Wingdings" panose="05000000000000000000" pitchFamily="2" charset="2"/>
              <a:buChar char="q"/>
              <a:tabLst>
                <a:tab pos="520700" algn="l"/>
                <a:tab pos="521335" algn="l"/>
              </a:tabLst>
            </a:pPr>
            <a:r>
              <a:rPr lang="vi-VN" sz="3200" dirty="0">
                <a:solidFill>
                  <a:srgbClr val="1F2023"/>
                </a:solidFill>
                <a:latin typeface="Times New Roman" panose="02020603050405020304" pitchFamily="18" charset="0"/>
                <a:ea typeface="Times New Roman" panose="02020603050405020304" pitchFamily="18" charset="0"/>
                <a:cs typeface="Times New Roman" panose="02020603050405020304" pitchFamily="18" charset="0"/>
              </a:rPr>
              <a:t>Tài liệu cơ sở dữ liệu</a:t>
            </a:r>
            <a:endParaRPr lang="en-US" sz="3200" dirty="0">
              <a:solidFill>
                <a:srgbClr val="1F2023"/>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indent="-457200">
              <a:spcBef>
                <a:spcPts val="800"/>
              </a:spcBef>
              <a:buClr>
                <a:srgbClr val="1F2023"/>
              </a:buClr>
              <a:buSzPct val="60000"/>
              <a:buFont typeface="Wingdings" panose="05000000000000000000" pitchFamily="2" charset="2"/>
              <a:buChar char="q"/>
              <a:tabLst>
                <a:tab pos="520700" algn="l"/>
                <a:tab pos="521335" algn="l"/>
              </a:tabLst>
            </a:pPr>
            <a:r>
              <a:rPr lang="vi-VN" sz="3200" dirty="0">
                <a:solidFill>
                  <a:srgbClr val="1F2023"/>
                </a:solidFill>
                <a:latin typeface="Times New Roman" panose="02020603050405020304" pitchFamily="18" charset="0"/>
                <a:ea typeface="Times New Roman" panose="02020603050405020304" pitchFamily="18" charset="0"/>
                <a:cs typeface="Times New Roman" panose="02020603050405020304" pitchFamily="18" charset="0"/>
              </a:rPr>
              <a:t>Đồ thị cơ sở dữ liệu</a:t>
            </a:r>
            <a:endParaRPr lang="en-US" sz="3200" dirty="0">
              <a:solidFill>
                <a:srgbClr val="1F2023"/>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79776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363C940-3375-CB37-817C-2874FE677F2D}"/>
              </a:ext>
            </a:extLst>
          </p:cNvPr>
          <p:cNvSpPr txBox="1"/>
          <p:nvPr/>
        </p:nvSpPr>
        <p:spPr>
          <a:xfrm>
            <a:off x="1023457" y="1023457"/>
            <a:ext cx="6602136" cy="1379865"/>
          </a:xfrm>
          <a:prstGeom prst="rect">
            <a:avLst/>
          </a:prstGeom>
          <a:noFill/>
        </p:spPr>
        <p:txBody>
          <a:bodyPr wrap="square" rtlCol="0">
            <a:spAutoFit/>
          </a:bodyPr>
          <a:lstStyle/>
          <a:p>
            <a:pPr marR="0" lvl="0">
              <a:spcBef>
                <a:spcPts val="150"/>
              </a:spcBef>
              <a:spcAft>
                <a:spcPts val="0"/>
              </a:spcAft>
              <a:tabLst>
                <a:tab pos="265430" algn="l"/>
              </a:tabLst>
            </a:pPr>
            <a:r>
              <a:rPr lang="vi-VN" sz="3200" b="1" dirty="0">
                <a:solidFill>
                  <a:srgbClr val="1F2023"/>
                </a:solidFill>
                <a:effectLst/>
                <a:latin typeface="Times New Roman" panose="02020603050405020304" pitchFamily="18" charset="0"/>
                <a:ea typeface="Times New Roman" panose="02020603050405020304" pitchFamily="18" charset="0"/>
              </a:rPr>
              <a:t>Khoá – giá trị thư viện cơ sở dữ</a:t>
            </a:r>
            <a:r>
              <a:rPr lang="vi-VN" sz="3200" b="1" spc="10" dirty="0">
                <a:solidFill>
                  <a:srgbClr val="1F2023"/>
                </a:solidFill>
                <a:effectLst/>
                <a:latin typeface="Times New Roman" panose="02020603050405020304" pitchFamily="18" charset="0"/>
                <a:ea typeface="Times New Roman" panose="02020603050405020304" pitchFamily="18" charset="0"/>
              </a:rPr>
              <a:t> </a:t>
            </a:r>
            <a:r>
              <a:rPr lang="vi-VN" sz="3200" b="1" dirty="0">
                <a:solidFill>
                  <a:srgbClr val="1F2023"/>
                </a:solidFill>
                <a:effectLst/>
                <a:latin typeface="Times New Roman" panose="02020603050405020304" pitchFamily="18" charset="0"/>
                <a:ea typeface="Times New Roman" panose="02020603050405020304" pitchFamily="18" charset="0"/>
              </a:rPr>
              <a:t>liệu</a:t>
            </a:r>
            <a:endParaRPr lang="en-US" sz="3200" b="1" kern="0" dirty="0">
              <a:solidFill>
                <a:srgbClr val="1F2023"/>
              </a:solidFill>
              <a:latin typeface="Times New Roman" panose="02020603050405020304" pitchFamily="18" charset="0"/>
              <a:ea typeface="Times New Roman" panose="02020603050405020304" pitchFamily="18" charset="0"/>
            </a:endParaRPr>
          </a:p>
          <a:p>
            <a:pPr marR="0" lvl="0">
              <a:spcBef>
                <a:spcPts val="150"/>
              </a:spcBef>
              <a:spcAft>
                <a:spcPts val="0"/>
              </a:spcAft>
              <a:tabLst>
                <a:tab pos="265430" algn="l"/>
              </a:tabLst>
            </a:pPr>
            <a:endParaRPr lang="en-US" sz="3200" b="1" kern="0" dirty="0">
              <a:effectLst/>
              <a:latin typeface="Times New Roman" panose="02020603050405020304" pitchFamily="18" charset="0"/>
              <a:ea typeface="Times New Roman" panose="02020603050405020304" pitchFamily="18" charset="0"/>
            </a:endParaRPr>
          </a:p>
          <a:p>
            <a:endParaRPr lang="en-US" dirty="0"/>
          </a:p>
        </p:txBody>
      </p:sp>
      <p:pic>
        <p:nvPicPr>
          <p:cNvPr id="5" name="image3.jpeg">
            <a:extLst>
              <a:ext uri="{FF2B5EF4-FFF2-40B4-BE49-F238E27FC236}">
                <a16:creationId xmlns:a16="http://schemas.microsoft.com/office/drawing/2014/main" id="{A37EB35F-92D9-3AE0-8FE5-6EDAD5B32BEF}"/>
              </a:ext>
            </a:extLst>
          </p:cNvPr>
          <p:cNvPicPr>
            <a:picLocks noChangeAspect="1"/>
          </p:cNvPicPr>
          <p:nvPr/>
        </p:nvPicPr>
        <p:blipFill>
          <a:blip r:embed="rId2" cstate="print"/>
          <a:stretch>
            <a:fillRect/>
          </a:stretch>
        </p:blipFill>
        <p:spPr>
          <a:xfrm>
            <a:off x="3527697" y="1844533"/>
            <a:ext cx="4992722" cy="3990010"/>
          </a:xfrm>
          <a:prstGeom prst="rect">
            <a:avLst/>
          </a:prstGeom>
        </p:spPr>
      </p:pic>
    </p:spTree>
    <p:extLst>
      <p:ext uri="{BB962C8B-B14F-4D97-AF65-F5344CB8AC3E}">
        <p14:creationId xmlns:p14="http://schemas.microsoft.com/office/powerpoint/2010/main" val="1704347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586890-6FD9-F8AF-5517-23071D226A28}"/>
              </a:ext>
            </a:extLst>
          </p:cNvPr>
          <p:cNvSpPr txBox="1"/>
          <p:nvPr/>
        </p:nvSpPr>
        <p:spPr>
          <a:xfrm>
            <a:off x="604006" y="620785"/>
            <a:ext cx="10990586" cy="584775"/>
          </a:xfrm>
          <a:prstGeom prst="rect">
            <a:avLst/>
          </a:prstGeom>
          <a:noFill/>
        </p:spPr>
        <p:txBody>
          <a:bodyPr wrap="square" rtlCol="0">
            <a:spAutoFit/>
          </a:bodyPr>
          <a:lstStyle/>
          <a:p>
            <a:r>
              <a:rPr lang="en-US" sz="3200" b="1" dirty="0" err="1">
                <a:latin typeface="Times New Roman" panose="02020603050405020304" pitchFamily="18" charset="0"/>
                <a:cs typeface="Times New Roman" panose="02020603050405020304" pitchFamily="18" charset="0"/>
              </a:rPr>
              <a:t>Các</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phần</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mềm</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sử</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dụng</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khóa</a:t>
            </a:r>
            <a:r>
              <a:rPr lang="en-US" sz="3200" b="1" dirty="0">
                <a:latin typeface="Times New Roman" panose="02020603050405020304" pitchFamily="18" charset="0"/>
                <a:cs typeface="Times New Roman" panose="02020603050405020304" pitchFamily="18" charset="0"/>
              </a:rPr>
              <a:t>:</a:t>
            </a:r>
          </a:p>
        </p:txBody>
      </p:sp>
      <p:pic>
        <p:nvPicPr>
          <p:cNvPr id="4" name="Picture 3">
            <a:extLst>
              <a:ext uri="{FF2B5EF4-FFF2-40B4-BE49-F238E27FC236}">
                <a16:creationId xmlns:a16="http://schemas.microsoft.com/office/drawing/2014/main" id="{BFF51C31-7401-8D46-6443-F4207B5F93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7758" y="1467497"/>
            <a:ext cx="4138160" cy="2553044"/>
          </a:xfrm>
          <a:prstGeom prst="rect">
            <a:avLst/>
          </a:prstGeom>
        </p:spPr>
      </p:pic>
      <p:pic>
        <p:nvPicPr>
          <p:cNvPr id="6" name="Picture 5">
            <a:extLst>
              <a:ext uri="{FF2B5EF4-FFF2-40B4-BE49-F238E27FC236}">
                <a16:creationId xmlns:a16="http://schemas.microsoft.com/office/drawing/2014/main" id="{0F4AAE82-0DD0-E65E-6D4E-A450DAA800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7758" y="3919537"/>
            <a:ext cx="4147215" cy="2214563"/>
          </a:xfrm>
          <a:prstGeom prst="rect">
            <a:avLst/>
          </a:prstGeom>
        </p:spPr>
      </p:pic>
      <p:pic>
        <p:nvPicPr>
          <p:cNvPr id="8" name="Picture 7">
            <a:extLst>
              <a:ext uri="{FF2B5EF4-FFF2-40B4-BE49-F238E27FC236}">
                <a16:creationId xmlns:a16="http://schemas.microsoft.com/office/drawing/2014/main" id="{B79944DB-02F8-4AB5-6D77-1BC158C3BE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81609" y="1339682"/>
            <a:ext cx="3028950" cy="2556906"/>
          </a:xfrm>
          <a:prstGeom prst="rect">
            <a:avLst/>
          </a:prstGeom>
        </p:spPr>
      </p:pic>
      <p:pic>
        <p:nvPicPr>
          <p:cNvPr id="10" name="Picture 9">
            <a:extLst>
              <a:ext uri="{FF2B5EF4-FFF2-40B4-BE49-F238E27FC236}">
                <a16:creationId xmlns:a16="http://schemas.microsoft.com/office/drawing/2014/main" id="{956B976B-6910-9B4C-A73B-26B3C13E62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81434" y="3942486"/>
            <a:ext cx="2811190" cy="2214563"/>
          </a:xfrm>
          <a:prstGeom prst="rect">
            <a:avLst/>
          </a:prstGeom>
        </p:spPr>
      </p:pic>
      <p:pic>
        <p:nvPicPr>
          <p:cNvPr id="12" name="Picture 11">
            <a:extLst>
              <a:ext uri="{FF2B5EF4-FFF2-40B4-BE49-F238E27FC236}">
                <a16:creationId xmlns:a16="http://schemas.microsoft.com/office/drawing/2014/main" id="{35969DE0-4401-34D9-F6CF-D1FC6CAD033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94224" y="1362631"/>
            <a:ext cx="2544869" cy="2544869"/>
          </a:xfrm>
          <a:prstGeom prst="rect">
            <a:avLst/>
          </a:prstGeom>
        </p:spPr>
      </p:pic>
    </p:spTree>
    <p:extLst>
      <p:ext uri="{BB962C8B-B14F-4D97-AF65-F5344CB8AC3E}">
        <p14:creationId xmlns:p14="http://schemas.microsoft.com/office/powerpoint/2010/main" val="44797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E292EBA-5714-3B1D-8EF7-69F3DA557F1D}"/>
              </a:ext>
            </a:extLst>
          </p:cNvPr>
          <p:cNvSpPr txBox="1"/>
          <p:nvPr/>
        </p:nvSpPr>
        <p:spPr>
          <a:xfrm>
            <a:off x="1015068" y="838899"/>
            <a:ext cx="4974671" cy="861774"/>
          </a:xfrm>
          <a:prstGeom prst="rect">
            <a:avLst/>
          </a:prstGeom>
          <a:noFill/>
        </p:spPr>
        <p:txBody>
          <a:bodyPr wrap="square" rtlCol="0">
            <a:spAutoFit/>
          </a:bodyPr>
          <a:lstStyle/>
          <a:p>
            <a:r>
              <a:rPr lang="vi-VN" sz="3200" b="1" kern="0" dirty="0">
                <a:effectLst/>
                <a:latin typeface="Times New Roman" panose="02020603050405020304" pitchFamily="18" charset="0"/>
                <a:ea typeface="Times New Roman" panose="02020603050405020304" pitchFamily="18" charset="0"/>
              </a:rPr>
              <a:t>Cột thư viện cơ sở dữ</a:t>
            </a:r>
            <a:r>
              <a:rPr lang="vi-VN" sz="3200" b="1" kern="0" spc="15" dirty="0">
                <a:effectLst/>
                <a:latin typeface="Times New Roman" panose="02020603050405020304" pitchFamily="18" charset="0"/>
                <a:ea typeface="Times New Roman" panose="02020603050405020304" pitchFamily="18" charset="0"/>
              </a:rPr>
              <a:t> </a:t>
            </a:r>
            <a:r>
              <a:rPr lang="vi-VN" sz="3200" b="1" kern="0" dirty="0">
                <a:effectLst/>
                <a:latin typeface="Times New Roman" panose="02020603050405020304" pitchFamily="18" charset="0"/>
                <a:ea typeface="Times New Roman" panose="02020603050405020304" pitchFamily="18" charset="0"/>
              </a:rPr>
              <a:t>liệu</a:t>
            </a:r>
            <a:r>
              <a:rPr lang="en-US" sz="3200" b="1" kern="0" dirty="0">
                <a:effectLst/>
                <a:latin typeface="Times New Roman" panose="02020603050405020304" pitchFamily="18" charset="0"/>
                <a:ea typeface="Times New Roman" panose="02020603050405020304" pitchFamily="18" charset="0"/>
              </a:rPr>
              <a:t>:</a:t>
            </a:r>
          </a:p>
          <a:p>
            <a:endParaRPr lang="en-US" dirty="0"/>
          </a:p>
        </p:txBody>
      </p:sp>
      <p:pic>
        <p:nvPicPr>
          <p:cNvPr id="5" name="image4.jpeg">
            <a:extLst>
              <a:ext uri="{FF2B5EF4-FFF2-40B4-BE49-F238E27FC236}">
                <a16:creationId xmlns:a16="http://schemas.microsoft.com/office/drawing/2014/main" id="{2A682714-516A-C7DA-390F-F28A06E68F77}"/>
              </a:ext>
            </a:extLst>
          </p:cNvPr>
          <p:cNvPicPr>
            <a:picLocks noChangeAspect="1"/>
          </p:cNvPicPr>
          <p:nvPr/>
        </p:nvPicPr>
        <p:blipFill>
          <a:blip r:embed="rId2" cstate="print"/>
          <a:stretch>
            <a:fillRect/>
          </a:stretch>
        </p:blipFill>
        <p:spPr>
          <a:xfrm>
            <a:off x="3060671" y="1613571"/>
            <a:ext cx="5858135" cy="3326068"/>
          </a:xfrm>
          <a:prstGeom prst="rect">
            <a:avLst/>
          </a:prstGeom>
        </p:spPr>
      </p:pic>
    </p:spTree>
    <p:extLst>
      <p:ext uri="{BB962C8B-B14F-4D97-AF65-F5344CB8AC3E}">
        <p14:creationId xmlns:p14="http://schemas.microsoft.com/office/powerpoint/2010/main" val="2374788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E84E339-CCE7-0202-ACD9-933876802C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3192" y="1691124"/>
            <a:ext cx="4048649" cy="2804064"/>
          </a:xfrm>
          <a:prstGeom prst="rect">
            <a:avLst/>
          </a:prstGeom>
        </p:spPr>
      </p:pic>
      <p:sp>
        <p:nvSpPr>
          <p:cNvPr id="6" name="TextBox 5">
            <a:extLst>
              <a:ext uri="{FF2B5EF4-FFF2-40B4-BE49-F238E27FC236}">
                <a16:creationId xmlns:a16="http://schemas.microsoft.com/office/drawing/2014/main" id="{42EC5C3A-73B8-B603-2275-43ADE1E26E73}"/>
              </a:ext>
            </a:extLst>
          </p:cNvPr>
          <p:cNvSpPr txBox="1"/>
          <p:nvPr/>
        </p:nvSpPr>
        <p:spPr>
          <a:xfrm>
            <a:off x="1068634" y="704675"/>
            <a:ext cx="6775072" cy="1077218"/>
          </a:xfrm>
          <a:prstGeom prst="rect">
            <a:avLst/>
          </a:prstGeom>
          <a:noFill/>
        </p:spPr>
        <p:txBody>
          <a:bodyPr wrap="square" rtlCol="0">
            <a:spAutoFit/>
          </a:bodyPr>
          <a:lstStyle/>
          <a:p>
            <a:r>
              <a:rPr lang="en-US" sz="3200" b="1" dirty="0" err="1">
                <a:latin typeface="Times New Roman" panose="02020603050405020304" pitchFamily="18" charset="0"/>
                <a:cs typeface="Times New Roman" panose="02020603050405020304" pitchFamily="18" charset="0"/>
              </a:rPr>
              <a:t>Các</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phần</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mềm</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sử</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dụng</a:t>
            </a:r>
            <a:r>
              <a:rPr lang="en-US" sz="3200" b="1" dirty="0">
                <a:latin typeface="Times New Roman" panose="02020603050405020304" pitchFamily="18" charset="0"/>
                <a:cs typeface="Times New Roman" panose="02020603050405020304" pitchFamily="18" charset="0"/>
              </a:rPr>
              <a:t> </a:t>
            </a:r>
            <a:r>
              <a:rPr lang="en-US" sz="3200" b="1" kern="0" dirty="0">
                <a:latin typeface="Times New Roman" panose="02020603050405020304" pitchFamily="18" charset="0"/>
                <a:cs typeface="Times New Roman" panose="02020603050405020304" pitchFamily="18" charset="0"/>
              </a:rPr>
              <a:t>c</a:t>
            </a:r>
            <a:r>
              <a:rPr lang="vi-VN" sz="3200" b="1" kern="0" dirty="0">
                <a:effectLst/>
                <a:latin typeface="Times New Roman" panose="02020603050405020304" pitchFamily="18" charset="0"/>
                <a:ea typeface="Times New Roman" panose="02020603050405020304" pitchFamily="18" charset="0"/>
              </a:rPr>
              <a:t>ột thư viện cơ sở dữ</a:t>
            </a:r>
            <a:r>
              <a:rPr lang="vi-VN" sz="3200" b="1" kern="0" spc="15" dirty="0">
                <a:effectLst/>
                <a:latin typeface="Times New Roman" panose="02020603050405020304" pitchFamily="18" charset="0"/>
                <a:ea typeface="Times New Roman" panose="02020603050405020304" pitchFamily="18" charset="0"/>
              </a:rPr>
              <a:t> </a:t>
            </a:r>
            <a:r>
              <a:rPr lang="vi-VN" sz="3200" b="1" kern="0" dirty="0">
                <a:effectLst/>
                <a:latin typeface="Times New Roman" panose="02020603050405020304" pitchFamily="18" charset="0"/>
                <a:ea typeface="Times New Roman" panose="02020603050405020304" pitchFamily="18" charset="0"/>
              </a:rPr>
              <a:t>liệu </a:t>
            </a:r>
            <a:r>
              <a:rPr lang="en-US" sz="3200" b="1" dirty="0">
                <a:latin typeface="Times New Roman" panose="02020603050405020304" pitchFamily="18" charset="0"/>
                <a:cs typeface="Times New Roman" panose="02020603050405020304" pitchFamily="18" charset="0"/>
              </a:rPr>
              <a:t>:</a:t>
            </a:r>
          </a:p>
        </p:txBody>
      </p:sp>
      <p:pic>
        <p:nvPicPr>
          <p:cNvPr id="8" name="Picture 7">
            <a:extLst>
              <a:ext uri="{FF2B5EF4-FFF2-40B4-BE49-F238E27FC236}">
                <a16:creationId xmlns:a16="http://schemas.microsoft.com/office/drawing/2014/main" id="{0C848CFB-6601-59B2-96A7-0C1977EBD4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9857" y="1340927"/>
            <a:ext cx="4707852" cy="3154261"/>
          </a:xfrm>
          <a:prstGeom prst="rect">
            <a:avLst/>
          </a:prstGeom>
        </p:spPr>
      </p:pic>
    </p:spTree>
    <p:extLst>
      <p:ext uri="{BB962C8B-B14F-4D97-AF65-F5344CB8AC3E}">
        <p14:creationId xmlns:p14="http://schemas.microsoft.com/office/powerpoint/2010/main" val="3271671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DCC766B-3F52-52F5-421A-8DE85D70E73D}"/>
              </a:ext>
            </a:extLst>
          </p:cNvPr>
          <p:cNvSpPr txBox="1"/>
          <p:nvPr/>
        </p:nvSpPr>
        <p:spPr>
          <a:xfrm>
            <a:off x="981511" y="771787"/>
            <a:ext cx="4077050" cy="584775"/>
          </a:xfrm>
          <a:prstGeom prst="rect">
            <a:avLst/>
          </a:prstGeom>
          <a:noFill/>
        </p:spPr>
        <p:txBody>
          <a:bodyPr wrap="square" rtlCol="0">
            <a:spAutoFit/>
          </a:bodyPr>
          <a:lstStyle/>
          <a:p>
            <a:r>
              <a:rPr lang="vi-VN" sz="3200" b="1" dirty="0">
                <a:solidFill>
                  <a:srgbClr val="1F2023"/>
                </a:solidFill>
                <a:latin typeface="Times New Roman" panose="02020603050405020304" pitchFamily="18" charset="0"/>
                <a:ea typeface="Times New Roman" panose="02020603050405020304" pitchFamily="18" charset="0"/>
                <a:cs typeface="Times New Roman" panose="02020603050405020304" pitchFamily="18" charset="0"/>
              </a:rPr>
              <a:t>Cơ sở dữ liệu tài</a:t>
            </a:r>
            <a:r>
              <a:rPr lang="vi-VN" sz="3200" b="1" spc="-25" dirty="0">
                <a:solidFill>
                  <a:srgbClr val="1F2023"/>
                </a:solidFill>
                <a:latin typeface="Times New Roman" panose="02020603050405020304" pitchFamily="18" charset="0"/>
                <a:ea typeface="Times New Roman" panose="02020603050405020304" pitchFamily="18" charset="0"/>
                <a:cs typeface="Times New Roman" panose="02020603050405020304" pitchFamily="18" charset="0"/>
              </a:rPr>
              <a:t> </a:t>
            </a:r>
            <a:r>
              <a:rPr lang="vi-VN" sz="3200" b="1" dirty="0">
                <a:solidFill>
                  <a:srgbClr val="1F2023"/>
                </a:solidFill>
                <a:latin typeface="Times New Roman" panose="02020603050405020304" pitchFamily="18" charset="0"/>
                <a:ea typeface="Times New Roman" panose="02020603050405020304" pitchFamily="18" charset="0"/>
                <a:cs typeface="Times New Roman" panose="02020603050405020304" pitchFamily="18" charset="0"/>
              </a:rPr>
              <a:t>liệu</a:t>
            </a:r>
            <a:r>
              <a:rPr lang="en-US" b="1" dirty="0">
                <a:solidFill>
                  <a:srgbClr val="1F2023"/>
                </a:solidFill>
                <a:ea typeface="Times New Roman" panose="02020603050405020304" pitchFamily="18" charset="0"/>
              </a:rPr>
              <a:t>:</a:t>
            </a:r>
            <a:endParaRPr lang="en-US" b="1" dirty="0"/>
          </a:p>
        </p:txBody>
      </p:sp>
      <p:pic>
        <p:nvPicPr>
          <p:cNvPr id="5" name="image5.jpeg">
            <a:extLst>
              <a:ext uri="{FF2B5EF4-FFF2-40B4-BE49-F238E27FC236}">
                <a16:creationId xmlns:a16="http://schemas.microsoft.com/office/drawing/2014/main" id="{A5E78CAC-A1CD-2B6F-AF49-862AE0DF4432}"/>
              </a:ext>
            </a:extLst>
          </p:cNvPr>
          <p:cNvPicPr>
            <a:picLocks noChangeAspect="1"/>
          </p:cNvPicPr>
          <p:nvPr/>
        </p:nvPicPr>
        <p:blipFill>
          <a:blip r:embed="rId2" cstate="print"/>
          <a:stretch>
            <a:fillRect/>
          </a:stretch>
        </p:blipFill>
        <p:spPr>
          <a:xfrm>
            <a:off x="2929820" y="1527133"/>
            <a:ext cx="5909933" cy="3803733"/>
          </a:xfrm>
          <a:prstGeom prst="rect">
            <a:avLst/>
          </a:prstGeom>
        </p:spPr>
      </p:pic>
    </p:spTree>
    <p:extLst>
      <p:ext uri="{BB962C8B-B14F-4D97-AF65-F5344CB8AC3E}">
        <p14:creationId xmlns:p14="http://schemas.microsoft.com/office/powerpoint/2010/main" val="2523860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4DC57F2-CAA3-44C6-9872-22F14FBB8552}"/>
              </a:ext>
            </a:extLst>
          </p:cNvPr>
          <p:cNvSpPr txBox="1"/>
          <p:nvPr/>
        </p:nvSpPr>
        <p:spPr>
          <a:xfrm>
            <a:off x="1224792" y="805343"/>
            <a:ext cx="6325299" cy="1077218"/>
          </a:xfrm>
          <a:prstGeom prst="rect">
            <a:avLst/>
          </a:prstGeom>
          <a:noFill/>
        </p:spPr>
        <p:txBody>
          <a:bodyPr wrap="square" rtlCol="0">
            <a:spAutoFit/>
          </a:bodyPr>
          <a:lstStyle/>
          <a:p>
            <a:r>
              <a:rPr lang="en-US" sz="3200" b="1" dirty="0" err="1">
                <a:latin typeface="Times New Roman" panose="02020603050405020304" pitchFamily="18" charset="0"/>
                <a:cs typeface="Times New Roman" panose="02020603050405020304" pitchFamily="18" charset="0"/>
              </a:rPr>
              <a:t>Các</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phần</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mềm</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sử</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dụng</a:t>
            </a:r>
            <a:r>
              <a:rPr lang="en-US" sz="3200" b="1" dirty="0">
                <a:latin typeface="Times New Roman" panose="02020603050405020304" pitchFamily="18" charset="0"/>
                <a:cs typeface="Times New Roman" panose="02020603050405020304" pitchFamily="18" charset="0"/>
              </a:rPr>
              <a:t> </a:t>
            </a:r>
            <a:r>
              <a:rPr lang="en-US" sz="3200" b="1" dirty="0">
                <a:solidFill>
                  <a:srgbClr val="1F2023"/>
                </a:solidFill>
                <a:latin typeface="Times New Roman" panose="02020603050405020304" pitchFamily="18" charset="0"/>
                <a:cs typeface="Times New Roman" panose="02020603050405020304" pitchFamily="18" charset="0"/>
              </a:rPr>
              <a:t>c</a:t>
            </a:r>
            <a:r>
              <a:rPr lang="vi-VN" sz="3200" b="1" dirty="0">
                <a:solidFill>
                  <a:srgbClr val="1F2023"/>
                </a:solidFill>
                <a:latin typeface="Times New Roman" panose="02020603050405020304" pitchFamily="18" charset="0"/>
                <a:ea typeface="Times New Roman" panose="02020603050405020304" pitchFamily="18" charset="0"/>
                <a:cs typeface="Times New Roman" panose="02020603050405020304" pitchFamily="18" charset="0"/>
              </a:rPr>
              <a:t>ơ sở dữ liệu tài</a:t>
            </a:r>
            <a:r>
              <a:rPr lang="vi-VN" sz="3200" b="1" spc="-25" dirty="0">
                <a:solidFill>
                  <a:srgbClr val="1F2023"/>
                </a:solidFill>
                <a:latin typeface="Times New Roman" panose="02020603050405020304" pitchFamily="18" charset="0"/>
                <a:ea typeface="Times New Roman" panose="02020603050405020304" pitchFamily="18" charset="0"/>
                <a:cs typeface="Times New Roman" panose="02020603050405020304" pitchFamily="18" charset="0"/>
              </a:rPr>
              <a:t> </a:t>
            </a:r>
            <a:r>
              <a:rPr lang="vi-VN" sz="3200" b="1" dirty="0">
                <a:solidFill>
                  <a:srgbClr val="1F2023"/>
                </a:solidFill>
                <a:latin typeface="Times New Roman" panose="02020603050405020304" pitchFamily="18" charset="0"/>
                <a:ea typeface="Times New Roman" panose="02020603050405020304" pitchFamily="18" charset="0"/>
                <a:cs typeface="Times New Roman" panose="02020603050405020304" pitchFamily="18" charset="0"/>
              </a:rPr>
              <a:t>liệu</a:t>
            </a:r>
            <a:endParaRPr lang="en-US" sz="32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4422608-8515-A757-C69F-686B43A3AE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1080" y="1882561"/>
            <a:ext cx="4042095" cy="4042095"/>
          </a:xfrm>
          <a:prstGeom prst="rect">
            <a:avLst/>
          </a:prstGeom>
        </p:spPr>
      </p:pic>
      <p:pic>
        <p:nvPicPr>
          <p:cNvPr id="8" name="Picture 7">
            <a:extLst>
              <a:ext uri="{FF2B5EF4-FFF2-40B4-BE49-F238E27FC236}">
                <a16:creationId xmlns:a16="http://schemas.microsoft.com/office/drawing/2014/main" id="{23AFCBEC-75C0-5B0F-8E0A-35AAA2C50E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5085" y="2345210"/>
            <a:ext cx="4899544" cy="3674658"/>
          </a:xfrm>
          <a:prstGeom prst="rect">
            <a:avLst/>
          </a:prstGeom>
        </p:spPr>
      </p:pic>
    </p:spTree>
    <p:extLst>
      <p:ext uri="{BB962C8B-B14F-4D97-AF65-F5344CB8AC3E}">
        <p14:creationId xmlns:p14="http://schemas.microsoft.com/office/powerpoint/2010/main" val="1926179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F119D31-614E-D645-40BB-B9A921E853BE}"/>
              </a:ext>
            </a:extLst>
          </p:cNvPr>
          <p:cNvSpPr txBox="1"/>
          <p:nvPr/>
        </p:nvSpPr>
        <p:spPr>
          <a:xfrm>
            <a:off x="998289" y="729843"/>
            <a:ext cx="3884104" cy="861774"/>
          </a:xfrm>
          <a:prstGeom prst="rect">
            <a:avLst/>
          </a:prstGeom>
          <a:noFill/>
        </p:spPr>
        <p:txBody>
          <a:bodyPr wrap="square" rtlCol="0">
            <a:spAutoFit/>
          </a:bodyPr>
          <a:lstStyle/>
          <a:p>
            <a:r>
              <a:rPr lang="vi-VN" sz="3200" b="1" kern="0" dirty="0">
                <a:solidFill>
                  <a:srgbClr val="1F2023"/>
                </a:solidFill>
                <a:effectLst/>
                <a:latin typeface="Times New Roman" panose="02020603050405020304" pitchFamily="18" charset="0"/>
                <a:ea typeface="Times New Roman" panose="02020603050405020304" pitchFamily="18" charset="0"/>
              </a:rPr>
              <a:t>Cơ sở dữ liệu đồ</a:t>
            </a:r>
            <a:r>
              <a:rPr lang="vi-VN" sz="3200" b="1" kern="0" spc="-15" dirty="0">
                <a:solidFill>
                  <a:srgbClr val="1F2023"/>
                </a:solidFill>
                <a:effectLst/>
                <a:latin typeface="Times New Roman" panose="02020603050405020304" pitchFamily="18" charset="0"/>
                <a:ea typeface="Times New Roman" panose="02020603050405020304" pitchFamily="18" charset="0"/>
              </a:rPr>
              <a:t> </a:t>
            </a:r>
            <a:r>
              <a:rPr lang="vi-VN" sz="3200" b="1" kern="0" dirty="0">
                <a:solidFill>
                  <a:srgbClr val="1F2023"/>
                </a:solidFill>
                <a:effectLst/>
                <a:latin typeface="Times New Roman" panose="02020603050405020304" pitchFamily="18" charset="0"/>
                <a:ea typeface="Times New Roman" panose="02020603050405020304" pitchFamily="18" charset="0"/>
              </a:rPr>
              <a:t>thị</a:t>
            </a:r>
            <a:r>
              <a:rPr lang="en-US" sz="1800" b="1" kern="0" dirty="0">
                <a:solidFill>
                  <a:srgbClr val="1F2023"/>
                </a:solidFill>
                <a:effectLst/>
                <a:latin typeface="Times New Roman" panose="02020603050405020304" pitchFamily="18" charset="0"/>
                <a:ea typeface="Times New Roman" panose="02020603050405020304" pitchFamily="18" charset="0"/>
              </a:rPr>
              <a:t>:</a:t>
            </a:r>
            <a:endParaRPr lang="en-US" sz="1800" b="1" kern="0" dirty="0">
              <a:effectLst/>
              <a:latin typeface="Times New Roman" panose="02020603050405020304" pitchFamily="18" charset="0"/>
              <a:ea typeface="Times New Roman" panose="02020603050405020304" pitchFamily="18" charset="0"/>
            </a:endParaRPr>
          </a:p>
          <a:p>
            <a:endParaRPr lang="en-US" dirty="0"/>
          </a:p>
        </p:txBody>
      </p:sp>
      <p:pic>
        <p:nvPicPr>
          <p:cNvPr id="5" name="image6.jpeg">
            <a:extLst>
              <a:ext uri="{FF2B5EF4-FFF2-40B4-BE49-F238E27FC236}">
                <a16:creationId xmlns:a16="http://schemas.microsoft.com/office/drawing/2014/main" id="{A5D5CE7D-CAC3-141D-D9E6-3C406684BD60}"/>
              </a:ext>
            </a:extLst>
          </p:cNvPr>
          <p:cNvPicPr>
            <a:picLocks noChangeAspect="1"/>
          </p:cNvPicPr>
          <p:nvPr/>
        </p:nvPicPr>
        <p:blipFill>
          <a:blip r:embed="rId2" cstate="print"/>
          <a:stretch>
            <a:fillRect/>
          </a:stretch>
        </p:blipFill>
        <p:spPr>
          <a:xfrm>
            <a:off x="3110345" y="1604201"/>
            <a:ext cx="5201467" cy="4523956"/>
          </a:xfrm>
          <a:prstGeom prst="rect">
            <a:avLst/>
          </a:prstGeom>
        </p:spPr>
      </p:pic>
    </p:spTree>
    <p:extLst>
      <p:ext uri="{BB962C8B-B14F-4D97-AF65-F5344CB8AC3E}">
        <p14:creationId xmlns:p14="http://schemas.microsoft.com/office/powerpoint/2010/main" val="1733389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6BA08F-15A7-4982-EE46-6C718D716E4D}"/>
              </a:ext>
            </a:extLst>
          </p:cNvPr>
          <p:cNvSpPr txBox="1"/>
          <p:nvPr/>
        </p:nvSpPr>
        <p:spPr>
          <a:xfrm>
            <a:off x="897621" y="687897"/>
            <a:ext cx="10660395" cy="861774"/>
          </a:xfrm>
          <a:prstGeom prst="rect">
            <a:avLst/>
          </a:prstGeom>
          <a:noFill/>
        </p:spPr>
        <p:txBody>
          <a:bodyPr wrap="square" rtlCol="0">
            <a:spAutoFit/>
          </a:bodyPr>
          <a:lstStyle/>
          <a:p>
            <a:r>
              <a:rPr lang="en-US" sz="3200" b="1" dirty="0" err="1">
                <a:latin typeface="Times New Roman" panose="02020603050405020304" pitchFamily="18" charset="0"/>
                <a:cs typeface="Times New Roman" panose="02020603050405020304" pitchFamily="18" charset="0"/>
              </a:rPr>
              <a:t>Các</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phần</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mềm</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sử</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dụng</a:t>
            </a:r>
            <a:r>
              <a:rPr lang="en-US" sz="3200" b="1" dirty="0">
                <a:latin typeface="Times New Roman" panose="02020603050405020304" pitchFamily="18" charset="0"/>
                <a:cs typeface="Times New Roman" panose="02020603050405020304" pitchFamily="18" charset="0"/>
              </a:rPr>
              <a:t> </a:t>
            </a:r>
            <a:r>
              <a:rPr lang="en-US" sz="3200" b="1" kern="0" dirty="0">
                <a:solidFill>
                  <a:srgbClr val="1F2023"/>
                </a:solidFill>
                <a:latin typeface="Times New Roman" panose="02020603050405020304" pitchFamily="18" charset="0"/>
                <a:cs typeface="Times New Roman" panose="02020603050405020304" pitchFamily="18" charset="0"/>
              </a:rPr>
              <a:t>c</a:t>
            </a:r>
            <a:r>
              <a:rPr lang="vi-VN" sz="3200" b="1" kern="0" dirty="0">
                <a:solidFill>
                  <a:srgbClr val="1F2023"/>
                </a:solidFill>
                <a:effectLst/>
                <a:latin typeface="Times New Roman" panose="02020603050405020304" pitchFamily="18" charset="0"/>
                <a:ea typeface="Times New Roman" panose="02020603050405020304" pitchFamily="18" charset="0"/>
                <a:cs typeface="Times New Roman" panose="02020603050405020304" pitchFamily="18" charset="0"/>
              </a:rPr>
              <a:t>ơ sở dữ liệu đồ</a:t>
            </a:r>
            <a:r>
              <a:rPr lang="vi-VN" sz="3200" b="1" kern="0" spc="-15" dirty="0">
                <a:solidFill>
                  <a:srgbClr val="1F202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3200" b="1" kern="0" dirty="0">
                <a:solidFill>
                  <a:srgbClr val="1F2023"/>
                </a:solidFill>
                <a:effectLst/>
                <a:latin typeface="Times New Roman" panose="02020603050405020304" pitchFamily="18" charset="0"/>
                <a:ea typeface="Times New Roman" panose="02020603050405020304" pitchFamily="18" charset="0"/>
                <a:cs typeface="Times New Roman" panose="02020603050405020304" pitchFamily="18" charset="0"/>
              </a:rPr>
              <a:t>thị</a:t>
            </a:r>
            <a:r>
              <a:rPr lang="en-US" sz="3200" b="1" kern="0" dirty="0">
                <a:solidFill>
                  <a:srgbClr val="1F2023"/>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32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pic>
        <p:nvPicPr>
          <p:cNvPr id="6" name="Picture 5">
            <a:extLst>
              <a:ext uri="{FF2B5EF4-FFF2-40B4-BE49-F238E27FC236}">
                <a16:creationId xmlns:a16="http://schemas.microsoft.com/office/drawing/2014/main" id="{F5FC8978-45C3-77E8-F11A-0DB7880CB41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777948" y="1794346"/>
            <a:ext cx="3123543" cy="1634654"/>
          </a:xfrm>
          <a:prstGeom prst="rect">
            <a:avLst/>
          </a:prstGeom>
        </p:spPr>
      </p:pic>
      <p:pic>
        <p:nvPicPr>
          <p:cNvPr id="8" name="Picture 7">
            <a:extLst>
              <a:ext uri="{FF2B5EF4-FFF2-40B4-BE49-F238E27FC236}">
                <a16:creationId xmlns:a16="http://schemas.microsoft.com/office/drawing/2014/main" id="{1F04E6FA-B887-B0F7-A1DA-02AF9574D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948" y="3429000"/>
            <a:ext cx="3121057" cy="1634654"/>
          </a:xfrm>
          <a:prstGeom prst="rect">
            <a:avLst/>
          </a:prstGeom>
        </p:spPr>
      </p:pic>
      <p:pic>
        <p:nvPicPr>
          <p:cNvPr id="10" name="Picture 9">
            <a:extLst>
              <a:ext uri="{FF2B5EF4-FFF2-40B4-BE49-F238E27FC236}">
                <a16:creationId xmlns:a16="http://schemas.microsoft.com/office/drawing/2014/main" id="{290C7854-997A-F0D0-619E-2EDE89742C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1048" y="1363431"/>
            <a:ext cx="2065569" cy="2065569"/>
          </a:xfrm>
          <a:prstGeom prst="rect">
            <a:avLst/>
          </a:prstGeom>
        </p:spPr>
      </p:pic>
      <p:pic>
        <p:nvPicPr>
          <p:cNvPr id="12" name="Picture 11">
            <a:extLst>
              <a:ext uri="{FF2B5EF4-FFF2-40B4-BE49-F238E27FC236}">
                <a16:creationId xmlns:a16="http://schemas.microsoft.com/office/drawing/2014/main" id="{F3058A91-6758-A11B-1B73-4B319D4557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81048" y="3429000"/>
            <a:ext cx="2732500" cy="1367406"/>
          </a:xfrm>
          <a:prstGeom prst="rect">
            <a:avLst/>
          </a:prstGeom>
        </p:spPr>
      </p:pic>
      <p:pic>
        <p:nvPicPr>
          <p:cNvPr id="14" name="Picture 13">
            <a:extLst>
              <a:ext uri="{FF2B5EF4-FFF2-40B4-BE49-F238E27FC236}">
                <a16:creationId xmlns:a16="http://schemas.microsoft.com/office/drawing/2014/main" id="{127F92B4-1267-ECA3-3F13-10E2FE4500D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29404" y="1951781"/>
            <a:ext cx="3964975" cy="2294546"/>
          </a:xfrm>
          <a:prstGeom prst="rect">
            <a:avLst/>
          </a:prstGeom>
        </p:spPr>
      </p:pic>
    </p:spTree>
    <p:extLst>
      <p:ext uri="{BB962C8B-B14F-4D97-AF65-F5344CB8AC3E}">
        <p14:creationId xmlns:p14="http://schemas.microsoft.com/office/powerpoint/2010/main" val="1639286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235432-1896-CCFC-BCFC-1F6A85F53BD4}"/>
              </a:ext>
            </a:extLst>
          </p:cNvPr>
          <p:cNvSpPr txBox="1"/>
          <p:nvPr/>
        </p:nvSpPr>
        <p:spPr>
          <a:xfrm>
            <a:off x="813816" y="793766"/>
            <a:ext cx="10543032" cy="5016758"/>
          </a:xfrm>
          <a:prstGeom prst="rect">
            <a:avLst/>
          </a:prstGeom>
          <a:noFill/>
        </p:spPr>
        <p:txBody>
          <a:bodyPr wrap="square" rtlCol="0">
            <a:spAutoFit/>
          </a:bodyPr>
          <a:lstStyle/>
          <a:p>
            <a:pPr algn="just"/>
            <a:r>
              <a:rPr lang="vi-VN" sz="3200" b="1" spc="-5" dirty="0">
                <a:solidFill>
                  <a:srgbClr val="1F2023"/>
                </a:solidFill>
                <a:ea typeface="Times New Roman" panose="02020603050405020304" pitchFamily="18" charset="0"/>
              </a:rPr>
              <a:t>Kết luận</a:t>
            </a:r>
            <a:r>
              <a:rPr lang="en-US" sz="3200" b="1" spc="-5" dirty="0" smtClean="0">
                <a:solidFill>
                  <a:srgbClr val="1F2023"/>
                </a:solidFill>
                <a:latin typeface="Times New Roman" panose="02020603050405020304" pitchFamily="18" charset="0"/>
                <a:ea typeface="Times New Roman" panose="02020603050405020304" pitchFamily="18" charset="0"/>
              </a:rPr>
              <a:t>:</a:t>
            </a:r>
            <a:endParaRPr lang="en-GB" sz="3200" dirty="0" smtClean="0">
              <a:solidFill>
                <a:srgbClr val="1F2023"/>
              </a:solidFill>
              <a:effectLst/>
              <a:latin typeface="Times New Roman" panose="02020603050405020304" pitchFamily="18" charset="0"/>
              <a:ea typeface="Times New Roman" panose="02020603050405020304" pitchFamily="18" charset="0"/>
            </a:endParaRPr>
          </a:p>
          <a:p>
            <a:pPr algn="just"/>
            <a:r>
              <a:rPr lang="vi-VN" sz="3200" dirty="0" smtClean="0">
                <a:solidFill>
                  <a:srgbClr val="1F2023"/>
                </a:solidFill>
                <a:effectLst/>
                <a:latin typeface="Times New Roman" panose="02020603050405020304" pitchFamily="18" charset="0"/>
                <a:ea typeface="Times New Roman" panose="02020603050405020304" pitchFamily="18" charset="0"/>
              </a:rPr>
              <a:t>Công</a:t>
            </a:r>
            <a:r>
              <a:rPr lang="vi-VN" sz="3200" spc="-45" dirty="0" smtClean="0">
                <a:solidFill>
                  <a:srgbClr val="1F2023"/>
                </a:solidFill>
                <a:effectLst/>
                <a:latin typeface="Times New Roman" panose="02020603050405020304" pitchFamily="18" charset="0"/>
                <a:ea typeface="Times New Roman" panose="02020603050405020304" pitchFamily="18" charset="0"/>
              </a:rPr>
              <a:t> </a:t>
            </a:r>
            <a:r>
              <a:rPr lang="vi-VN" sz="3200" dirty="0">
                <a:solidFill>
                  <a:srgbClr val="1F2023"/>
                </a:solidFill>
                <a:effectLst/>
                <a:latin typeface="Times New Roman" panose="02020603050405020304" pitchFamily="18" charset="0"/>
                <a:ea typeface="Times New Roman" panose="02020603050405020304" pitchFamily="18" charset="0"/>
              </a:rPr>
              <a:t>trình</a:t>
            </a:r>
            <a:r>
              <a:rPr lang="vi-VN" sz="3200" spc="-40" dirty="0">
                <a:solidFill>
                  <a:srgbClr val="1F2023"/>
                </a:solidFill>
                <a:effectLst/>
                <a:latin typeface="Times New Roman" panose="02020603050405020304" pitchFamily="18" charset="0"/>
                <a:ea typeface="Times New Roman" panose="02020603050405020304" pitchFamily="18" charset="0"/>
              </a:rPr>
              <a:t> </a:t>
            </a:r>
            <a:r>
              <a:rPr lang="vi-VN" sz="3200" dirty="0">
                <a:solidFill>
                  <a:srgbClr val="1F2023"/>
                </a:solidFill>
                <a:effectLst/>
                <a:latin typeface="Times New Roman" panose="02020603050405020304" pitchFamily="18" charset="0"/>
                <a:ea typeface="Times New Roman" panose="02020603050405020304" pitchFamily="18" charset="0"/>
              </a:rPr>
              <a:t>này</a:t>
            </a:r>
            <a:r>
              <a:rPr lang="vi-VN" sz="3200" spc="-60" dirty="0">
                <a:solidFill>
                  <a:srgbClr val="1F2023"/>
                </a:solidFill>
                <a:effectLst/>
                <a:latin typeface="Times New Roman" panose="02020603050405020304" pitchFamily="18" charset="0"/>
                <a:ea typeface="Times New Roman" panose="02020603050405020304" pitchFamily="18" charset="0"/>
              </a:rPr>
              <a:t> </a:t>
            </a:r>
            <a:r>
              <a:rPr lang="vi-VN" sz="3200" dirty="0">
                <a:solidFill>
                  <a:srgbClr val="1F2023"/>
                </a:solidFill>
                <a:effectLst/>
                <a:latin typeface="Times New Roman" panose="02020603050405020304" pitchFamily="18" charset="0"/>
                <a:ea typeface="Times New Roman" panose="02020603050405020304" pitchFamily="18" charset="0"/>
              </a:rPr>
              <a:t>đã</a:t>
            </a:r>
            <a:r>
              <a:rPr lang="vi-VN" sz="3200" spc="-40" dirty="0">
                <a:solidFill>
                  <a:srgbClr val="1F2023"/>
                </a:solidFill>
                <a:effectLst/>
                <a:latin typeface="Times New Roman" panose="02020603050405020304" pitchFamily="18" charset="0"/>
                <a:ea typeface="Times New Roman" panose="02020603050405020304" pitchFamily="18" charset="0"/>
              </a:rPr>
              <a:t> </a:t>
            </a:r>
            <a:r>
              <a:rPr lang="vi-VN" sz="3200" dirty="0">
                <a:solidFill>
                  <a:srgbClr val="1F2023"/>
                </a:solidFill>
                <a:effectLst/>
                <a:latin typeface="Times New Roman" panose="02020603050405020304" pitchFamily="18" charset="0"/>
                <a:ea typeface="Times New Roman" panose="02020603050405020304" pitchFamily="18" charset="0"/>
              </a:rPr>
              <a:t>xem</a:t>
            </a:r>
            <a:r>
              <a:rPr lang="vi-VN" sz="3200" spc="-40" dirty="0">
                <a:solidFill>
                  <a:srgbClr val="1F2023"/>
                </a:solidFill>
                <a:effectLst/>
                <a:latin typeface="Times New Roman" panose="02020603050405020304" pitchFamily="18" charset="0"/>
                <a:ea typeface="Times New Roman" panose="02020603050405020304" pitchFamily="18" charset="0"/>
              </a:rPr>
              <a:t> </a:t>
            </a:r>
            <a:r>
              <a:rPr lang="vi-VN" sz="3200" dirty="0">
                <a:solidFill>
                  <a:srgbClr val="1F2023"/>
                </a:solidFill>
                <a:effectLst/>
                <a:latin typeface="Times New Roman" panose="02020603050405020304" pitchFamily="18" charset="0"/>
                <a:ea typeface="Times New Roman" panose="02020603050405020304" pitchFamily="18" charset="0"/>
              </a:rPr>
              <a:t>xét</a:t>
            </a:r>
            <a:r>
              <a:rPr lang="vi-VN" sz="3200" spc="-45" dirty="0">
                <a:solidFill>
                  <a:srgbClr val="1F2023"/>
                </a:solidFill>
                <a:effectLst/>
                <a:latin typeface="Times New Roman" panose="02020603050405020304" pitchFamily="18" charset="0"/>
                <a:ea typeface="Times New Roman" panose="02020603050405020304" pitchFamily="18" charset="0"/>
              </a:rPr>
              <a:t> </a:t>
            </a:r>
            <a:r>
              <a:rPr lang="vi-VN" sz="3200" dirty="0">
                <a:solidFill>
                  <a:srgbClr val="1F2023"/>
                </a:solidFill>
                <a:effectLst/>
                <a:latin typeface="Times New Roman" panose="02020603050405020304" pitchFamily="18" charset="0"/>
                <a:ea typeface="Times New Roman" panose="02020603050405020304" pitchFamily="18" charset="0"/>
              </a:rPr>
              <a:t>và</a:t>
            </a:r>
            <a:r>
              <a:rPr lang="vi-VN" sz="3200" spc="-40" dirty="0">
                <a:solidFill>
                  <a:srgbClr val="1F2023"/>
                </a:solidFill>
                <a:effectLst/>
                <a:latin typeface="Times New Roman" panose="02020603050405020304" pitchFamily="18" charset="0"/>
                <a:ea typeface="Times New Roman" panose="02020603050405020304" pitchFamily="18" charset="0"/>
              </a:rPr>
              <a:t> </a:t>
            </a:r>
            <a:r>
              <a:rPr lang="vi-VN" sz="3200" dirty="0">
                <a:solidFill>
                  <a:srgbClr val="1F2023"/>
                </a:solidFill>
                <a:effectLst/>
                <a:latin typeface="Times New Roman" panose="02020603050405020304" pitchFamily="18" charset="0"/>
                <a:ea typeface="Times New Roman" panose="02020603050405020304" pitchFamily="18" charset="0"/>
              </a:rPr>
              <a:t>nghiên</a:t>
            </a:r>
            <a:r>
              <a:rPr lang="vi-VN" sz="3200" spc="-45" dirty="0">
                <a:solidFill>
                  <a:srgbClr val="1F2023"/>
                </a:solidFill>
                <a:effectLst/>
                <a:latin typeface="Times New Roman" panose="02020603050405020304" pitchFamily="18" charset="0"/>
                <a:ea typeface="Times New Roman" panose="02020603050405020304" pitchFamily="18" charset="0"/>
              </a:rPr>
              <a:t> </a:t>
            </a:r>
            <a:r>
              <a:rPr lang="vi-VN" sz="3200" dirty="0">
                <a:solidFill>
                  <a:srgbClr val="1F2023"/>
                </a:solidFill>
                <a:effectLst/>
                <a:latin typeface="Times New Roman" panose="02020603050405020304" pitchFamily="18" charset="0"/>
                <a:ea typeface="Times New Roman" panose="02020603050405020304" pitchFamily="18" charset="0"/>
              </a:rPr>
              <a:t>cứu</a:t>
            </a:r>
            <a:r>
              <a:rPr lang="vi-VN" sz="3200" spc="-40" dirty="0">
                <a:solidFill>
                  <a:srgbClr val="1F2023"/>
                </a:solidFill>
                <a:effectLst/>
                <a:latin typeface="Times New Roman" panose="02020603050405020304" pitchFamily="18" charset="0"/>
                <a:ea typeface="Times New Roman" panose="02020603050405020304" pitchFamily="18" charset="0"/>
              </a:rPr>
              <a:t> </a:t>
            </a:r>
            <a:r>
              <a:rPr lang="vi-VN" sz="3200" dirty="0">
                <a:solidFill>
                  <a:srgbClr val="1F2023"/>
                </a:solidFill>
                <a:effectLst/>
                <a:latin typeface="Times New Roman" panose="02020603050405020304" pitchFamily="18" charset="0"/>
                <a:ea typeface="Times New Roman" panose="02020603050405020304" pitchFamily="18" charset="0"/>
              </a:rPr>
              <a:t>dữ</a:t>
            </a:r>
            <a:r>
              <a:rPr lang="vi-VN" sz="3200" spc="-35" dirty="0">
                <a:solidFill>
                  <a:srgbClr val="1F2023"/>
                </a:solidFill>
                <a:effectLst/>
                <a:latin typeface="Times New Roman" panose="02020603050405020304" pitchFamily="18" charset="0"/>
                <a:ea typeface="Times New Roman" panose="02020603050405020304" pitchFamily="18" charset="0"/>
              </a:rPr>
              <a:t> </a:t>
            </a:r>
            <a:r>
              <a:rPr lang="vi-VN" sz="3200" dirty="0">
                <a:solidFill>
                  <a:srgbClr val="1F2023"/>
                </a:solidFill>
                <a:effectLst/>
                <a:latin typeface="Times New Roman" panose="02020603050405020304" pitchFamily="18" charset="0"/>
                <a:ea typeface="Times New Roman" panose="02020603050405020304" pitchFamily="18" charset="0"/>
              </a:rPr>
              <a:t>liệu</a:t>
            </a:r>
            <a:r>
              <a:rPr lang="vi-VN" sz="3200" spc="-45" dirty="0">
                <a:solidFill>
                  <a:srgbClr val="1F2023"/>
                </a:solidFill>
                <a:effectLst/>
                <a:latin typeface="Times New Roman" panose="02020603050405020304" pitchFamily="18" charset="0"/>
                <a:ea typeface="Times New Roman" panose="02020603050405020304" pitchFamily="18" charset="0"/>
              </a:rPr>
              <a:t> </a:t>
            </a:r>
            <a:r>
              <a:rPr lang="vi-VN" sz="3200" dirty="0">
                <a:solidFill>
                  <a:srgbClr val="1F2023"/>
                </a:solidFill>
                <a:effectLst/>
                <a:latin typeface="Times New Roman" panose="02020603050405020304" pitchFamily="18" charset="0"/>
                <a:ea typeface="Times New Roman" panose="02020603050405020304" pitchFamily="18" charset="0"/>
              </a:rPr>
              <a:t>lớn</a:t>
            </a:r>
            <a:r>
              <a:rPr lang="vi-VN" sz="3200" spc="-40" dirty="0">
                <a:solidFill>
                  <a:srgbClr val="1F2023"/>
                </a:solidFill>
                <a:effectLst/>
                <a:latin typeface="Times New Roman" panose="02020603050405020304" pitchFamily="18" charset="0"/>
                <a:ea typeface="Times New Roman" panose="02020603050405020304" pitchFamily="18" charset="0"/>
              </a:rPr>
              <a:t> </a:t>
            </a:r>
            <a:r>
              <a:rPr lang="vi-VN" sz="3200" dirty="0">
                <a:solidFill>
                  <a:srgbClr val="1F2023"/>
                </a:solidFill>
                <a:effectLst/>
                <a:latin typeface="Times New Roman" panose="02020603050405020304" pitchFamily="18" charset="0"/>
                <a:ea typeface="Times New Roman" panose="02020603050405020304" pitchFamily="18" charset="0"/>
              </a:rPr>
              <a:t>trong</a:t>
            </a:r>
            <a:r>
              <a:rPr lang="vi-VN" sz="3200" spc="-40" dirty="0">
                <a:solidFill>
                  <a:srgbClr val="1F2023"/>
                </a:solidFill>
                <a:effectLst/>
                <a:latin typeface="Times New Roman" panose="02020603050405020304" pitchFamily="18" charset="0"/>
                <a:ea typeface="Times New Roman" panose="02020603050405020304" pitchFamily="18" charset="0"/>
              </a:rPr>
              <a:t> </a:t>
            </a:r>
            <a:r>
              <a:rPr lang="vi-VN" sz="3200" dirty="0">
                <a:solidFill>
                  <a:srgbClr val="1F2023"/>
                </a:solidFill>
                <a:effectLst/>
                <a:latin typeface="Times New Roman" panose="02020603050405020304" pitchFamily="18" charset="0"/>
                <a:ea typeface="Times New Roman" panose="02020603050405020304" pitchFamily="18" charset="0"/>
              </a:rPr>
              <a:t>thời</a:t>
            </a:r>
            <a:r>
              <a:rPr lang="vi-VN" sz="3200" spc="-45" dirty="0">
                <a:solidFill>
                  <a:srgbClr val="1F2023"/>
                </a:solidFill>
                <a:effectLst/>
                <a:latin typeface="Times New Roman" panose="02020603050405020304" pitchFamily="18" charset="0"/>
                <a:ea typeface="Times New Roman" panose="02020603050405020304" pitchFamily="18" charset="0"/>
              </a:rPr>
              <a:t> </a:t>
            </a:r>
            <a:r>
              <a:rPr lang="vi-VN" sz="3200" dirty="0">
                <a:solidFill>
                  <a:srgbClr val="1F2023"/>
                </a:solidFill>
                <a:effectLst/>
                <a:latin typeface="Times New Roman" panose="02020603050405020304" pitchFamily="18" charset="0"/>
                <a:ea typeface="Times New Roman" panose="02020603050405020304" pitchFamily="18" charset="0"/>
              </a:rPr>
              <a:t>gian</a:t>
            </a:r>
            <a:r>
              <a:rPr lang="vi-VN" sz="3200" spc="-40" dirty="0">
                <a:solidFill>
                  <a:srgbClr val="1F2023"/>
                </a:solidFill>
                <a:effectLst/>
                <a:latin typeface="Times New Roman" panose="02020603050405020304" pitchFamily="18" charset="0"/>
                <a:ea typeface="Times New Roman" panose="02020603050405020304" pitchFamily="18" charset="0"/>
              </a:rPr>
              <a:t> </a:t>
            </a:r>
            <a:r>
              <a:rPr lang="vi-VN" sz="3200" dirty="0">
                <a:solidFill>
                  <a:srgbClr val="1F2023"/>
                </a:solidFill>
                <a:effectLst/>
                <a:latin typeface="Times New Roman" panose="02020603050405020304" pitchFamily="18" charset="0"/>
                <a:ea typeface="Times New Roman" panose="02020603050405020304" pitchFamily="18" charset="0"/>
              </a:rPr>
              <a:t>gần</a:t>
            </a:r>
            <a:r>
              <a:rPr lang="vi-VN" sz="3200" spc="-45" dirty="0">
                <a:solidFill>
                  <a:srgbClr val="1F2023"/>
                </a:solidFill>
                <a:effectLst/>
                <a:latin typeface="Times New Roman" panose="02020603050405020304" pitchFamily="18" charset="0"/>
                <a:ea typeface="Times New Roman" panose="02020603050405020304" pitchFamily="18" charset="0"/>
              </a:rPr>
              <a:t> </a:t>
            </a:r>
            <a:r>
              <a:rPr lang="vi-VN" sz="3200" dirty="0">
                <a:solidFill>
                  <a:srgbClr val="1F2023"/>
                </a:solidFill>
                <a:effectLst/>
                <a:latin typeface="Times New Roman" panose="02020603050405020304" pitchFamily="18" charset="0"/>
                <a:ea typeface="Times New Roman" panose="02020603050405020304" pitchFamily="18" charset="0"/>
              </a:rPr>
              <a:t>đây</a:t>
            </a:r>
            <a:r>
              <a:rPr lang="vi-VN" sz="3200" spc="-65" dirty="0">
                <a:solidFill>
                  <a:srgbClr val="1F2023"/>
                </a:solidFill>
                <a:effectLst/>
                <a:latin typeface="Times New Roman" panose="02020603050405020304" pitchFamily="18" charset="0"/>
                <a:ea typeface="Times New Roman" panose="02020603050405020304" pitchFamily="18" charset="0"/>
              </a:rPr>
              <a:t> </a:t>
            </a:r>
            <a:r>
              <a:rPr lang="vi-VN" sz="3200" dirty="0">
                <a:solidFill>
                  <a:srgbClr val="1F2023"/>
                </a:solidFill>
                <a:effectLst/>
                <a:latin typeface="Times New Roman" panose="02020603050405020304" pitchFamily="18" charset="0"/>
                <a:ea typeface="Times New Roman" panose="02020603050405020304" pitchFamily="18" charset="0"/>
              </a:rPr>
              <a:t>đã</a:t>
            </a:r>
            <a:r>
              <a:rPr lang="vi-VN" sz="3200" spc="-40" dirty="0">
                <a:solidFill>
                  <a:srgbClr val="1F2023"/>
                </a:solidFill>
                <a:effectLst/>
                <a:latin typeface="Times New Roman" panose="02020603050405020304" pitchFamily="18" charset="0"/>
                <a:ea typeface="Times New Roman" panose="02020603050405020304" pitchFamily="18" charset="0"/>
              </a:rPr>
              <a:t> </a:t>
            </a:r>
            <a:r>
              <a:rPr lang="vi-VN" sz="3200" dirty="0">
                <a:solidFill>
                  <a:srgbClr val="1F2023"/>
                </a:solidFill>
                <a:effectLst/>
                <a:latin typeface="Times New Roman" panose="02020603050405020304" pitchFamily="18" charset="0"/>
                <a:ea typeface="Times New Roman" panose="02020603050405020304" pitchFamily="18" charset="0"/>
              </a:rPr>
              <a:t>và</a:t>
            </a:r>
            <a:r>
              <a:rPr lang="vi-VN" sz="3200" spc="-45" dirty="0">
                <a:solidFill>
                  <a:srgbClr val="1F2023"/>
                </a:solidFill>
                <a:effectLst/>
                <a:latin typeface="Times New Roman" panose="02020603050405020304" pitchFamily="18" charset="0"/>
                <a:ea typeface="Times New Roman" panose="02020603050405020304" pitchFamily="18" charset="0"/>
              </a:rPr>
              <a:t> </a:t>
            </a:r>
            <a:r>
              <a:rPr lang="vi-VN" sz="3200" dirty="0">
                <a:solidFill>
                  <a:srgbClr val="1F2023"/>
                </a:solidFill>
                <a:effectLst/>
                <a:latin typeface="Times New Roman" panose="02020603050405020304" pitchFamily="18" charset="0"/>
                <a:ea typeface="Times New Roman" panose="02020603050405020304" pitchFamily="18" charset="0"/>
              </a:rPr>
              <a:t>đang có</a:t>
            </a:r>
            <a:r>
              <a:rPr lang="vi-VN" sz="3200" spc="-45" dirty="0">
                <a:solidFill>
                  <a:srgbClr val="1F2023"/>
                </a:solidFill>
                <a:effectLst/>
                <a:latin typeface="Times New Roman" panose="02020603050405020304" pitchFamily="18" charset="0"/>
                <a:ea typeface="Times New Roman" panose="02020603050405020304" pitchFamily="18" charset="0"/>
              </a:rPr>
              <a:t> </a:t>
            </a:r>
            <a:r>
              <a:rPr lang="vi-VN" sz="3200" dirty="0">
                <a:solidFill>
                  <a:srgbClr val="1F2023"/>
                </a:solidFill>
                <a:effectLst/>
                <a:latin typeface="Times New Roman" panose="02020603050405020304" pitchFamily="18" charset="0"/>
                <a:ea typeface="Times New Roman" panose="02020603050405020304" pitchFamily="18" charset="0"/>
              </a:rPr>
              <a:t>những</a:t>
            </a:r>
            <a:r>
              <a:rPr lang="vi-VN" sz="3200" spc="-45" dirty="0">
                <a:solidFill>
                  <a:srgbClr val="1F2023"/>
                </a:solidFill>
                <a:effectLst/>
                <a:latin typeface="Times New Roman" panose="02020603050405020304" pitchFamily="18" charset="0"/>
                <a:ea typeface="Times New Roman" panose="02020603050405020304" pitchFamily="18" charset="0"/>
              </a:rPr>
              <a:t> </a:t>
            </a:r>
            <a:r>
              <a:rPr lang="vi-VN" sz="3200" dirty="0">
                <a:solidFill>
                  <a:srgbClr val="1F2023"/>
                </a:solidFill>
                <a:effectLst/>
                <a:latin typeface="Times New Roman" panose="02020603050405020304" pitchFamily="18" charset="0"/>
                <a:ea typeface="Times New Roman" panose="02020603050405020304" pitchFamily="18" charset="0"/>
              </a:rPr>
              <a:t>cách</a:t>
            </a:r>
            <a:r>
              <a:rPr lang="vi-VN" sz="3200" spc="-40" dirty="0">
                <a:solidFill>
                  <a:srgbClr val="1F2023"/>
                </a:solidFill>
                <a:effectLst/>
                <a:latin typeface="Times New Roman" panose="02020603050405020304" pitchFamily="18" charset="0"/>
                <a:ea typeface="Times New Roman" panose="02020603050405020304" pitchFamily="18" charset="0"/>
              </a:rPr>
              <a:t> </a:t>
            </a:r>
            <a:r>
              <a:rPr lang="vi-VN" sz="3200" dirty="0">
                <a:solidFill>
                  <a:srgbClr val="1F2023"/>
                </a:solidFill>
                <a:effectLst/>
                <a:latin typeface="Times New Roman" panose="02020603050405020304" pitchFamily="18" charset="0"/>
                <a:ea typeface="Times New Roman" panose="02020603050405020304" pitchFamily="18" charset="0"/>
              </a:rPr>
              <a:t>xử</a:t>
            </a:r>
            <a:r>
              <a:rPr lang="vi-VN" sz="3200" spc="-40" dirty="0">
                <a:solidFill>
                  <a:srgbClr val="1F2023"/>
                </a:solidFill>
                <a:effectLst/>
                <a:latin typeface="Times New Roman" panose="02020603050405020304" pitchFamily="18" charset="0"/>
                <a:ea typeface="Times New Roman" panose="02020603050405020304" pitchFamily="18" charset="0"/>
              </a:rPr>
              <a:t> </a:t>
            </a:r>
            <a:r>
              <a:rPr lang="vi-VN" sz="3200" dirty="0">
                <a:solidFill>
                  <a:srgbClr val="1F2023"/>
                </a:solidFill>
                <a:effectLst/>
                <a:latin typeface="Times New Roman" panose="02020603050405020304" pitchFamily="18" charset="0"/>
                <a:ea typeface="Times New Roman" panose="02020603050405020304" pitchFamily="18" charset="0"/>
              </a:rPr>
              <a:t>lý</a:t>
            </a:r>
            <a:r>
              <a:rPr lang="vi-VN" sz="3200" spc="-40" dirty="0">
                <a:solidFill>
                  <a:srgbClr val="1F2023"/>
                </a:solidFill>
                <a:effectLst/>
                <a:latin typeface="Times New Roman" panose="02020603050405020304" pitchFamily="18" charset="0"/>
                <a:ea typeface="Times New Roman" panose="02020603050405020304" pitchFamily="18" charset="0"/>
              </a:rPr>
              <a:t> </a:t>
            </a:r>
            <a:r>
              <a:rPr lang="vi-VN" sz="3200" dirty="0">
                <a:solidFill>
                  <a:srgbClr val="1F2023"/>
                </a:solidFill>
                <a:effectLst/>
                <a:latin typeface="Times New Roman" panose="02020603050405020304" pitchFamily="18" charset="0"/>
                <a:ea typeface="Times New Roman" panose="02020603050405020304" pitchFamily="18" charset="0"/>
              </a:rPr>
              <a:t>về</a:t>
            </a:r>
            <a:r>
              <a:rPr lang="vi-VN" sz="3200" spc="-30" dirty="0">
                <a:solidFill>
                  <a:srgbClr val="1F2023"/>
                </a:solidFill>
                <a:effectLst/>
                <a:latin typeface="Times New Roman" panose="02020603050405020304" pitchFamily="18" charset="0"/>
                <a:ea typeface="Times New Roman" panose="02020603050405020304" pitchFamily="18" charset="0"/>
              </a:rPr>
              <a:t> </a:t>
            </a:r>
            <a:r>
              <a:rPr lang="vi-VN" sz="3200" dirty="0">
                <a:solidFill>
                  <a:srgbClr val="1F2023"/>
                </a:solidFill>
                <a:effectLst/>
                <a:latin typeface="Times New Roman" panose="02020603050405020304" pitchFamily="18" charset="0"/>
                <a:ea typeface="Times New Roman" panose="02020603050405020304" pitchFamily="18" charset="0"/>
              </a:rPr>
              <a:t>lượng</a:t>
            </a:r>
            <a:r>
              <a:rPr lang="vi-VN" sz="3200" spc="-45" dirty="0">
                <a:solidFill>
                  <a:srgbClr val="1F2023"/>
                </a:solidFill>
                <a:effectLst/>
                <a:latin typeface="Times New Roman" panose="02020603050405020304" pitchFamily="18" charset="0"/>
                <a:ea typeface="Times New Roman" panose="02020603050405020304" pitchFamily="18" charset="0"/>
              </a:rPr>
              <a:t> </a:t>
            </a:r>
            <a:r>
              <a:rPr lang="vi-VN" sz="3200" dirty="0">
                <a:solidFill>
                  <a:srgbClr val="1F2023"/>
                </a:solidFill>
                <a:effectLst/>
                <a:latin typeface="Times New Roman" panose="02020603050405020304" pitchFamily="18" charset="0"/>
                <a:ea typeface="Times New Roman" panose="02020603050405020304" pitchFamily="18" charset="0"/>
              </a:rPr>
              <a:t>dữ</a:t>
            </a:r>
            <a:r>
              <a:rPr lang="vi-VN" sz="3200" spc="-40" dirty="0">
                <a:solidFill>
                  <a:srgbClr val="1F2023"/>
                </a:solidFill>
                <a:effectLst/>
                <a:latin typeface="Times New Roman" panose="02020603050405020304" pitchFamily="18" charset="0"/>
                <a:ea typeface="Times New Roman" panose="02020603050405020304" pitchFamily="18" charset="0"/>
              </a:rPr>
              <a:t> </a:t>
            </a:r>
            <a:r>
              <a:rPr lang="vi-VN" sz="3200" dirty="0">
                <a:solidFill>
                  <a:srgbClr val="1F2023"/>
                </a:solidFill>
                <a:effectLst/>
                <a:latin typeface="Times New Roman" panose="02020603050405020304" pitchFamily="18" charset="0"/>
                <a:ea typeface="Times New Roman" panose="02020603050405020304" pitchFamily="18" charset="0"/>
              </a:rPr>
              <a:t>liệu</a:t>
            </a:r>
            <a:r>
              <a:rPr lang="vi-VN" sz="3200" spc="-35" dirty="0">
                <a:solidFill>
                  <a:srgbClr val="1F2023"/>
                </a:solidFill>
                <a:effectLst/>
                <a:latin typeface="Times New Roman" panose="02020603050405020304" pitchFamily="18" charset="0"/>
                <a:ea typeface="Times New Roman" panose="02020603050405020304" pitchFamily="18" charset="0"/>
              </a:rPr>
              <a:t> </a:t>
            </a:r>
            <a:r>
              <a:rPr lang="vi-VN" sz="3200" dirty="0">
                <a:solidFill>
                  <a:srgbClr val="1F2023"/>
                </a:solidFill>
                <a:effectLst/>
                <a:latin typeface="Times New Roman" panose="02020603050405020304" pitchFamily="18" charset="0"/>
                <a:ea typeface="Times New Roman" panose="02020603050405020304" pitchFamily="18" charset="0"/>
              </a:rPr>
              <a:t>ngày</a:t>
            </a:r>
            <a:r>
              <a:rPr lang="vi-VN" sz="3200" spc="-70" dirty="0">
                <a:solidFill>
                  <a:srgbClr val="1F2023"/>
                </a:solidFill>
                <a:effectLst/>
                <a:latin typeface="Times New Roman" panose="02020603050405020304" pitchFamily="18" charset="0"/>
                <a:ea typeface="Times New Roman" panose="02020603050405020304" pitchFamily="18" charset="0"/>
              </a:rPr>
              <a:t> </a:t>
            </a:r>
            <a:r>
              <a:rPr lang="vi-VN" sz="3200" dirty="0">
                <a:solidFill>
                  <a:srgbClr val="1F2023"/>
                </a:solidFill>
                <a:effectLst/>
                <a:latin typeface="Times New Roman" panose="02020603050405020304" pitchFamily="18" charset="0"/>
                <a:ea typeface="Times New Roman" panose="02020603050405020304" pitchFamily="18" charset="0"/>
              </a:rPr>
              <a:t>càng</a:t>
            </a:r>
            <a:r>
              <a:rPr lang="vi-VN" sz="3200" spc="-45" dirty="0">
                <a:solidFill>
                  <a:srgbClr val="1F2023"/>
                </a:solidFill>
                <a:effectLst/>
                <a:latin typeface="Times New Roman" panose="02020603050405020304" pitchFamily="18" charset="0"/>
                <a:ea typeface="Times New Roman" panose="02020603050405020304" pitchFamily="18" charset="0"/>
              </a:rPr>
              <a:t> </a:t>
            </a:r>
            <a:r>
              <a:rPr lang="vi-VN" sz="3200" dirty="0">
                <a:solidFill>
                  <a:srgbClr val="1F2023"/>
                </a:solidFill>
                <a:effectLst/>
                <a:latin typeface="Times New Roman" panose="02020603050405020304" pitchFamily="18" charset="0"/>
                <a:ea typeface="Times New Roman" panose="02020603050405020304" pitchFamily="18" charset="0"/>
              </a:rPr>
              <a:t>tăng</a:t>
            </a:r>
            <a:r>
              <a:rPr lang="vi-VN" sz="3200" spc="-40" dirty="0">
                <a:solidFill>
                  <a:srgbClr val="1F2023"/>
                </a:solidFill>
                <a:effectLst/>
                <a:latin typeface="Times New Roman" panose="02020603050405020304" pitchFamily="18" charset="0"/>
                <a:ea typeface="Times New Roman" panose="02020603050405020304" pitchFamily="18" charset="0"/>
              </a:rPr>
              <a:t> </a:t>
            </a:r>
            <a:r>
              <a:rPr lang="vi-VN" sz="3200" dirty="0">
                <a:solidFill>
                  <a:srgbClr val="1F2023"/>
                </a:solidFill>
                <a:effectLst/>
                <a:latin typeface="Times New Roman" panose="02020603050405020304" pitchFamily="18" charset="0"/>
                <a:ea typeface="Times New Roman" panose="02020603050405020304" pitchFamily="18" charset="0"/>
              </a:rPr>
              <a:t>đột</a:t>
            </a:r>
            <a:r>
              <a:rPr lang="vi-VN" sz="3200" spc="-45" dirty="0">
                <a:solidFill>
                  <a:srgbClr val="1F2023"/>
                </a:solidFill>
                <a:effectLst/>
                <a:latin typeface="Times New Roman" panose="02020603050405020304" pitchFamily="18" charset="0"/>
                <a:ea typeface="Times New Roman" panose="02020603050405020304" pitchFamily="18" charset="0"/>
              </a:rPr>
              <a:t> </a:t>
            </a:r>
            <a:r>
              <a:rPr lang="vi-VN" sz="3200" dirty="0">
                <a:solidFill>
                  <a:srgbClr val="1F2023"/>
                </a:solidFill>
                <a:effectLst/>
                <a:latin typeface="Times New Roman" panose="02020603050405020304" pitchFamily="18" charset="0"/>
                <a:ea typeface="Times New Roman" panose="02020603050405020304" pitchFamily="18" charset="0"/>
              </a:rPr>
              <a:t>biến.</a:t>
            </a:r>
            <a:r>
              <a:rPr lang="vi-VN" sz="3200" spc="-45" dirty="0">
                <a:solidFill>
                  <a:srgbClr val="1F2023"/>
                </a:solidFill>
                <a:effectLst/>
                <a:latin typeface="Times New Roman" panose="02020603050405020304" pitchFamily="18" charset="0"/>
                <a:ea typeface="Times New Roman" panose="02020603050405020304" pitchFamily="18" charset="0"/>
              </a:rPr>
              <a:t> </a:t>
            </a:r>
            <a:r>
              <a:rPr lang="vi-VN" sz="3200" dirty="0">
                <a:solidFill>
                  <a:srgbClr val="1F2023"/>
                </a:solidFill>
                <a:effectLst/>
                <a:latin typeface="Times New Roman" panose="02020603050405020304" pitchFamily="18" charset="0"/>
                <a:ea typeface="Times New Roman" panose="02020603050405020304" pitchFamily="18" charset="0"/>
              </a:rPr>
              <a:t>Cơ</a:t>
            </a:r>
            <a:r>
              <a:rPr lang="vi-VN" sz="3200" spc="-45" dirty="0">
                <a:solidFill>
                  <a:srgbClr val="1F2023"/>
                </a:solidFill>
                <a:effectLst/>
                <a:latin typeface="Times New Roman" panose="02020603050405020304" pitchFamily="18" charset="0"/>
                <a:ea typeface="Times New Roman" panose="02020603050405020304" pitchFamily="18" charset="0"/>
              </a:rPr>
              <a:t> </a:t>
            </a:r>
            <a:r>
              <a:rPr lang="vi-VN" sz="3200" dirty="0">
                <a:solidFill>
                  <a:srgbClr val="1F2023"/>
                </a:solidFill>
                <a:effectLst/>
                <a:latin typeface="Times New Roman" panose="02020603050405020304" pitchFamily="18" charset="0"/>
                <a:ea typeface="Times New Roman" panose="02020603050405020304" pitchFamily="18" charset="0"/>
              </a:rPr>
              <a:t>sở</a:t>
            </a:r>
            <a:r>
              <a:rPr lang="vi-VN" sz="3200" spc="-40" dirty="0">
                <a:solidFill>
                  <a:srgbClr val="1F2023"/>
                </a:solidFill>
                <a:effectLst/>
                <a:latin typeface="Times New Roman" panose="02020603050405020304" pitchFamily="18" charset="0"/>
                <a:ea typeface="Times New Roman" panose="02020603050405020304" pitchFamily="18" charset="0"/>
              </a:rPr>
              <a:t> </a:t>
            </a:r>
            <a:r>
              <a:rPr lang="vi-VN" sz="3200" dirty="0">
                <a:solidFill>
                  <a:srgbClr val="1F2023"/>
                </a:solidFill>
                <a:effectLst/>
                <a:latin typeface="Times New Roman" panose="02020603050405020304" pitchFamily="18" charset="0"/>
                <a:ea typeface="Times New Roman" panose="02020603050405020304" pitchFamily="18" charset="0"/>
              </a:rPr>
              <a:t>dữ</a:t>
            </a:r>
            <a:r>
              <a:rPr lang="vi-VN" sz="3200" spc="-40" dirty="0">
                <a:solidFill>
                  <a:srgbClr val="1F2023"/>
                </a:solidFill>
                <a:effectLst/>
                <a:latin typeface="Times New Roman" panose="02020603050405020304" pitchFamily="18" charset="0"/>
                <a:ea typeface="Times New Roman" panose="02020603050405020304" pitchFamily="18" charset="0"/>
              </a:rPr>
              <a:t> </a:t>
            </a:r>
            <a:r>
              <a:rPr lang="vi-VN" sz="3200" dirty="0">
                <a:solidFill>
                  <a:srgbClr val="1F2023"/>
                </a:solidFill>
                <a:effectLst/>
                <a:latin typeface="Times New Roman" panose="02020603050405020304" pitchFamily="18" charset="0"/>
                <a:ea typeface="Times New Roman" panose="02020603050405020304" pitchFamily="18" charset="0"/>
              </a:rPr>
              <a:t>liệu</a:t>
            </a:r>
            <a:r>
              <a:rPr lang="vi-VN" sz="3200" spc="-45" dirty="0">
                <a:solidFill>
                  <a:srgbClr val="1F2023"/>
                </a:solidFill>
                <a:effectLst/>
                <a:latin typeface="Times New Roman" panose="02020603050405020304" pitchFamily="18" charset="0"/>
                <a:ea typeface="Times New Roman" panose="02020603050405020304" pitchFamily="18" charset="0"/>
              </a:rPr>
              <a:t> </a:t>
            </a:r>
            <a:r>
              <a:rPr lang="vi-VN" sz="3200" dirty="0">
                <a:solidFill>
                  <a:srgbClr val="1F2023"/>
                </a:solidFill>
                <a:effectLst/>
                <a:latin typeface="Times New Roman" panose="02020603050405020304" pitchFamily="18" charset="0"/>
                <a:ea typeface="Times New Roman" panose="02020603050405020304" pitchFamily="18" charset="0"/>
              </a:rPr>
              <a:t>có</a:t>
            </a:r>
            <a:r>
              <a:rPr lang="vi-VN" sz="3200" spc="-45" dirty="0">
                <a:solidFill>
                  <a:srgbClr val="1F2023"/>
                </a:solidFill>
                <a:effectLst/>
                <a:latin typeface="Times New Roman" panose="02020603050405020304" pitchFamily="18" charset="0"/>
                <a:ea typeface="Times New Roman" panose="02020603050405020304" pitchFamily="18" charset="0"/>
              </a:rPr>
              <a:t> </a:t>
            </a:r>
            <a:r>
              <a:rPr lang="vi-VN" sz="3200" dirty="0">
                <a:solidFill>
                  <a:srgbClr val="1F2023"/>
                </a:solidFill>
                <a:effectLst/>
                <a:latin typeface="Times New Roman" panose="02020603050405020304" pitchFamily="18" charset="0"/>
                <a:ea typeface="Times New Roman" panose="02020603050405020304" pitchFamily="18" charset="0"/>
              </a:rPr>
              <a:t>cấu</a:t>
            </a:r>
            <a:r>
              <a:rPr lang="vi-VN" sz="3200" spc="-40" dirty="0">
                <a:solidFill>
                  <a:srgbClr val="1F2023"/>
                </a:solidFill>
                <a:effectLst/>
                <a:latin typeface="Times New Roman" panose="02020603050405020304" pitchFamily="18" charset="0"/>
                <a:ea typeface="Times New Roman" panose="02020603050405020304" pitchFamily="18" charset="0"/>
              </a:rPr>
              <a:t> </a:t>
            </a:r>
            <a:r>
              <a:rPr lang="vi-VN" sz="3200" dirty="0">
                <a:solidFill>
                  <a:srgbClr val="1F2023"/>
                </a:solidFill>
                <a:effectLst/>
                <a:latin typeface="Times New Roman" panose="02020603050405020304" pitchFamily="18" charset="0"/>
                <a:ea typeface="Times New Roman" panose="02020603050405020304" pitchFamily="18" charset="0"/>
              </a:rPr>
              <a:t>trúc gặp khó khăn khi xử lý dữ liệu phi cấu trúc do kích thước của nó. Để hiểu được </a:t>
            </a:r>
            <a:r>
              <a:rPr lang="vi-VN" sz="3200" dirty="0">
                <a:effectLst/>
                <a:latin typeface="Times New Roman" panose="02020603050405020304" pitchFamily="18" charset="0"/>
                <a:ea typeface="Times New Roman" panose="02020603050405020304" pitchFamily="18" charset="0"/>
              </a:rPr>
              <a:t>Big Data</a:t>
            </a:r>
            <a:r>
              <a:rPr lang="vi-VN" sz="3200" dirty="0">
                <a:solidFill>
                  <a:srgbClr val="1F2023"/>
                </a:solidFill>
                <a:effectLst/>
                <a:latin typeface="Times New Roman" panose="02020603050405020304" pitchFamily="18" charset="0"/>
                <a:ea typeface="Times New Roman" panose="02020603050405020304" pitchFamily="18" charset="0"/>
              </a:rPr>
              <a:t>, kiến trúc và phương pháp mới là cần thiết, công việc này cũng đã kiểm tra sự da dạng Kiến Trúc Cơ Sở Dữ Liệu </a:t>
            </a:r>
            <a:r>
              <a:rPr lang="vi-VN" sz="3200" dirty="0">
                <a:effectLst/>
                <a:latin typeface="Times New Roman" panose="02020603050405020304" pitchFamily="18" charset="0"/>
                <a:ea typeface="Times New Roman" panose="02020603050405020304" pitchFamily="18" charset="0"/>
              </a:rPr>
              <a:t>Big Data </a:t>
            </a:r>
            <a:r>
              <a:rPr lang="vi-VN" sz="3200" dirty="0">
                <a:solidFill>
                  <a:srgbClr val="1F2023"/>
                </a:solidFill>
                <a:effectLst/>
                <a:latin typeface="Times New Roman" panose="02020603050405020304" pitchFamily="18" charset="0"/>
                <a:ea typeface="Times New Roman" panose="02020603050405020304" pitchFamily="18" charset="0"/>
              </a:rPr>
              <a:t>NoQuery, các loại được liên kết với chúng, tầm quan trọng và cách sử</a:t>
            </a:r>
            <a:r>
              <a:rPr lang="vi-VN" sz="3200" spc="-20" dirty="0">
                <a:solidFill>
                  <a:srgbClr val="1F2023"/>
                </a:solidFill>
                <a:effectLst/>
                <a:latin typeface="Times New Roman" panose="02020603050405020304" pitchFamily="18" charset="0"/>
                <a:ea typeface="Times New Roman" panose="02020603050405020304" pitchFamily="18" charset="0"/>
              </a:rPr>
              <a:t> </a:t>
            </a:r>
            <a:r>
              <a:rPr lang="vi-VN" sz="3200" dirty="0">
                <a:solidFill>
                  <a:srgbClr val="1F2023"/>
                </a:solidFill>
                <a:effectLst/>
                <a:latin typeface="Times New Roman" panose="02020603050405020304" pitchFamily="18" charset="0"/>
                <a:ea typeface="Times New Roman" panose="02020603050405020304" pitchFamily="18" charset="0"/>
              </a:rPr>
              <a:t>dụng.</a:t>
            </a:r>
            <a:endParaRPr lang="en-US" sz="3200" dirty="0">
              <a:effectLst/>
              <a:latin typeface="Times New Roman" panose="02020603050405020304" pitchFamily="18" charset="0"/>
              <a:ea typeface="Times New Roman" panose="02020603050405020304" pitchFamily="18" charset="0"/>
            </a:endParaRPr>
          </a:p>
          <a:p>
            <a:pPr algn="just"/>
            <a:endParaRPr lang="en-US" sz="3200" dirty="0"/>
          </a:p>
        </p:txBody>
      </p:sp>
    </p:spTree>
    <p:extLst>
      <p:ext uri="{BB962C8B-B14F-4D97-AF65-F5344CB8AC3E}">
        <p14:creationId xmlns:p14="http://schemas.microsoft.com/office/powerpoint/2010/main" val="3072207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9958B0-D169-E1CD-6708-4D4F23D03B20}"/>
              </a:ext>
            </a:extLst>
          </p:cNvPr>
          <p:cNvSpPr txBox="1"/>
          <p:nvPr/>
        </p:nvSpPr>
        <p:spPr>
          <a:xfrm>
            <a:off x="796954" y="725439"/>
            <a:ext cx="10368793" cy="5407121"/>
          </a:xfrm>
          <a:prstGeom prst="rect">
            <a:avLst/>
          </a:prstGeom>
          <a:noFill/>
        </p:spPr>
        <p:txBody>
          <a:bodyPr wrap="square" rtlCol="0">
            <a:spAutoFit/>
          </a:bodyPr>
          <a:lstStyle/>
          <a:p>
            <a:pPr marL="63500" marR="0" indent="0" algn="just">
              <a:spcBef>
                <a:spcPts val="950"/>
              </a:spcBef>
              <a:spcAft>
                <a:spcPts val="0"/>
              </a:spcAft>
            </a:pPr>
            <a:r>
              <a:rPr lang="vi-VN" sz="3200" b="1" kern="0" dirty="0">
                <a:effectLst/>
                <a:latin typeface="Times New Roman" panose="02020603050405020304" pitchFamily="18" charset="0"/>
                <a:ea typeface="Times New Roman" panose="02020603050405020304" pitchFamily="18" charset="0"/>
              </a:rPr>
              <a:t>Tóm tắt</a:t>
            </a:r>
            <a:endParaRPr lang="en-US" sz="3200" b="1" kern="0" dirty="0">
              <a:effectLst/>
              <a:latin typeface="Times New Roman" panose="02020603050405020304" pitchFamily="18" charset="0"/>
              <a:ea typeface="Times New Roman" panose="02020603050405020304" pitchFamily="18" charset="0"/>
            </a:endParaRPr>
          </a:p>
          <a:p>
            <a:pPr marL="63500" marR="74930" algn="just">
              <a:lnSpc>
                <a:spcPct val="107000"/>
              </a:lnSpc>
              <a:spcBef>
                <a:spcPts val="895"/>
              </a:spcBef>
              <a:spcAft>
                <a:spcPts val="0"/>
              </a:spcAft>
            </a:pPr>
            <a:r>
              <a:rPr lang="vi-VN" sz="3200" dirty="0">
                <a:effectLst/>
                <a:latin typeface="Times New Roman" panose="02020603050405020304" pitchFamily="18" charset="0"/>
                <a:ea typeface="Times New Roman" panose="02020603050405020304" pitchFamily="18" charset="0"/>
              </a:rPr>
              <a:t>Dữ</a:t>
            </a:r>
            <a:r>
              <a:rPr lang="vi-VN" sz="3200" spc="-40" dirty="0">
                <a:effectLst/>
                <a:latin typeface="Times New Roman" panose="02020603050405020304" pitchFamily="18" charset="0"/>
                <a:ea typeface="Times New Roman" panose="02020603050405020304" pitchFamily="18" charset="0"/>
              </a:rPr>
              <a:t> </a:t>
            </a:r>
            <a:r>
              <a:rPr lang="vi-VN" sz="3200" dirty="0">
                <a:effectLst/>
                <a:latin typeface="Times New Roman" panose="02020603050405020304" pitchFamily="18" charset="0"/>
                <a:ea typeface="Times New Roman" panose="02020603050405020304" pitchFamily="18" charset="0"/>
              </a:rPr>
              <a:t>liệu</a:t>
            </a:r>
            <a:r>
              <a:rPr lang="vi-VN" sz="3200" spc="-40" dirty="0">
                <a:effectLst/>
                <a:latin typeface="Times New Roman" panose="02020603050405020304" pitchFamily="18" charset="0"/>
                <a:ea typeface="Times New Roman" panose="02020603050405020304" pitchFamily="18" charset="0"/>
              </a:rPr>
              <a:t> </a:t>
            </a:r>
            <a:r>
              <a:rPr lang="vi-VN" sz="3200" dirty="0">
                <a:effectLst/>
                <a:latin typeface="Times New Roman" panose="02020603050405020304" pitchFamily="18" charset="0"/>
                <a:ea typeface="Times New Roman" panose="02020603050405020304" pitchFamily="18" charset="0"/>
              </a:rPr>
              <a:t>trong</a:t>
            </a:r>
            <a:r>
              <a:rPr lang="vi-VN" sz="3200" spc="-40" dirty="0">
                <a:effectLst/>
                <a:latin typeface="Times New Roman" panose="02020603050405020304" pitchFamily="18" charset="0"/>
                <a:ea typeface="Times New Roman" panose="02020603050405020304" pitchFamily="18" charset="0"/>
              </a:rPr>
              <a:t> </a:t>
            </a:r>
            <a:r>
              <a:rPr lang="vi-VN" sz="3200" dirty="0">
                <a:effectLst/>
                <a:latin typeface="Times New Roman" panose="02020603050405020304" pitchFamily="18" charset="0"/>
                <a:ea typeface="Times New Roman" panose="02020603050405020304" pitchFamily="18" charset="0"/>
              </a:rPr>
              <a:t>thời</a:t>
            </a:r>
            <a:r>
              <a:rPr lang="vi-VN" sz="3200" spc="-45" dirty="0">
                <a:effectLst/>
                <a:latin typeface="Times New Roman" panose="02020603050405020304" pitchFamily="18" charset="0"/>
                <a:ea typeface="Times New Roman" panose="02020603050405020304" pitchFamily="18" charset="0"/>
              </a:rPr>
              <a:t> </a:t>
            </a:r>
            <a:r>
              <a:rPr lang="vi-VN" sz="3200" dirty="0">
                <a:effectLst/>
                <a:latin typeface="Times New Roman" panose="02020603050405020304" pitchFamily="18" charset="0"/>
                <a:ea typeface="Times New Roman" panose="02020603050405020304" pitchFamily="18" charset="0"/>
              </a:rPr>
              <a:t>gian</a:t>
            </a:r>
            <a:r>
              <a:rPr lang="vi-VN" sz="3200" spc="-30" dirty="0">
                <a:effectLst/>
                <a:latin typeface="Times New Roman" panose="02020603050405020304" pitchFamily="18" charset="0"/>
                <a:ea typeface="Times New Roman" panose="02020603050405020304" pitchFamily="18" charset="0"/>
              </a:rPr>
              <a:t> </a:t>
            </a:r>
            <a:r>
              <a:rPr lang="vi-VN" sz="3200" dirty="0">
                <a:effectLst/>
                <a:latin typeface="Times New Roman" panose="02020603050405020304" pitchFamily="18" charset="0"/>
                <a:ea typeface="Times New Roman" panose="02020603050405020304" pitchFamily="18" charset="0"/>
              </a:rPr>
              <a:t>gần</a:t>
            </a:r>
            <a:r>
              <a:rPr lang="vi-VN" sz="3200" spc="-40" dirty="0">
                <a:effectLst/>
                <a:latin typeface="Times New Roman" panose="02020603050405020304" pitchFamily="18" charset="0"/>
                <a:ea typeface="Times New Roman" panose="02020603050405020304" pitchFamily="18" charset="0"/>
              </a:rPr>
              <a:t> </a:t>
            </a:r>
            <a:r>
              <a:rPr lang="vi-VN" sz="3200" dirty="0">
                <a:effectLst/>
                <a:latin typeface="Times New Roman" panose="02020603050405020304" pitchFamily="18" charset="0"/>
                <a:ea typeface="Times New Roman" panose="02020603050405020304" pitchFamily="18" charset="0"/>
              </a:rPr>
              <a:t>đây</a:t>
            </a:r>
            <a:r>
              <a:rPr lang="vi-VN" sz="3200" spc="-65" dirty="0">
                <a:effectLst/>
                <a:latin typeface="Times New Roman" panose="02020603050405020304" pitchFamily="18" charset="0"/>
                <a:ea typeface="Times New Roman" panose="02020603050405020304" pitchFamily="18" charset="0"/>
              </a:rPr>
              <a:t> </a:t>
            </a:r>
            <a:r>
              <a:rPr lang="vi-VN" sz="3200" dirty="0">
                <a:effectLst/>
                <a:latin typeface="Times New Roman" panose="02020603050405020304" pitchFamily="18" charset="0"/>
                <a:ea typeface="Times New Roman" panose="02020603050405020304" pitchFamily="18" charset="0"/>
              </a:rPr>
              <a:t>ngày</a:t>
            </a:r>
            <a:r>
              <a:rPr lang="vi-VN" sz="3200" spc="-60" dirty="0">
                <a:effectLst/>
                <a:latin typeface="Times New Roman" panose="02020603050405020304" pitchFamily="18" charset="0"/>
                <a:ea typeface="Times New Roman" panose="02020603050405020304" pitchFamily="18" charset="0"/>
              </a:rPr>
              <a:t> </a:t>
            </a:r>
            <a:r>
              <a:rPr lang="vi-VN" sz="3200" dirty="0">
                <a:effectLst/>
                <a:latin typeface="Times New Roman" panose="02020603050405020304" pitchFamily="18" charset="0"/>
                <a:ea typeface="Times New Roman" panose="02020603050405020304" pitchFamily="18" charset="0"/>
              </a:rPr>
              <a:t>càng</a:t>
            </a:r>
            <a:r>
              <a:rPr lang="vi-VN" sz="3200" spc="-40" dirty="0">
                <a:effectLst/>
                <a:latin typeface="Times New Roman" panose="02020603050405020304" pitchFamily="18" charset="0"/>
                <a:ea typeface="Times New Roman" panose="02020603050405020304" pitchFamily="18" charset="0"/>
              </a:rPr>
              <a:t> </a:t>
            </a:r>
            <a:r>
              <a:rPr lang="vi-VN" sz="3200" dirty="0">
                <a:effectLst/>
                <a:latin typeface="Times New Roman" panose="02020603050405020304" pitchFamily="18" charset="0"/>
                <a:ea typeface="Times New Roman" panose="02020603050405020304" pitchFamily="18" charset="0"/>
              </a:rPr>
              <a:t>lớn</a:t>
            </a:r>
            <a:r>
              <a:rPr lang="vi-VN" sz="3200" spc="-30" dirty="0">
                <a:effectLst/>
                <a:latin typeface="Times New Roman" panose="02020603050405020304" pitchFamily="18" charset="0"/>
                <a:ea typeface="Times New Roman" panose="02020603050405020304" pitchFamily="18" charset="0"/>
              </a:rPr>
              <a:t> </a:t>
            </a:r>
            <a:r>
              <a:rPr lang="vi-VN" sz="3200" dirty="0">
                <a:effectLst/>
                <a:latin typeface="Times New Roman" panose="02020603050405020304" pitchFamily="18" charset="0"/>
                <a:ea typeface="Times New Roman" panose="02020603050405020304" pitchFamily="18" charset="0"/>
              </a:rPr>
              <a:t>hơn,</a:t>
            </a:r>
            <a:r>
              <a:rPr lang="vi-VN" sz="3200" spc="-45" dirty="0">
                <a:effectLst/>
                <a:latin typeface="Times New Roman" panose="02020603050405020304" pitchFamily="18" charset="0"/>
                <a:ea typeface="Times New Roman" panose="02020603050405020304" pitchFamily="18" charset="0"/>
              </a:rPr>
              <a:t> </a:t>
            </a:r>
            <a:r>
              <a:rPr lang="vi-VN" sz="3200" dirty="0">
                <a:effectLst/>
                <a:latin typeface="Times New Roman" panose="02020603050405020304" pitchFamily="18" charset="0"/>
                <a:ea typeface="Times New Roman" panose="02020603050405020304" pitchFamily="18" charset="0"/>
              </a:rPr>
              <a:t>k</a:t>
            </a:r>
            <a:r>
              <a:rPr lang="en-US" sz="3200" dirty="0">
                <a:effectLst/>
                <a:latin typeface="Times New Roman" panose="02020603050405020304" pitchFamily="18" charset="0"/>
                <a:ea typeface="Times New Roman" panose="02020603050405020304" pitchFamily="18" charset="0"/>
              </a:rPr>
              <a:t>h</a:t>
            </a:r>
            <a:r>
              <a:rPr lang="vi-VN" sz="3200" dirty="0">
                <a:effectLst/>
                <a:latin typeface="Times New Roman" panose="02020603050405020304" pitchFamily="18" charset="0"/>
                <a:ea typeface="Times New Roman" panose="02020603050405020304" pitchFamily="18" charset="0"/>
              </a:rPr>
              <a:t>iến</a:t>
            </a:r>
            <a:r>
              <a:rPr lang="vi-VN" sz="3200" spc="-40" dirty="0">
                <a:effectLst/>
                <a:latin typeface="Times New Roman" panose="02020603050405020304" pitchFamily="18" charset="0"/>
                <a:ea typeface="Times New Roman" panose="02020603050405020304" pitchFamily="18" charset="0"/>
              </a:rPr>
              <a:t> </a:t>
            </a:r>
            <a:r>
              <a:rPr lang="vi-VN" sz="3200" dirty="0">
                <a:effectLst/>
                <a:latin typeface="Times New Roman" panose="02020603050405020304" pitchFamily="18" charset="0"/>
                <a:ea typeface="Times New Roman" panose="02020603050405020304" pitchFamily="18" charset="0"/>
              </a:rPr>
              <a:t>cho</a:t>
            </a:r>
            <a:r>
              <a:rPr lang="vi-VN" sz="3200" spc="-40" dirty="0">
                <a:effectLst/>
                <a:latin typeface="Times New Roman" panose="02020603050405020304" pitchFamily="18" charset="0"/>
                <a:ea typeface="Times New Roman" panose="02020603050405020304" pitchFamily="18" charset="0"/>
              </a:rPr>
              <a:t> </a:t>
            </a:r>
            <a:r>
              <a:rPr lang="vi-VN" sz="3200" dirty="0">
                <a:effectLst/>
                <a:latin typeface="Times New Roman" panose="02020603050405020304" pitchFamily="18" charset="0"/>
                <a:ea typeface="Times New Roman" panose="02020603050405020304" pitchFamily="18" charset="0"/>
              </a:rPr>
              <a:t>dữ</a:t>
            </a:r>
            <a:r>
              <a:rPr lang="vi-VN" sz="3200" spc="-35" dirty="0">
                <a:effectLst/>
                <a:latin typeface="Times New Roman" panose="02020603050405020304" pitchFamily="18" charset="0"/>
                <a:ea typeface="Times New Roman" panose="02020603050405020304" pitchFamily="18" charset="0"/>
              </a:rPr>
              <a:t> </a:t>
            </a:r>
            <a:r>
              <a:rPr lang="vi-VN" sz="3200" dirty="0">
                <a:effectLst/>
                <a:latin typeface="Times New Roman" panose="02020603050405020304" pitchFamily="18" charset="0"/>
                <a:ea typeface="Times New Roman" panose="02020603050405020304" pitchFamily="18" charset="0"/>
              </a:rPr>
              <a:t>liệu</a:t>
            </a:r>
            <a:r>
              <a:rPr lang="vi-VN" sz="3200" spc="-45" dirty="0">
                <a:effectLst/>
                <a:latin typeface="Times New Roman" panose="02020603050405020304" pitchFamily="18" charset="0"/>
                <a:ea typeface="Times New Roman" panose="02020603050405020304" pitchFamily="18" charset="0"/>
              </a:rPr>
              <a:t> </a:t>
            </a:r>
            <a:r>
              <a:rPr lang="vi-VN" sz="3200" dirty="0">
                <a:effectLst/>
                <a:latin typeface="Times New Roman" panose="02020603050405020304" pitchFamily="18" charset="0"/>
                <a:ea typeface="Times New Roman" panose="02020603050405020304" pitchFamily="18" charset="0"/>
              </a:rPr>
              <a:t>phi</a:t>
            </a:r>
            <a:r>
              <a:rPr lang="vi-VN" sz="3200" spc="-40" dirty="0">
                <a:effectLst/>
                <a:latin typeface="Times New Roman" panose="02020603050405020304" pitchFamily="18" charset="0"/>
                <a:ea typeface="Times New Roman" panose="02020603050405020304" pitchFamily="18" charset="0"/>
              </a:rPr>
              <a:t> </a:t>
            </a:r>
            <a:r>
              <a:rPr lang="vi-VN" sz="3200" dirty="0">
                <a:effectLst/>
                <a:latin typeface="Times New Roman" panose="02020603050405020304" pitchFamily="18" charset="0"/>
                <a:ea typeface="Times New Roman" panose="02020603050405020304" pitchFamily="18" charset="0"/>
              </a:rPr>
              <a:t>cấu</a:t>
            </a:r>
            <a:r>
              <a:rPr lang="vi-VN" sz="3200" spc="-40" dirty="0">
                <a:effectLst/>
                <a:latin typeface="Times New Roman" panose="02020603050405020304" pitchFamily="18" charset="0"/>
                <a:ea typeface="Times New Roman" panose="02020603050405020304" pitchFamily="18" charset="0"/>
              </a:rPr>
              <a:t> </a:t>
            </a:r>
            <a:r>
              <a:rPr lang="vi-VN" sz="3200" dirty="0">
                <a:effectLst/>
                <a:latin typeface="Times New Roman" panose="02020603050405020304" pitchFamily="18" charset="0"/>
                <a:ea typeface="Times New Roman" panose="02020603050405020304" pitchFamily="18" charset="0"/>
              </a:rPr>
              <a:t>trúc</a:t>
            </a:r>
            <a:r>
              <a:rPr lang="vi-VN" sz="3200" spc="-45" dirty="0">
                <a:effectLst/>
                <a:latin typeface="Times New Roman" panose="02020603050405020304" pitchFamily="18" charset="0"/>
                <a:ea typeface="Times New Roman" panose="02020603050405020304" pitchFamily="18" charset="0"/>
              </a:rPr>
              <a:t> </a:t>
            </a:r>
            <a:r>
              <a:rPr lang="vi-VN" sz="3200" dirty="0">
                <a:effectLst/>
                <a:latin typeface="Times New Roman" panose="02020603050405020304" pitchFamily="18" charset="0"/>
                <a:ea typeface="Times New Roman" panose="02020603050405020304" pitchFamily="18" charset="0"/>
              </a:rPr>
              <a:t>trở</a:t>
            </a:r>
            <a:r>
              <a:rPr lang="vi-VN" sz="3200" spc="-40" dirty="0">
                <a:effectLst/>
                <a:latin typeface="Times New Roman" panose="02020603050405020304" pitchFamily="18" charset="0"/>
                <a:ea typeface="Times New Roman" panose="02020603050405020304" pitchFamily="18" charset="0"/>
              </a:rPr>
              <a:t> </a:t>
            </a:r>
            <a:r>
              <a:rPr lang="vi-VN" sz="3200" dirty="0">
                <a:effectLst/>
                <a:latin typeface="Times New Roman" panose="02020603050405020304" pitchFamily="18" charset="0"/>
                <a:ea typeface="Times New Roman" panose="02020603050405020304" pitchFamily="18" charset="0"/>
              </a:rPr>
              <a:t>nên phức</a:t>
            </a:r>
            <a:r>
              <a:rPr lang="vi-VN" sz="3200" spc="-45" dirty="0">
                <a:effectLst/>
                <a:latin typeface="Times New Roman" panose="02020603050405020304" pitchFamily="18" charset="0"/>
                <a:ea typeface="Times New Roman" panose="02020603050405020304" pitchFamily="18" charset="0"/>
              </a:rPr>
              <a:t> </a:t>
            </a:r>
            <a:r>
              <a:rPr lang="vi-VN" sz="3200" dirty="0">
                <a:effectLst/>
                <a:latin typeface="Times New Roman" panose="02020603050405020304" pitchFamily="18" charset="0"/>
                <a:ea typeface="Times New Roman" panose="02020603050405020304" pitchFamily="18" charset="0"/>
              </a:rPr>
              <a:t>tạp</a:t>
            </a:r>
            <a:r>
              <a:rPr lang="vi-VN" sz="3200" spc="-25" dirty="0">
                <a:effectLst/>
                <a:latin typeface="Times New Roman" panose="02020603050405020304" pitchFamily="18" charset="0"/>
                <a:ea typeface="Times New Roman" panose="02020603050405020304" pitchFamily="18" charset="0"/>
              </a:rPr>
              <a:t> </a:t>
            </a:r>
            <a:r>
              <a:rPr lang="vi-VN" sz="3200" dirty="0">
                <a:effectLst/>
                <a:latin typeface="Times New Roman" panose="02020603050405020304" pitchFamily="18" charset="0"/>
                <a:ea typeface="Times New Roman" panose="02020603050405020304" pitchFamily="18" charset="0"/>
              </a:rPr>
              <a:t>khi</a:t>
            </a:r>
            <a:r>
              <a:rPr lang="vi-VN" sz="3200" spc="-35" dirty="0">
                <a:effectLst/>
                <a:latin typeface="Times New Roman" panose="02020603050405020304" pitchFamily="18" charset="0"/>
                <a:ea typeface="Times New Roman" panose="02020603050405020304" pitchFamily="18" charset="0"/>
              </a:rPr>
              <a:t> </a:t>
            </a:r>
            <a:r>
              <a:rPr lang="vi-VN" sz="3200" dirty="0">
                <a:effectLst/>
                <a:latin typeface="Times New Roman" panose="02020603050405020304" pitchFamily="18" charset="0"/>
                <a:ea typeface="Times New Roman" panose="02020603050405020304" pitchFamily="18" charset="0"/>
              </a:rPr>
              <a:t>sử</a:t>
            </a:r>
            <a:r>
              <a:rPr lang="vi-VN" sz="3200" spc="-35" dirty="0">
                <a:effectLst/>
                <a:latin typeface="Times New Roman" panose="02020603050405020304" pitchFamily="18" charset="0"/>
                <a:ea typeface="Times New Roman" panose="02020603050405020304" pitchFamily="18" charset="0"/>
              </a:rPr>
              <a:t> </a:t>
            </a:r>
            <a:r>
              <a:rPr lang="vi-VN" sz="3200" dirty="0">
                <a:effectLst/>
                <a:latin typeface="Times New Roman" panose="02020603050405020304" pitchFamily="18" charset="0"/>
                <a:ea typeface="Times New Roman" panose="02020603050405020304" pitchFamily="18" charset="0"/>
              </a:rPr>
              <a:t>lý</a:t>
            </a:r>
            <a:r>
              <a:rPr lang="vi-VN" sz="3200" spc="-35" dirty="0">
                <a:effectLst/>
                <a:latin typeface="Times New Roman" panose="02020603050405020304" pitchFamily="18" charset="0"/>
                <a:ea typeface="Times New Roman" panose="02020603050405020304" pitchFamily="18" charset="0"/>
              </a:rPr>
              <a:t> </a:t>
            </a:r>
            <a:r>
              <a:rPr lang="vi-VN" sz="3200" dirty="0">
                <a:effectLst/>
                <a:latin typeface="Times New Roman" panose="02020603050405020304" pitchFamily="18" charset="0"/>
                <a:ea typeface="Times New Roman" panose="02020603050405020304" pitchFamily="18" charset="0"/>
              </a:rPr>
              <a:t>và</a:t>
            </a:r>
            <a:r>
              <a:rPr lang="vi-VN" sz="3200" spc="-30" dirty="0">
                <a:effectLst/>
                <a:latin typeface="Times New Roman" panose="02020603050405020304" pitchFamily="18" charset="0"/>
                <a:ea typeface="Times New Roman" panose="02020603050405020304" pitchFamily="18" charset="0"/>
              </a:rPr>
              <a:t> </a:t>
            </a:r>
            <a:r>
              <a:rPr lang="vi-VN" sz="3200" dirty="0">
                <a:effectLst/>
                <a:latin typeface="Times New Roman" panose="02020603050405020304" pitchFamily="18" charset="0"/>
                <a:ea typeface="Times New Roman" panose="02020603050405020304" pitchFamily="18" charset="0"/>
              </a:rPr>
              <a:t>quản</a:t>
            </a:r>
            <a:r>
              <a:rPr lang="vi-VN" sz="3200" spc="-40" dirty="0">
                <a:effectLst/>
                <a:latin typeface="Times New Roman" panose="02020603050405020304" pitchFamily="18" charset="0"/>
                <a:ea typeface="Times New Roman" panose="02020603050405020304" pitchFamily="18" charset="0"/>
              </a:rPr>
              <a:t> </a:t>
            </a:r>
            <a:r>
              <a:rPr lang="vi-VN" sz="3200" dirty="0">
                <a:effectLst/>
                <a:latin typeface="Times New Roman" panose="02020603050405020304" pitchFamily="18" charset="0"/>
                <a:ea typeface="Times New Roman" panose="02020603050405020304" pitchFamily="18" charset="0"/>
              </a:rPr>
              <a:t>lý,</a:t>
            </a:r>
            <a:r>
              <a:rPr lang="vi-VN" sz="3200" spc="-35" dirty="0">
                <a:effectLst/>
                <a:latin typeface="Times New Roman" panose="02020603050405020304" pitchFamily="18" charset="0"/>
                <a:ea typeface="Times New Roman" panose="02020603050405020304" pitchFamily="18" charset="0"/>
              </a:rPr>
              <a:t> </a:t>
            </a:r>
            <a:r>
              <a:rPr lang="vi-VN" sz="3200" dirty="0">
                <a:effectLst/>
                <a:latin typeface="Times New Roman" panose="02020603050405020304" pitchFamily="18" charset="0"/>
                <a:ea typeface="Times New Roman" panose="02020603050405020304" pitchFamily="18" charset="0"/>
              </a:rPr>
              <a:t>bởi</a:t>
            </a:r>
            <a:r>
              <a:rPr lang="vi-VN" sz="3200" spc="-40" dirty="0">
                <a:effectLst/>
                <a:latin typeface="Times New Roman" panose="02020603050405020304" pitchFamily="18" charset="0"/>
                <a:ea typeface="Times New Roman" panose="02020603050405020304" pitchFamily="18" charset="0"/>
              </a:rPr>
              <a:t> </a:t>
            </a:r>
            <a:r>
              <a:rPr lang="vi-VN" sz="3200" dirty="0">
                <a:effectLst/>
                <a:latin typeface="Times New Roman" panose="02020603050405020304" pitchFamily="18" charset="0"/>
                <a:ea typeface="Times New Roman" panose="02020603050405020304" pitchFamily="18" charset="0"/>
              </a:rPr>
              <a:t>vì</a:t>
            </a:r>
            <a:r>
              <a:rPr lang="vi-VN" sz="3200" spc="-35" dirty="0">
                <a:effectLst/>
                <a:latin typeface="Times New Roman" panose="02020603050405020304" pitchFamily="18" charset="0"/>
                <a:ea typeface="Times New Roman" panose="02020603050405020304" pitchFamily="18" charset="0"/>
              </a:rPr>
              <a:t> </a:t>
            </a:r>
            <a:r>
              <a:rPr lang="vi-VN" sz="3200" dirty="0">
                <a:effectLst/>
                <a:latin typeface="Times New Roman" panose="02020603050405020304" pitchFamily="18" charset="0"/>
                <a:ea typeface="Times New Roman" panose="02020603050405020304" pitchFamily="18" charset="0"/>
              </a:rPr>
              <a:t>những</a:t>
            </a:r>
            <a:r>
              <a:rPr lang="vi-VN" sz="3200" spc="-30" dirty="0">
                <a:effectLst/>
                <a:latin typeface="Times New Roman" panose="02020603050405020304" pitchFamily="18" charset="0"/>
                <a:ea typeface="Times New Roman" panose="02020603050405020304" pitchFamily="18" charset="0"/>
              </a:rPr>
              <a:t> </a:t>
            </a:r>
            <a:r>
              <a:rPr lang="vi-VN" sz="3200" dirty="0">
                <a:effectLst/>
                <a:latin typeface="Times New Roman" panose="02020603050405020304" pitchFamily="18" charset="0"/>
                <a:ea typeface="Times New Roman" panose="02020603050405020304" pitchFamily="18" charset="0"/>
              </a:rPr>
              <a:t>người</a:t>
            </a:r>
            <a:r>
              <a:rPr lang="vi-VN" sz="3200" spc="-40" dirty="0">
                <a:effectLst/>
                <a:latin typeface="Times New Roman" panose="02020603050405020304" pitchFamily="18" charset="0"/>
                <a:ea typeface="Times New Roman" panose="02020603050405020304" pitchFamily="18" charset="0"/>
              </a:rPr>
              <a:t> </a:t>
            </a:r>
            <a:r>
              <a:rPr lang="vi-VN" sz="3200" dirty="0">
                <a:effectLst/>
                <a:latin typeface="Times New Roman" panose="02020603050405020304" pitchFamily="18" charset="0"/>
                <a:ea typeface="Times New Roman" panose="02020603050405020304" pitchFamily="18" charset="0"/>
              </a:rPr>
              <a:t>có</a:t>
            </a:r>
            <a:r>
              <a:rPr lang="vi-VN" sz="3200" spc="-35" dirty="0">
                <a:effectLst/>
                <a:latin typeface="Times New Roman" panose="02020603050405020304" pitchFamily="18" charset="0"/>
                <a:ea typeface="Times New Roman" panose="02020603050405020304" pitchFamily="18" charset="0"/>
              </a:rPr>
              <a:t> </a:t>
            </a:r>
            <a:r>
              <a:rPr lang="vi-VN" sz="3200" dirty="0">
                <a:effectLst/>
                <a:latin typeface="Times New Roman" panose="02020603050405020304" pitchFamily="18" charset="0"/>
                <a:ea typeface="Times New Roman" panose="02020603050405020304" pitchFamily="18" charset="0"/>
              </a:rPr>
              <a:t>kinh</a:t>
            </a:r>
            <a:r>
              <a:rPr lang="vi-VN" sz="3200" spc="-30" dirty="0">
                <a:effectLst/>
                <a:latin typeface="Times New Roman" panose="02020603050405020304" pitchFamily="18" charset="0"/>
                <a:ea typeface="Times New Roman" panose="02020603050405020304" pitchFamily="18" charset="0"/>
              </a:rPr>
              <a:t> </a:t>
            </a:r>
            <a:r>
              <a:rPr lang="vi-VN" sz="3200" dirty="0">
                <a:effectLst/>
                <a:latin typeface="Times New Roman" panose="02020603050405020304" pitchFamily="18" charset="0"/>
                <a:ea typeface="Times New Roman" panose="02020603050405020304" pitchFamily="18" charset="0"/>
              </a:rPr>
              <a:t>nghiệm</a:t>
            </a:r>
            <a:r>
              <a:rPr lang="vi-VN" sz="3200" spc="-45" dirty="0">
                <a:effectLst/>
                <a:latin typeface="Times New Roman" panose="02020603050405020304" pitchFamily="18" charset="0"/>
                <a:ea typeface="Times New Roman" panose="02020603050405020304" pitchFamily="18" charset="0"/>
              </a:rPr>
              <a:t> </a:t>
            </a:r>
            <a:r>
              <a:rPr lang="vi-VN" sz="3200" dirty="0">
                <a:effectLst/>
                <a:latin typeface="Times New Roman" panose="02020603050405020304" pitchFamily="18" charset="0"/>
                <a:ea typeface="Times New Roman" panose="02020603050405020304" pitchFamily="18" charset="0"/>
              </a:rPr>
              <a:t>về</a:t>
            </a:r>
            <a:r>
              <a:rPr lang="vi-VN" sz="3200" spc="-25" dirty="0">
                <a:effectLst/>
                <a:latin typeface="Times New Roman" panose="02020603050405020304" pitchFamily="18" charset="0"/>
                <a:ea typeface="Times New Roman" panose="02020603050405020304" pitchFamily="18" charset="0"/>
              </a:rPr>
              <a:t> </a:t>
            </a:r>
            <a:r>
              <a:rPr lang="vi-VN" sz="3200" dirty="0">
                <a:effectLst/>
                <a:latin typeface="Times New Roman" panose="02020603050405020304" pitchFamily="18" charset="0"/>
                <a:ea typeface="Times New Roman" panose="02020603050405020304" pitchFamily="18" charset="0"/>
              </a:rPr>
              <a:t>dữ</a:t>
            </a:r>
            <a:r>
              <a:rPr lang="vi-VN" sz="3200" spc="-30" dirty="0">
                <a:effectLst/>
                <a:latin typeface="Times New Roman" panose="02020603050405020304" pitchFamily="18" charset="0"/>
                <a:ea typeface="Times New Roman" panose="02020603050405020304" pitchFamily="18" charset="0"/>
              </a:rPr>
              <a:t> </a:t>
            </a:r>
            <a:r>
              <a:rPr lang="vi-VN" sz="3200" dirty="0">
                <a:effectLst/>
                <a:latin typeface="Times New Roman" panose="02020603050405020304" pitchFamily="18" charset="0"/>
                <a:ea typeface="Times New Roman" panose="02020603050405020304" pitchFamily="18" charset="0"/>
              </a:rPr>
              <a:t>liệu</a:t>
            </a:r>
            <a:r>
              <a:rPr lang="vi-VN" sz="3200" spc="-35" dirty="0">
                <a:effectLst/>
                <a:latin typeface="Times New Roman" panose="02020603050405020304" pitchFamily="18" charset="0"/>
                <a:ea typeface="Times New Roman" panose="02020603050405020304" pitchFamily="18" charset="0"/>
              </a:rPr>
              <a:t> </a:t>
            </a:r>
            <a:r>
              <a:rPr lang="vi-VN" sz="3200" dirty="0">
                <a:effectLst/>
                <a:latin typeface="Times New Roman" panose="02020603050405020304" pitchFamily="18" charset="0"/>
                <a:ea typeface="Times New Roman" panose="02020603050405020304" pitchFamily="18" charset="0"/>
              </a:rPr>
              <a:t>có</a:t>
            </a:r>
            <a:r>
              <a:rPr lang="vi-VN" sz="3200" spc="-40" dirty="0">
                <a:effectLst/>
                <a:latin typeface="Times New Roman" panose="02020603050405020304" pitchFamily="18" charset="0"/>
                <a:ea typeface="Times New Roman" panose="02020603050405020304" pitchFamily="18" charset="0"/>
              </a:rPr>
              <a:t> </a:t>
            </a:r>
            <a:r>
              <a:rPr lang="vi-VN" sz="3200" dirty="0">
                <a:effectLst/>
                <a:latin typeface="Times New Roman" panose="02020603050405020304" pitchFamily="18" charset="0"/>
                <a:ea typeface="Times New Roman" panose="02020603050405020304" pitchFamily="18" charset="0"/>
              </a:rPr>
              <a:t>cấu</a:t>
            </a:r>
            <a:r>
              <a:rPr lang="vi-VN" sz="3200" spc="-45" dirty="0">
                <a:effectLst/>
                <a:latin typeface="Times New Roman" panose="02020603050405020304" pitchFamily="18" charset="0"/>
                <a:ea typeface="Times New Roman" panose="02020603050405020304" pitchFamily="18" charset="0"/>
              </a:rPr>
              <a:t> </a:t>
            </a:r>
            <a:r>
              <a:rPr lang="vi-VN" sz="3200" dirty="0">
                <a:effectLst/>
                <a:latin typeface="Times New Roman" panose="02020603050405020304" pitchFamily="18" charset="0"/>
                <a:ea typeface="Times New Roman" panose="02020603050405020304" pitchFamily="18" charset="0"/>
              </a:rPr>
              <a:t>trúc gặp khó khăn tiếp xúc với khối dữ liệu lớn của dữ liệu phi cấu trúc, từ đó “Big Data” – “Dữ liệu lớn” được định nghĩa, nhiều cấu trúc và phương thức được thêm vào. Đây là bài viết dánh giá về Dữ liệu lớn và tính năng của nó, cùng với các sự bàn luận về bốn tính chất của cở sở dữ liệu phi cấu trúc là: Dữ liệu lớn, phân loại, thế mạnh và hạn</a:t>
            </a:r>
            <a:r>
              <a:rPr lang="vi-VN" sz="3200" spc="-175" dirty="0">
                <a:effectLst/>
                <a:latin typeface="Times New Roman" panose="02020603050405020304" pitchFamily="18" charset="0"/>
                <a:ea typeface="Times New Roman" panose="02020603050405020304" pitchFamily="18" charset="0"/>
              </a:rPr>
              <a:t> </a:t>
            </a:r>
            <a:r>
              <a:rPr lang="vi-VN" sz="3200" dirty="0">
                <a:effectLst/>
                <a:latin typeface="Times New Roman" panose="02020603050405020304" pitchFamily="18" charset="0"/>
                <a:ea typeface="Times New Roman" panose="02020603050405020304" pitchFamily="18" charset="0"/>
              </a:rPr>
              <a:t>chế.</a:t>
            </a:r>
            <a:endParaRPr lang="en-US" sz="3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8432318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D6E5840-FB25-17EA-C8B5-07D0C8D82E01}"/>
              </a:ext>
            </a:extLst>
          </p:cNvPr>
          <p:cNvSpPr txBox="1"/>
          <p:nvPr/>
        </p:nvSpPr>
        <p:spPr>
          <a:xfrm>
            <a:off x="1408176" y="2407640"/>
            <a:ext cx="9400032" cy="1569660"/>
          </a:xfrm>
          <a:prstGeom prst="rect">
            <a:avLst/>
          </a:prstGeom>
          <a:noFill/>
        </p:spPr>
        <p:txBody>
          <a:bodyPr wrap="square" rtlCol="0">
            <a:spAutoFit/>
          </a:bodyPr>
          <a:lstStyle/>
          <a:p>
            <a:pPr algn="ctr"/>
            <a:r>
              <a:rPr lang="en-US" sz="9600" b="1" dirty="0" smtClean="0">
                <a:latin typeface="Times New Roman" panose="02020603050405020304" pitchFamily="18" charset="0"/>
                <a:cs typeface="Times New Roman" panose="02020603050405020304" pitchFamily="18" charset="0"/>
              </a:rPr>
              <a:t>THE END</a:t>
            </a:r>
            <a:endParaRPr lang="en-US" sz="9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4105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52559B5-924F-F133-CB7A-13BD97175743}"/>
              </a:ext>
            </a:extLst>
          </p:cNvPr>
          <p:cNvSpPr txBox="1"/>
          <p:nvPr/>
        </p:nvSpPr>
        <p:spPr>
          <a:xfrm>
            <a:off x="752968" y="811026"/>
            <a:ext cx="10704352" cy="5016758"/>
          </a:xfrm>
          <a:prstGeom prst="rect">
            <a:avLst/>
          </a:prstGeom>
          <a:noFill/>
        </p:spPr>
        <p:txBody>
          <a:bodyPr wrap="square" rtlCol="0">
            <a:spAutoFit/>
          </a:bodyPr>
          <a:lstStyle/>
          <a:p>
            <a:pPr algn="just"/>
            <a:r>
              <a:rPr lang="en-US" sz="3200" b="1" dirty="0" err="1">
                <a:latin typeface="Times New Roman" panose="02020603050405020304" pitchFamily="18" charset="0"/>
                <a:cs typeface="Times New Roman" panose="02020603050405020304" pitchFamily="18" charset="0"/>
              </a:rPr>
              <a:t>Giới</a:t>
            </a:r>
            <a:r>
              <a:rPr lang="en-US" sz="3200" b="1" dirty="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thiệu</a:t>
            </a:r>
            <a:endParaRPr lang="en-US" sz="3200" dirty="0" smtClean="0">
              <a:latin typeface="Times New Roman" panose="02020603050405020304" pitchFamily="18" charset="0"/>
              <a:ea typeface="Times New Roman" panose="02020603050405020304" pitchFamily="18" charset="0"/>
            </a:endParaRPr>
          </a:p>
          <a:p>
            <a:pPr algn="just"/>
            <a:r>
              <a:rPr lang="en-US" sz="3200" dirty="0" smtClean="0">
                <a:latin typeface="Times New Roman" panose="02020603050405020304" pitchFamily="18" charset="0"/>
                <a:ea typeface="Times New Roman" panose="02020603050405020304" pitchFamily="18" charset="0"/>
              </a:rPr>
              <a:t>T</a:t>
            </a:r>
            <a:r>
              <a:rPr lang="vi-VN" sz="3200" dirty="0">
                <a:effectLst/>
                <a:latin typeface="Times New Roman" panose="02020603050405020304" pitchFamily="18" charset="0"/>
                <a:ea typeface="Times New Roman" panose="02020603050405020304" pitchFamily="18" charset="0"/>
              </a:rPr>
              <a:t>rong thời gian gần đây nhu cầu xử lý và tạo ra dữ liệu đã dẫn đến thực trạng là hơn 2,6 nghìn </a:t>
            </a:r>
            <a:r>
              <a:rPr lang="vi-VN" sz="3200" spc="15" dirty="0">
                <a:effectLst/>
                <a:latin typeface="Times New Roman" panose="02020603050405020304" pitchFamily="18" charset="0"/>
                <a:ea typeface="Times New Roman" panose="02020603050405020304" pitchFamily="18" charset="0"/>
              </a:rPr>
              <a:t>tỷ </a:t>
            </a:r>
            <a:r>
              <a:rPr lang="vi-VN" sz="3200" dirty="0">
                <a:effectLst/>
                <a:latin typeface="Times New Roman" panose="02020603050405020304" pitchFamily="18" charset="0"/>
                <a:ea typeface="Times New Roman" panose="02020603050405020304" pitchFamily="18" charset="0"/>
              </a:rPr>
              <a:t>dữ liệu đang được tạo ra hàng ngày. </a:t>
            </a:r>
            <a:r>
              <a:rPr lang="en-US" sz="3200" dirty="0" err="1">
                <a:effectLst/>
                <a:latin typeface="Times New Roman" panose="02020603050405020304" pitchFamily="18" charset="0"/>
                <a:ea typeface="Times New Roman" panose="02020603050405020304" pitchFamily="18" charset="0"/>
              </a:rPr>
              <a:t>Và</a:t>
            </a:r>
            <a:r>
              <a:rPr lang="en-US" sz="3200" dirty="0">
                <a:effectLst/>
                <a:latin typeface="Times New Roman" panose="02020603050405020304" pitchFamily="18" charset="0"/>
                <a:ea typeface="Times New Roman" panose="02020603050405020304" pitchFamily="18" charset="0"/>
              </a:rPr>
              <a:t> </a:t>
            </a:r>
            <a:r>
              <a:rPr lang="en-US" sz="3200" dirty="0" err="1">
                <a:effectLst/>
                <a:latin typeface="Times New Roman" panose="02020603050405020304" pitchFamily="18" charset="0"/>
                <a:ea typeface="Times New Roman" panose="02020603050405020304" pitchFamily="18" charset="0"/>
              </a:rPr>
              <a:t>các</a:t>
            </a:r>
            <a:r>
              <a:rPr lang="en-US" sz="3200" dirty="0">
                <a:effectLst/>
                <a:latin typeface="Times New Roman" panose="02020603050405020304" pitchFamily="18" charset="0"/>
                <a:ea typeface="Times New Roman" panose="02020603050405020304" pitchFamily="18" charset="0"/>
              </a:rPr>
              <a:t> </a:t>
            </a:r>
            <a:r>
              <a:rPr lang="en-US" sz="3200" dirty="0" err="1">
                <a:effectLst/>
                <a:latin typeface="Times New Roman" panose="02020603050405020304" pitchFamily="18" charset="0"/>
                <a:ea typeface="Times New Roman" panose="02020603050405020304" pitchFamily="18" charset="0"/>
              </a:rPr>
              <a:t>chuyên</a:t>
            </a:r>
            <a:r>
              <a:rPr lang="en-US" sz="3200" dirty="0">
                <a:effectLst/>
                <a:latin typeface="Times New Roman" panose="02020603050405020304" pitchFamily="18" charset="0"/>
                <a:ea typeface="Times New Roman" panose="02020603050405020304" pitchFamily="18" charset="0"/>
              </a:rPr>
              <a:t> </a:t>
            </a:r>
            <a:r>
              <a:rPr lang="en-US" sz="3200" dirty="0" err="1">
                <a:effectLst/>
                <a:latin typeface="Times New Roman" panose="02020603050405020304" pitchFamily="18" charset="0"/>
                <a:ea typeface="Times New Roman" panose="02020603050405020304" pitchFamily="18" charset="0"/>
              </a:rPr>
              <a:t>gia</a:t>
            </a:r>
            <a:r>
              <a:rPr lang="en-US" sz="3200" dirty="0">
                <a:effectLst/>
                <a:latin typeface="Times New Roman" panose="02020603050405020304" pitchFamily="18" charset="0"/>
                <a:ea typeface="Times New Roman" panose="02020603050405020304" pitchFamily="18" charset="0"/>
              </a:rPr>
              <a:t> </a:t>
            </a:r>
            <a:r>
              <a:rPr lang="en-US" sz="3200" dirty="0" err="1">
                <a:effectLst/>
                <a:latin typeface="Times New Roman" panose="02020603050405020304" pitchFamily="18" charset="0"/>
                <a:ea typeface="Times New Roman" panose="02020603050405020304" pitchFamily="18" charset="0"/>
              </a:rPr>
              <a:t>đã</a:t>
            </a:r>
            <a:r>
              <a:rPr lang="en-US" sz="3200" dirty="0">
                <a:effectLst/>
                <a:latin typeface="Times New Roman" panose="02020603050405020304" pitchFamily="18" charset="0"/>
                <a:ea typeface="Times New Roman" panose="02020603050405020304" pitchFamily="18" charset="0"/>
              </a:rPr>
              <a:t> </a:t>
            </a:r>
            <a:r>
              <a:rPr lang="en-US" sz="3200" dirty="0" err="1">
                <a:effectLst/>
                <a:latin typeface="Times New Roman" panose="02020603050405020304" pitchFamily="18" charset="0"/>
                <a:ea typeface="Times New Roman" panose="02020603050405020304" pitchFamily="18" charset="0"/>
              </a:rPr>
              <a:t>cho</a:t>
            </a:r>
            <a:r>
              <a:rPr lang="en-US" sz="3200" dirty="0">
                <a:effectLst/>
                <a:latin typeface="Times New Roman" panose="02020603050405020304" pitchFamily="18" charset="0"/>
                <a:ea typeface="Times New Roman" panose="02020603050405020304" pitchFamily="18" charset="0"/>
              </a:rPr>
              <a:t> </a:t>
            </a:r>
            <a:r>
              <a:rPr lang="en-US" sz="3200" dirty="0" err="1">
                <a:effectLst/>
                <a:latin typeface="Times New Roman" panose="02020603050405020304" pitchFamily="18" charset="0"/>
                <a:ea typeface="Times New Roman" panose="02020603050405020304" pitchFamily="18" charset="0"/>
              </a:rPr>
              <a:t>rằng</a:t>
            </a:r>
            <a:r>
              <a:rPr lang="en-US" sz="3200" dirty="0">
                <a:effectLst/>
                <a:latin typeface="Times New Roman" panose="02020603050405020304" pitchFamily="18" charset="0"/>
                <a:ea typeface="Times New Roman" panose="02020603050405020304" pitchFamily="18" charset="0"/>
              </a:rPr>
              <a:t> </a:t>
            </a:r>
            <a:r>
              <a:rPr lang="en-US" sz="3200" dirty="0" err="1">
                <a:effectLst/>
                <a:latin typeface="Times New Roman" panose="02020603050405020304" pitchFamily="18" charset="0"/>
                <a:ea typeface="Times New Roman" panose="02020603050405020304" pitchFamily="18" charset="0"/>
              </a:rPr>
              <a:t>vấn</a:t>
            </a:r>
            <a:r>
              <a:rPr lang="en-US" sz="3200" dirty="0">
                <a:effectLst/>
                <a:latin typeface="Times New Roman" panose="02020603050405020304" pitchFamily="18" charset="0"/>
                <a:ea typeface="Times New Roman" panose="02020603050405020304" pitchFamily="18" charset="0"/>
              </a:rPr>
              <a:t> </a:t>
            </a:r>
            <a:r>
              <a:rPr lang="en-US" sz="3200" dirty="0" err="1">
                <a:effectLst/>
                <a:latin typeface="Times New Roman" panose="02020603050405020304" pitchFamily="18" charset="0"/>
                <a:ea typeface="Times New Roman" panose="02020603050405020304" pitchFamily="18" charset="0"/>
              </a:rPr>
              <a:t>đề</a:t>
            </a:r>
            <a:r>
              <a:rPr lang="en-US" sz="3200" dirty="0">
                <a:effectLst/>
                <a:latin typeface="Times New Roman" panose="02020603050405020304" pitchFamily="18" charset="0"/>
                <a:ea typeface="Times New Roman" panose="02020603050405020304" pitchFamily="18" charset="0"/>
              </a:rPr>
              <a:t> </a:t>
            </a:r>
            <a:r>
              <a:rPr lang="en-US" sz="3200" dirty="0" err="1">
                <a:effectLst/>
                <a:latin typeface="Times New Roman" panose="02020603050405020304" pitchFamily="18" charset="0"/>
                <a:ea typeface="Times New Roman" panose="02020603050405020304" pitchFamily="18" charset="0"/>
              </a:rPr>
              <a:t>này</a:t>
            </a:r>
            <a:r>
              <a:rPr lang="en-US" sz="3200" dirty="0">
                <a:effectLst/>
                <a:latin typeface="Times New Roman" panose="02020603050405020304" pitchFamily="18" charset="0"/>
                <a:ea typeface="Times New Roman" panose="02020603050405020304" pitchFamily="18" charset="0"/>
              </a:rPr>
              <a:t> </a:t>
            </a:r>
            <a:r>
              <a:rPr lang="en-US" sz="3200" dirty="0" err="1">
                <a:effectLst/>
                <a:latin typeface="Times New Roman" panose="02020603050405020304" pitchFamily="18" charset="0"/>
                <a:ea typeface="Times New Roman" panose="02020603050405020304" pitchFamily="18" charset="0"/>
              </a:rPr>
              <a:t>sẽ</a:t>
            </a:r>
            <a:r>
              <a:rPr lang="en-US" sz="3200" dirty="0">
                <a:effectLst/>
                <a:latin typeface="Times New Roman" panose="02020603050405020304" pitchFamily="18" charset="0"/>
                <a:ea typeface="Times New Roman" panose="02020603050405020304" pitchFamily="18" charset="0"/>
              </a:rPr>
              <a:t> </a:t>
            </a:r>
            <a:r>
              <a:rPr lang="en-US" sz="3200" dirty="0" err="1">
                <a:effectLst/>
                <a:latin typeface="Times New Roman" panose="02020603050405020304" pitchFamily="18" charset="0"/>
                <a:ea typeface="Times New Roman" panose="02020603050405020304" pitchFamily="18" charset="0"/>
              </a:rPr>
              <a:t>còn</a:t>
            </a:r>
            <a:r>
              <a:rPr lang="en-US" sz="3200" dirty="0">
                <a:effectLst/>
                <a:latin typeface="Times New Roman" panose="02020603050405020304" pitchFamily="18" charset="0"/>
                <a:ea typeface="Times New Roman" panose="02020603050405020304" pitchFamily="18" charset="0"/>
              </a:rPr>
              <a:t> </a:t>
            </a:r>
            <a:r>
              <a:rPr lang="en-US" sz="3200" dirty="0" err="1">
                <a:effectLst/>
                <a:latin typeface="Times New Roman" panose="02020603050405020304" pitchFamily="18" charset="0"/>
                <a:ea typeface="Times New Roman" panose="02020603050405020304" pitchFamily="18" charset="0"/>
              </a:rPr>
              <a:t>tăng</a:t>
            </a:r>
            <a:r>
              <a:rPr lang="en-US" sz="3200" dirty="0">
                <a:effectLst/>
                <a:latin typeface="Times New Roman" panose="02020603050405020304" pitchFamily="18" charset="0"/>
                <a:ea typeface="Times New Roman" panose="02020603050405020304" pitchFamily="18" charset="0"/>
              </a:rPr>
              <a:t> </a:t>
            </a:r>
            <a:r>
              <a:rPr lang="en-US" sz="3200" dirty="0" err="1">
                <a:effectLst/>
                <a:latin typeface="Times New Roman" panose="02020603050405020304" pitchFamily="18" charset="0"/>
                <a:ea typeface="Times New Roman" panose="02020603050405020304" pitchFamily="18" charset="0"/>
              </a:rPr>
              <a:t>trong</a:t>
            </a:r>
            <a:r>
              <a:rPr lang="en-US" sz="3200" dirty="0">
                <a:effectLst/>
                <a:latin typeface="Times New Roman" panose="02020603050405020304" pitchFamily="18" charset="0"/>
                <a:ea typeface="Times New Roman" panose="02020603050405020304" pitchFamily="18" charset="0"/>
              </a:rPr>
              <a:t> </a:t>
            </a:r>
            <a:r>
              <a:rPr lang="en-US" sz="3200" dirty="0" err="1">
                <a:effectLst/>
                <a:latin typeface="Times New Roman" panose="02020603050405020304" pitchFamily="18" charset="0"/>
                <a:ea typeface="Times New Roman" panose="02020603050405020304" pitchFamily="18" charset="0"/>
              </a:rPr>
              <a:t>tương</a:t>
            </a:r>
            <a:r>
              <a:rPr lang="en-US" sz="3200" dirty="0">
                <a:effectLst/>
                <a:latin typeface="Times New Roman" panose="02020603050405020304" pitchFamily="18" charset="0"/>
                <a:ea typeface="Times New Roman" panose="02020603050405020304" pitchFamily="18" charset="0"/>
              </a:rPr>
              <a:t> </a:t>
            </a:r>
            <a:r>
              <a:rPr lang="en-US" sz="3200" dirty="0" err="1">
                <a:effectLst/>
                <a:latin typeface="Times New Roman" panose="02020603050405020304" pitchFamily="18" charset="0"/>
                <a:ea typeface="Times New Roman" panose="02020603050405020304" pitchFamily="18" charset="0"/>
              </a:rPr>
              <a:t>lai</a:t>
            </a:r>
            <a:r>
              <a:rPr lang="en-US" sz="3200" dirty="0">
                <a:latin typeface="Times New Roman" panose="02020603050405020304" pitchFamily="18" charset="0"/>
                <a:ea typeface="Times New Roman" panose="02020603050405020304" pitchFamily="18" charset="0"/>
              </a:rPr>
              <a:t>. </a:t>
            </a:r>
            <a:r>
              <a:rPr lang="en-US" sz="3200" dirty="0" err="1">
                <a:latin typeface="Times New Roman" panose="02020603050405020304" pitchFamily="18" charset="0"/>
                <a:ea typeface="Times New Roman" panose="02020603050405020304" pitchFamily="18" charset="0"/>
              </a:rPr>
              <a:t>Nói</a:t>
            </a:r>
            <a:r>
              <a:rPr lang="en-US" sz="3200" dirty="0">
                <a:latin typeface="Times New Roman" panose="02020603050405020304" pitchFamily="18" charset="0"/>
                <a:ea typeface="Times New Roman" panose="02020603050405020304" pitchFamily="18" charset="0"/>
              </a:rPr>
              <a:t> </a:t>
            </a:r>
            <a:r>
              <a:rPr lang="en-US" sz="3200" dirty="0" err="1">
                <a:latin typeface="Times New Roman" panose="02020603050405020304" pitchFamily="18" charset="0"/>
                <a:ea typeface="Times New Roman" panose="02020603050405020304" pitchFamily="18" charset="0"/>
              </a:rPr>
              <a:t>rõ</a:t>
            </a:r>
            <a:r>
              <a:rPr lang="en-US" sz="3200" dirty="0">
                <a:latin typeface="Times New Roman" panose="02020603050405020304" pitchFamily="18" charset="0"/>
                <a:ea typeface="Times New Roman" panose="02020603050405020304" pitchFamily="18" charset="0"/>
              </a:rPr>
              <a:t> </a:t>
            </a:r>
            <a:r>
              <a:rPr lang="en-US" sz="3200" dirty="0" err="1">
                <a:latin typeface="Times New Roman" panose="02020603050405020304" pitchFamily="18" charset="0"/>
                <a:ea typeface="Times New Roman" panose="02020603050405020304" pitchFamily="18" charset="0"/>
              </a:rPr>
              <a:t>rằng</a:t>
            </a:r>
            <a:r>
              <a:rPr lang="en-US" sz="3200" dirty="0">
                <a:latin typeface="Times New Roman" panose="02020603050405020304" pitchFamily="18" charset="0"/>
                <a:ea typeface="Times New Roman" panose="02020603050405020304" pitchFamily="18" charset="0"/>
              </a:rPr>
              <a:t> </a:t>
            </a:r>
            <a:r>
              <a:rPr lang="en-US" sz="3200" dirty="0" err="1">
                <a:latin typeface="Times New Roman" panose="02020603050405020304" pitchFamily="18" charset="0"/>
                <a:ea typeface="Times New Roman" panose="02020603050405020304" pitchFamily="18" charset="0"/>
              </a:rPr>
              <a:t>việc</a:t>
            </a:r>
            <a:r>
              <a:rPr lang="en-US" sz="3200" dirty="0">
                <a:latin typeface="Times New Roman" panose="02020603050405020304" pitchFamily="18" charset="0"/>
                <a:ea typeface="Times New Roman" panose="02020603050405020304" pitchFamily="18" charset="0"/>
              </a:rPr>
              <a:t> </a:t>
            </a:r>
            <a:r>
              <a:rPr lang="en-US" sz="3200" dirty="0" err="1">
                <a:latin typeface="Times New Roman" panose="02020603050405020304" pitchFamily="18" charset="0"/>
                <a:ea typeface="Times New Roman" panose="02020603050405020304" pitchFamily="18" charset="0"/>
              </a:rPr>
              <a:t>quản</a:t>
            </a:r>
            <a:r>
              <a:rPr lang="en-US" sz="3200" dirty="0">
                <a:latin typeface="Times New Roman" panose="02020603050405020304" pitchFamily="18" charset="0"/>
                <a:ea typeface="Times New Roman" panose="02020603050405020304" pitchFamily="18" charset="0"/>
              </a:rPr>
              <a:t> </a:t>
            </a:r>
            <a:r>
              <a:rPr lang="en-US" sz="3200" dirty="0" err="1">
                <a:latin typeface="Times New Roman" panose="02020603050405020304" pitchFamily="18" charset="0"/>
                <a:ea typeface="Times New Roman" panose="02020603050405020304" pitchFamily="18" charset="0"/>
              </a:rPr>
              <a:t>lý</a:t>
            </a:r>
            <a:r>
              <a:rPr lang="en-US" sz="3200" dirty="0">
                <a:latin typeface="Times New Roman" panose="02020603050405020304" pitchFamily="18" charset="0"/>
                <a:ea typeface="Times New Roman" panose="02020603050405020304" pitchFamily="18" charset="0"/>
              </a:rPr>
              <a:t> </a:t>
            </a:r>
            <a:r>
              <a:rPr lang="en-US" sz="3200" dirty="0" err="1">
                <a:latin typeface="Times New Roman" panose="02020603050405020304" pitchFamily="18" charset="0"/>
                <a:ea typeface="Times New Roman" panose="02020603050405020304" pitchFamily="18" charset="0"/>
              </a:rPr>
              <a:t>và</a:t>
            </a:r>
            <a:r>
              <a:rPr lang="en-US" sz="3200" dirty="0">
                <a:latin typeface="Times New Roman" panose="02020603050405020304" pitchFamily="18" charset="0"/>
                <a:ea typeface="Times New Roman" panose="02020603050405020304" pitchFamily="18" charset="0"/>
              </a:rPr>
              <a:t> </a:t>
            </a:r>
            <a:r>
              <a:rPr lang="en-US" sz="3200" dirty="0" err="1">
                <a:latin typeface="Times New Roman" panose="02020603050405020304" pitchFamily="18" charset="0"/>
                <a:ea typeface="Times New Roman" panose="02020603050405020304" pitchFamily="18" charset="0"/>
              </a:rPr>
              <a:t>lưu</a:t>
            </a:r>
            <a:r>
              <a:rPr lang="en-US" sz="3200" dirty="0">
                <a:latin typeface="Times New Roman" panose="02020603050405020304" pitchFamily="18" charset="0"/>
                <a:ea typeface="Times New Roman" panose="02020603050405020304" pitchFamily="18" charset="0"/>
              </a:rPr>
              <a:t> </a:t>
            </a:r>
            <a:r>
              <a:rPr lang="en-US" sz="3200" dirty="0" err="1">
                <a:latin typeface="Times New Roman" panose="02020603050405020304" pitchFamily="18" charset="0"/>
                <a:ea typeface="Times New Roman" panose="02020603050405020304" pitchFamily="18" charset="0"/>
              </a:rPr>
              <a:t>trữ</a:t>
            </a:r>
            <a:r>
              <a:rPr lang="en-US" sz="3200" dirty="0">
                <a:latin typeface="Times New Roman" panose="02020603050405020304" pitchFamily="18" charset="0"/>
                <a:ea typeface="Times New Roman" panose="02020603050405020304" pitchFamily="18" charset="0"/>
              </a:rPr>
              <a:t> </a:t>
            </a:r>
            <a:r>
              <a:rPr lang="en-US" sz="3200" dirty="0" err="1">
                <a:latin typeface="Times New Roman" panose="02020603050405020304" pitchFamily="18" charset="0"/>
                <a:ea typeface="Times New Roman" panose="02020603050405020304" pitchFamily="18" charset="0"/>
              </a:rPr>
              <a:t>dữ</a:t>
            </a:r>
            <a:r>
              <a:rPr lang="en-US" sz="3200" dirty="0">
                <a:latin typeface="Times New Roman" panose="02020603050405020304" pitchFamily="18" charset="0"/>
                <a:ea typeface="Times New Roman" panose="02020603050405020304" pitchFamily="18" charset="0"/>
              </a:rPr>
              <a:t> </a:t>
            </a:r>
            <a:r>
              <a:rPr lang="en-US" sz="3200" dirty="0" err="1">
                <a:latin typeface="Times New Roman" panose="02020603050405020304" pitchFamily="18" charset="0"/>
                <a:ea typeface="Times New Roman" panose="02020603050405020304" pitchFamily="18" charset="0"/>
              </a:rPr>
              <a:t>liệu</a:t>
            </a:r>
            <a:r>
              <a:rPr lang="en-US" sz="3200" dirty="0">
                <a:latin typeface="Times New Roman" panose="02020603050405020304" pitchFamily="18" charset="0"/>
                <a:ea typeface="Times New Roman" panose="02020603050405020304" pitchFamily="18" charset="0"/>
              </a:rPr>
              <a:t> </a:t>
            </a:r>
            <a:r>
              <a:rPr lang="en-US" sz="3200" dirty="0" err="1">
                <a:latin typeface="Times New Roman" panose="02020603050405020304" pitchFamily="18" charset="0"/>
                <a:ea typeface="Times New Roman" panose="02020603050405020304" pitchFamily="18" charset="0"/>
              </a:rPr>
              <a:t>trong</a:t>
            </a:r>
            <a:r>
              <a:rPr lang="en-US" sz="3200" dirty="0">
                <a:latin typeface="Times New Roman" panose="02020603050405020304" pitchFamily="18" charset="0"/>
                <a:ea typeface="Times New Roman" panose="02020603050405020304" pitchFamily="18" charset="0"/>
              </a:rPr>
              <a:t> </a:t>
            </a:r>
            <a:r>
              <a:rPr lang="en-US" sz="3200" dirty="0" err="1">
                <a:latin typeface="Times New Roman" panose="02020603050405020304" pitchFamily="18" charset="0"/>
                <a:ea typeface="Times New Roman" panose="02020603050405020304" pitchFamily="18" charset="0"/>
              </a:rPr>
              <a:t>thời</a:t>
            </a:r>
            <a:r>
              <a:rPr lang="en-US" sz="3200" dirty="0">
                <a:latin typeface="Times New Roman" panose="02020603050405020304" pitchFamily="18" charset="0"/>
                <a:ea typeface="Times New Roman" panose="02020603050405020304" pitchFamily="18" charset="0"/>
              </a:rPr>
              <a:t> </a:t>
            </a:r>
            <a:r>
              <a:rPr lang="en-US" sz="3200" dirty="0" err="1">
                <a:latin typeface="Times New Roman" panose="02020603050405020304" pitchFamily="18" charset="0"/>
                <a:ea typeface="Times New Roman" panose="02020603050405020304" pitchFamily="18" charset="0"/>
              </a:rPr>
              <a:t>đại</a:t>
            </a:r>
            <a:r>
              <a:rPr lang="en-US" sz="3200" dirty="0">
                <a:latin typeface="Times New Roman" panose="02020603050405020304" pitchFamily="18" charset="0"/>
                <a:ea typeface="Times New Roman" panose="02020603050405020304" pitchFamily="18" charset="0"/>
              </a:rPr>
              <a:t> </a:t>
            </a:r>
            <a:r>
              <a:rPr lang="en-US" sz="3200" dirty="0" err="1">
                <a:latin typeface="Times New Roman" panose="02020603050405020304" pitchFamily="18" charset="0"/>
                <a:ea typeface="Times New Roman" panose="02020603050405020304" pitchFamily="18" charset="0"/>
              </a:rPr>
              <a:t>dữ</a:t>
            </a:r>
            <a:r>
              <a:rPr lang="en-US" sz="3200" dirty="0">
                <a:latin typeface="Times New Roman" panose="02020603050405020304" pitchFamily="18" charset="0"/>
                <a:ea typeface="Times New Roman" panose="02020603050405020304" pitchFamily="18" charset="0"/>
              </a:rPr>
              <a:t> </a:t>
            </a:r>
            <a:r>
              <a:rPr lang="en-US" sz="3200" dirty="0" err="1">
                <a:latin typeface="Times New Roman" panose="02020603050405020304" pitchFamily="18" charset="0"/>
                <a:ea typeface="Times New Roman" panose="02020603050405020304" pitchFamily="18" charset="0"/>
              </a:rPr>
              <a:t>liệu</a:t>
            </a:r>
            <a:r>
              <a:rPr lang="en-US" sz="3200" dirty="0">
                <a:latin typeface="Times New Roman" panose="02020603050405020304" pitchFamily="18" charset="0"/>
                <a:ea typeface="Times New Roman" panose="02020603050405020304" pitchFamily="18" charset="0"/>
              </a:rPr>
              <a:t> </a:t>
            </a:r>
            <a:r>
              <a:rPr lang="en-US" sz="3200" dirty="0" err="1">
                <a:latin typeface="Times New Roman" panose="02020603050405020304" pitchFamily="18" charset="0"/>
                <a:ea typeface="Times New Roman" panose="02020603050405020304" pitchFamily="18" charset="0"/>
              </a:rPr>
              <a:t>lớn</a:t>
            </a:r>
            <a:r>
              <a:rPr lang="en-US" sz="3200" dirty="0">
                <a:latin typeface="Times New Roman" panose="02020603050405020304" pitchFamily="18" charset="0"/>
                <a:ea typeface="Times New Roman" panose="02020603050405020304" pitchFamily="18" charset="0"/>
              </a:rPr>
              <a:t>, </a:t>
            </a:r>
            <a:r>
              <a:rPr lang="en-US" sz="3200" dirty="0" err="1">
                <a:latin typeface="Times New Roman" panose="02020603050405020304" pitchFamily="18" charset="0"/>
                <a:ea typeface="Times New Roman" panose="02020603050405020304" pitchFamily="18" charset="0"/>
              </a:rPr>
              <a:t>nơi</a:t>
            </a:r>
            <a:r>
              <a:rPr lang="en-US" sz="3200" dirty="0">
                <a:latin typeface="Times New Roman" panose="02020603050405020304" pitchFamily="18" charset="0"/>
                <a:ea typeface="Times New Roman" panose="02020603050405020304" pitchFamily="18" charset="0"/>
              </a:rPr>
              <a:t> </a:t>
            </a:r>
            <a:r>
              <a:rPr lang="en-US" sz="3200" dirty="0" err="1">
                <a:latin typeface="Times New Roman" panose="02020603050405020304" pitchFamily="18" charset="0"/>
                <a:ea typeface="Times New Roman" panose="02020603050405020304" pitchFamily="18" charset="0"/>
              </a:rPr>
              <a:t>mà</a:t>
            </a:r>
            <a:r>
              <a:rPr lang="en-US" sz="3200" dirty="0">
                <a:latin typeface="Times New Roman" panose="02020603050405020304" pitchFamily="18" charset="0"/>
                <a:ea typeface="Times New Roman" panose="02020603050405020304" pitchFamily="18" charset="0"/>
              </a:rPr>
              <a:t> </a:t>
            </a:r>
            <a:r>
              <a:rPr lang="en-US" sz="3200" dirty="0" err="1">
                <a:latin typeface="Times New Roman" panose="02020603050405020304" pitchFamily="18" charset="0"/>
                <a:ea typeface="Times New Roman" panose="02020603050405020304" pitchFamily="18" charset="0"/>
              </a:rPr>
              <a:t>các</a:t>
            </a:r>
            <a:r>
              <a:rPr lang="en-US" sz="3200" dirty="0">
                <a:latin typeface="Times New Roman" panose="02020603050405020304" pitchFamily="18" charset="0"/>
                <a:ea typeface="Times New Roman" panose="02020603050405020304" pitchFamily="18" charset="0"/>
              </a:rPr>
              <a:t> </a:t>
            </a:r>
            <a:r>
              <a:rPr lang="en-US" sz="3200" dirty="0" err="1">
                <a:latin typeface="Times New Roman" panose="02020603050405020304" pitchFamily="18" charset="0"/>
                <a:ea typeface="Times New Roman" panose="02020603050405020304" pitchFamily="18" charset="0"/>
              </a:rPr>
              <a:t>phần</a:t>
            </a:r>
            <a:r>
              <a:rPr lang="en-US" sz="3200" dirty="0">
                <a:latin typeface="Times New Roman" panose="02020603050405020304" pitchFamily="18" charset="0"/>
                <a:ea typeface="Times New Roman" panose="02020603050405020304" pitchFamily="18" charset="0"/>
              </a:rPr>
              <a:t> </a:t>
            </a:r>
            <a:r>
              <a:rPr lang="en-US" sz="3200" dirty="0" err="1">
                <a:latin typeface="Times New Roman" panose="02020603050405020304" pitchFamily="18" charset="0"/>
                <a:ea typeface="Times New Roman" panose="02020603050405020304" pitchFamily="18" charset="0"/>
              </a:rPr>
              <a:t>mềm</a:t>
            </a:r>
            <a:r>
              <a:rPr lang="en-US" sz="3200" dirty="0">
                <a:latin typeface="Times New Roman" panose="02020603050405020304" pitchFamily="18" charset="0"/>
                <a:ea typeface="Times New Roman" panose="02020603050405020304" pitchFamily="18" charset="0"/>
              </a:rPr>
              <a:t> </a:t>
            </a:r>
            <a:r>
              <a:rPr lang="en-US" sz="3200" dirty="0" err="1">
                <a:latin typeface="Times New Roman" panose="02020603050405020304" pitchFamily="18" charset="0"/>
                <a:ea typeface="Times New Roman" panose="02020603050405020304" pitchFamily="18" charset="0"/>
              </a:rPr>
              <a:t>bị</a:t>
            </a:r>
            <a:r>
              <a:rPr lang="en-US" sz="3200" dirty="0">
                <a:latin typeface="Times New Roman" panose="02020603050405020304" pitchFamily="18" charset="0"/>
                <a:ea typeface="Times New Roman" panose="02020603050405020304" pitchFamily="18" charset="0"/>
              </a:rPr>
              <a:t> </a:t>
            </a:r>
            <a:r>
              <a:rPr lang="en-US" sz="3200" dirty="0" err="1">
                <a:latin typeface="Times New Roman" panose="02020603050405020304" pitchFamily="18" charset="0"/>
                <a:ea typeface="Times New Roman" panose="02020603050405020304" pitchFamily="18" charset="0"/>
              </a:rPr>
              <a:t>đẩy</a:t>
            </a:r>
            <a:r>
              <a:rPr lang="en-US" sz="3200" dirty="0">
                <a:latin typeface="Times New Roman" panose="02020603050405020304" pitchFamily="18" charset="0"/>
                <a:ea typeface="Times New Roman" panose="02020603050405020304" pitchFamily="18" charset="0"/>
              </a:rPr>
              <a:t> </a:t>
            </a:r>
            <a:r>
              <a:rPr lang="en-US" sz="3200" dirty="0" err="1">
                <a:latin typeface="Times New Roman" panose="02020603050405020304" pitchFamily="18" charset="0"/>
                <a:ea typeface="Times New Roman" panose="02020603050405020304" pitchFamily="18" charset="0"/>
              </a:rPr>
              <a:t>đến</a:t>
            </a:r>
            <a:r>
              <a:rPr lang="en-US" sz="3200" dirty="0">
                <a:latin typeface="Times New Roman" panose="02020603050405020304" pitchFamily="18" charset="0"/>
                <a:ea typeface="Times New Roman" panose="02020603050405020304" pitchFamily="18" charset="0"/>
              </a:rPr>
              <a:t> </a:t>
            </a:r>
            <a:r>
              <a:rPr lang="en-US" sz="3200" dirty="0" err="1">
                <a:latin typeface="Times New Roman" panose="02020603050405020304" pitchFamily="18" charset="0"/>
                <a:ea typeface="Times New Roman" panose="02020603050405020304" pitchFamily="18" charset="0"/>
              </a:rPr>
              <a:t>giới</a:t>
            </a:r>
            <a:r>
              <a:rPr lang="en-US" sz="3200" dirty="0">
                <a:latin typeface="Times New Roman" panose="02020603050405020304" pitchFamily="18" charset="0"/>
                <a:ea typeface="Times New Roman" panose="02020603050405020304" pitchFamily="18" charset="0"/>
              </a:rPr>
              <a:t> </a:t>
            </a:r>
            <a:r>
              <a:rPr lang="en-US" sz="3200" dirty="0" err="1">
                <a:latin typeface="Times New Roman" panose="02020603050405020304" pitchFamily="18" charset="0"/>
                <a:ea typeface="Times New Roman" panose="02020603050405020304" pitchFamily="18" charset="0"/>
              </a:rPr>
              <a:t>hạn</a:t>
            </a:r>
            <a:r>
              <a:rPr lang="en-US" sz="3200" dirty="0">
                <a:latin typeface="Times New Roman" panose="02020603050405020304" pitchFamily="18" charset="0"/>
                <a:ea typeface="Times New Roman" panose="02020603050405020304" pitchFamily="18" charset="0"/>
              </a:rPr>
              <a:t> do </a:t>
            </a:r>
            <a:r>
              <a:rPr lang="en-US" sz="3200" dirty="0" err="1">
                <a:latin typeface="Times New Roman" panose="02020603050405020304" pitchFamily="18" charset="0"/>
                <a:ea typeface="Times New Roman" panose="02020603050405020304" pitchFamily="18" charset="0"/>
              </a:rPr>
              <a:t>lượng</a:t>
            </a:r>
            <a:r>
              <a:rPr lang="en-US" sz="3200" dirty="0">
                <a:latin typeface="Times New Roman" panose="02020603050405020304" pitchFamily="18" charset="0"/>
                <a:ea typeface="Times New Roman" panose="02020603050405020304" pitchFamily="18" charset="0"/>
              </a:rPr>
              <a:t> </a:t>
            </a:r>
            <a:r>
              <a:rPr lang="en-US" sz="3200" dirty="0" err="1">
                <a:latin typeface="Times New Roman" panose="02020603050405020304" pitchFamily="18" charset="0"/>
                <a:ea typeface="Times New Roman" panose="02020603050405020304" pitchFamily="18" charset="0"/>
              </a:rPr>
              <a:t>dữ</a:t>
            </a:r>
            <a:r>
              <a:rPr lang="en-US" sz="3200" dirty="0">
                <a:latin typeface="Times New Roman" panose="02020603050405020304" pitchFamily="18" charset="0"/>
                <a:ea typeface="Times New Roman" panose="02020603050405020304" pitchFamily="18" charset="0"/>
              </a:rPr>
              <a:t> </a:t>
            </a:r>
            <a:r>
              <a:rPr lang="en-US" sz="3200" dirty="0" err="1">
                <a:latin typeface="Times New Roman" panose="02020603050405020304" pitchFamily="18" charset="0"/>
                <a:ea typeface="Times New Roman" panose="02020603050405020304" pitchFamily="18" charset="0"/>
              </a:rPr>
              <a:t>liệu</a:t>
            </a:r>
            <a:r>
              <a:rPr lang="en-US" sz="3200" dirty="0">
                <a:latin typeface="Times New Roman" panose="02020603050405020304" pitchFamily="18" charset="0"/>
                <a:ea typeface="Times New Roman" panose="02020603050405020304" pitchFamily="18" charset="0"/>
              </a:rPr>
              <a:t> </a:t>
            </a:r>
            <a:r>
              <a:rPr lang="en-US" sz="3200" dirty="0" err="1">
                <a:latin typeface="Times New Roman" panose="02020603050405020304" pitchFamily="18" charset="0"/>
                <a:ea typeface="Times New Roman" panose="02020603050405020304" pitchFamily="18" charset="0"/>
              </a:rPr>
              <a:t>khổng</a:t>
            </a:r>
            <a:r>
              <a:rPr lang="en-US" sz="3200" dirty="0">
                <a:latin typeface="Times New Roman" panose="02020603050405020304" pitchFamily="18" charset="0"/>
                <a:ea typeface="Times New Roman" panose="02020603050405020304" pitchFamily="18" charset="0"/>
              </a:rPr>
              <a:t> </a:t>
            </a:r>
            <a:r>
              <a:rPr lang="en-US" sz="3200" dirty="0" err="1">
                <a:latin typeface="Times New Roman" panose="02020603050405020304" pitchFamily="18" charset="0"/>
                <a:ea typeface="Times New Roman" panose="02020603050405020304" pitchFamily="18" charset="0"/>
              </a:rPr>
              <a:t>lồ</a:t>
            </a:r>
            <a:r>
              <a:rPr lang="en-US" sz="3200" dirty="0">
                <a:latin typeface="Times New Roman" panose="02020603050405020304" pitchFamily="18" charset="0"/>
                <a:ea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đồng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thời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việc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này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đã</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thay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đổi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trong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việc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đầu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tư,lưu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trữ</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thập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dữ</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liệu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dụng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trong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tương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lai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Khiến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tổ</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chức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nổ</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lực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trong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việc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bảo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mật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dữ</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liệu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tiềm</a:t>
            </a:r>
            <a:r>
              <a:rPr lang="en-US" sz="3200" dirty="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năng</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351008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A6F25D4-8069-6C9C-3ABF-1ECDF0E2639D}"/>
              </a:ext>
            </a:extLst>
          </p:cNvPr>
          <p:cNvSpPr txBox="1"/>
          <p:nvPr/>
        </p:nvSpPr>
        <p:spPr>
          <a:xfrm>
            <a:off x="777240" y="1280160"/>
            <a:ext cx="10643616" cy="3355848"/>
          </a:xfrm>
          <a:prstGeom prst="rect">
            <a:avLst/>
          </a:prstGeom>
          <a:noFill/>
        </p:spPr>
        <p:txBody>
          <a:bodyPr wrap="square" rtlCol="0">
            <a:spAutoFit/>
          </a:bodyPr>
          <a:lstStyle/>
          <a:p>
            <a:pPr algn="just"/>
            <a:r>
              <a:rPr lang="en-US" sz="3200" dirty="0" err="1">
                <a:latin typeface="Times New Roman" panose="02020603050405020304" pitchFamily="18" charset="0"/>
                <a:cs typeface="Times New Roman" panose="02020603050405020304" pitchFamily="18" charset="0"/>
              </a:rPr>
              <a:t>Mặc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dù</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dữ</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liệu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thường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không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cấu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trúc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nhưng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tạo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được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từ</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nhiều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nguồn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nhau</a:t>
            </a:r>
            <a:r>
              <a:rPr lang="en-US" sz="3200" dirty="0">
                <a:latin typeface="Times New Roman" panose="02020603050405020304" pitchFamily="18" charset="0"/>
                <a:cs typeface="Times New Roman" panose="02020603050405020304" pitchFamily="18" charset="0"/>
              </a:rPr>
              <a:t>, </a:t>
            </a:r>
            <a:r>
              <a:rPr lang="vi-VN" sz="3200" dirty="0">
                <a:effectLst/>
                <a:latin typeface="Times New Roman" panose="02020603050405020304" pitchFamily="18" charset="0"/>
                <a:ea typeface="Times New Roman" panose="02020603050405020304" pitchFamily="18" charset="0"/>
              </a:rPr>
              <a:t>truyền thông xã hội, nội dung đa phương tiện với kho lưu trữ tự động. Email, công cụ tìm kiếm, kho lưu trữ quản lý tài liệu, dữ liệu cảm biến thuộc các loại khác nhau, trao đổi chứng khoán, ảnh vệ tinh, hệ thống giám sát, ứng dụng sức khỏe điện tử,</a:t>
            </a:r>
            <a:r>
              <a:rPr lang="vi-VN" sz="3200" spc="-75" dirty="0">
                <a:effectLst/>
                <a:latin typeface="Times New Roman" panose="02020603050405020304" pitchFamily="18" charset="0"/>
                <a:ea typeface="Times New Roman" panose="02020603050405020304" pitchFamily="18" charset="0"/>
              </a:rPr>
              <a:t> </a:t>
            </a:r>
            <a:r>
              <a:rPr lang="vi-VN" sz="3200" dirty="0">
                <a:effectLst/>
                <a:latin typeface="Times New Roman" panose="02020603050405020304" pitchFamily="18" charset="0"/>
                <a:ea typeface="Times New Roman" panose="02020603050405020304" pitchFamily="18" charset="0"/>
              </a:rPr>
              <a:t>…</a:t>
            </a:r>
            <a:endParaRPr lang="en-US" sz="3200" dirty="0">
              <a:effectLst/>
              <a:latin typeface="Times New Roman" panose="02020603050405020304" pitchFamily="18" charset="0"/>
              <a:ea typeface="Times New Roman" panose="02020603050405020304" pitchFamily="18" charset="0"/>
            </a:endParaRPr>
          </a:p>
          <a:p>
            <a:pPr algn="just"/>
            <a:endParaRPr lang="en-US" dirty="0"/>
          </a:p>
        </p:txBody>
      </p:sp>
    </p:spTree>
    <p:extLst>
      <p:ext uri="{BB962C8B-B14F-4D97-AF65-F5344CB8AC3E}">
        <p14:creationId xmlns:p14="http://schemas.microsoft.com/office/powerpoint/2010/main" val="3729753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8104B68-2F91-31FC-C422-1CB7F4F48A32}"/>
              </a:ext>
            </a:extLst>
          </p:cNvPr>
          <p:cNvSpPr txBox="1"/>
          <p:nvPr/>
        </p:nvSpPr>
        <p:spPr>
          <a:xfrm>
            <a:off x="486562" y="612397"/>
            <a:ext cx="11090245" cy="1651029"/>
          </a:xfrm>
          <a:prstGeom prst="rect">
            <a:avLst/>
          </a:prstGeom>
          <a:noFill/>
        </p:spPr>
        <p:txBody>
          <a:bodyPr wrap="square" rtlCol="0">
            <a:spAutoFit/>
          </a:bodyPr>
          <a:lstStyle/>
          <a:p>
            <a:pPr marL="63500" marR="74295" algn="just">
              <a:lnSpc>
                <a:spcPct val="108000"/>
              </a:lnSpc>
              <a:spcBef>
                <a:spcPts val="785"/>
              </a:spcBef>
              <a:spcAft>
                <a:spcPts val="0"/>
              </a:spcAft>
            </a:pPr>
            <a:r>
              <a:rPr lang="vi-VN" sz="3200" dirty="0">
                <a:effectLst/>
                <a:latin typeface="Times New Roman" panose="02020603050405020304" pitchFamily="18" charset="0"/>
                <a:ea typeface="Times New Roman" panose="02020603050405020304" pitchFamily="18" charset="0"/>
              </a:rPr>
              <a:t>Đối</a:t>
            </a:r>
            <a:r>
              <a:rPr lang="vi-VN" sz="3200" spc="-25" dirty="0">
                <a:effectLst/>
                <a:latin typeface="Times New Roman" panose="02020603050405020304" pitchFamily="18" charset="0"/>
                <a:ea typeface="Times New Roman" panose="02020603050405020304" pitchFamily="18" charset="0"/>
              </a:rPr>
              <a:t> </a:t>
            </a:r>
            <a:r>
              <a:rPr lang="vi-VN" sz="3200" dirty="0">
                <a:effectLst/>
                <a:latin typeface="Times New Roman" panose="02020603050405020304" pitchFamily="18" charset="0"/>
                <a:ea typeface="Times New Roman" panose="02020603050405020304" pitchFamily="18" charset="0"/>
              </a:rPr>
              <a:t>với</a:t>
            </a:r>
            <a:r>
              <a:rPr lang="vi-VN" sz="3200" spc="-20" dirty="0">
                <a:effectLst/>
                <a:latin typeface="Times New Roman" panose="02020603050405020304" pitchFamily="18" charset="0"/>
                <a:ea typeface="Times New Roman" panose="02020603050405020304" pitchFamily="18" charset="0"/>
              </a:rPr>
              <a:t> </a:t>
            </a:r>
            <a:r>
              <a:rPr lang="vi-VN" sz="3200" dirty="0">
                <a:effectLst/>
                <a:latin typeface="Times New Roman" panose="02020603050405020304" pitchFamily="18" charset="0"/>
                <a:ea typeface="Times New Roman" panose="02020603050405020304" pitchFamily="18" charset="0"/>
              </a:rPr>
              <a:t>tất</a:t>
            </a:r>
            <a:r>
              <a:rPr lang="vi-VN" sz="3200" spc="-15" dirty="0">
                <a:effectLst/>
                <a:latin typeface="Times New Roman" panose="02020603050405020304" pitchFamily="18" charset="0"/>
                <a:ea typeface="Times New Roman" panose="02020603050405020304" pitchFamily="18" charset="0"/>
              </a:rPr>
              <a:t> </a:t>
            </a:r>
            <a:r>
              <a:rPr lang="vi-VN" sz="3200" dirty="0">
                <a:effectLst/>
                <a:latin typeface="Times New Roman" panose="02020603050405020304" pitchFamily="18" charset="0"/>
                <a:ea typeface="Times New Roman" panose="02020603050405020304" pitchFamily="18" charset="0"/>
              </a:rPr>
              <a:t>cả</a:t>
            </a:r>
            <a:r>
              <a:rPr lang="vi-VN" sz="3200" spc="-10" dirty="0">
                <a:effectLst/>
                <a:latin typeface="Times New Roman" panose="02020603050405020304" pitchFamily="18" charset="0"/>
                <a:ea typeface="Times New Roman" panose="02020603050405020304" pitchFamily="18" charset="0"/>
              </a:rPr>
              <a:t> </a:t>
            </a:r>
            <a:r>
              <a:rPr lang="vi-VN" sz="3200" dirty="0">
                <a:effectLst/>
                <a:latin typeface="Times New Roman" panose="02020603050405020304" pitchFamily="18" charset="0"/>
                <a:ea typeface="Times New Roman" panose="02020603050405020304" pitchFamily="18" charset="0"/>
              </a:rPr>
              <a:t>các</a:t>
            </a:r>
            <a:r>
              <a:rPr lang="vi-VN" sz="3200" spc="-20" dirty="0">
                <a:effectLst/>
                <a:latin typeface="Times New Roman" panose="02020603050405020304" pitchFamily="18" charset="0"/>
                <a:ea typeface="Times New Roman" panose="02020603050405020304" pitchFamily="18" charset="0"/>
              </a:rPr>
              <a:t> </a:t>
            </a:r>
            <a:r>
              <a:rPr lang="vi-VN" sz="3200" dirty="0">
                <a:effectLst/>
                <a:latin typeface="Times New Roman" panose="02020603050405020304" pitchFamily="18" charset="0"/>
                <a:ea typeface="Times New Roman" panose="02020603050405020304" pitchFamily="18" charset="0"/>
              </a:rPr>
              <a:t>phương</a:t>
            </a:r>
            <a:r>
              <a:rPr lang="vi-VN" sz="3200" spc="-25" dirty="0">
                <a:effectLst/>
                <a:latin typeface="Times New Roman" panose="02020603050405020304" pitchFamily="18" charset="0"/>
                <a:ea typeface="Times New Roman" panose="02020603050405020304" pitchFamily="18" charset="0"/>
              </a:rPr>
              <a:t> </a:t>
            </a:r>
            <a:r>
              <a:rPr lang="vi-VN" sz="3200" dirty="0">
                <a:effectLst/>
                <a:latin typeface="Times New Roman" panose="02020603050405020304" pitchFamily="18" charset="0"/>
                <a:ea typeface="Times New Roman" panose="02020603050405020304" pitchFamily="18" charset="0"/>
              </a:rPr>
              <a:t>pháp</a:t>
            </a:r>
            <a:r>
              <a:rPr lang="vi-VN" sz="3200" spc="-10" dirty="0">
                <a:effectLst/>
                <a:latin typeface="Times New Roman" panose="02020603050405020304" pitchFamily="18" charset="0"/>
                <a:ea typeface="Times New Roman" panose="02020603050405020304" pitchFamily="18" charset="0"/>
              </a:rPr>
              <a:t> </a:t>
            </a:r>
            <a:r>
              <a:rPr lang="vi-VN" sz="3200" dirty="0">
                <a:effectLst/>
                <a:latin typeface="Times New Roman" panose="02020603050405020304" pitchFamily="18" charset="0"/>
                <a:ea typeface="Times New Roman" panose="02020603050405020304" pitchFamily="18" charset="0"/>
              </a:rPr>
              <a:t>quản</a:t>
            </a:r>
            <a:r>
              <a:rPr lang="vi-VN" sz="3200" spc="-10" dirty="0">
                <a:effectLst/>
                <a:latin typeface="Times New Roman" panose="02020603050405020304" pitchFamily="18" charset="0"/>
                <a:ea typeface="Times New Roman" panose="02020603050405020304" pitchFamily="18" charset="0"/>
              </a:rPr>
              <a:t> </a:t>
            </a:r>
            <a:r>
              <a:rPr lang="vi-VN" sz="3200" dirty="0">
                <a:effectLst/>
                <a:latin typeface="Times New Roman" panose="02020603050405020304" pitchFamily="18" charset="0"/>
                <a:ea typeface="Times New Roman" panose="02020603050405020304" pitchFamily="18" charset="0"/>
              </a:rPr>
              <a:t>lý</a:t>
            </a:r>
            <a:r>
              <a:rPr lang="vi-VN" sz="3200" spc="-15" dirty="0">
                <a:effectLst/>
                <a:latin typeface="Times New Roman" panose="02020603050405020304" pitchFamily="18" charset="0"/>
                <a:ea typeface="Times New Roman" panose="02020603050405020304" pitchFamily="18" charset="0"/>
              </a:rPr>
              <a:t> </a:t>
            </a:r>
            <a:r>
              <a:rPr lang="vi-VN" sz="3200" dirty="0">
                <a:effectLst/>
                <a:latin typeface="Times New Roman" panose="02020603050405020304" pitchFamily="18" charset="0"/>
                <a:ea typeface="Times New Roman" panose="02020603050405020304" pitchFamily="18" charset="0"/>
              </a:rPr>
              <a:t>dữ</a:t>
            </a:r>
            <a:r>
              <a:rPr lang="vi-VN" sz="3200" spc="-15" dirty="0">
                <a:effectLst/>
                <a:latin typeface="Times New Roman" panose="02020603050405020304" pitchFamily="18" charset="0"/>
                <a:ea typeface="Times New Roman" panose="02020603050405020304" pitchFamily="18" charset="0"/>
              </a:rPr>
              <a:t> </a:t>
            </a:r>
            <a:r>
              <a:rPr lang="vi-VN" sz="3200" dirty="0">
                <a:effectLst/>
                <a:latin typeface="Times New Roman" panose="02020603050405020304" pitchFamily="18" charset="0"/>
                <a:ea typeface="Times New Roman" panose="02020603050405020304" pitchFamily="18" charset="0"/>
              </a:rPr>
              <a:t>liệu</a:t>
            </a:r>
            <a:r>
              <a:rPr lang="vi-VN" sz="3200" spc="-10" dirty="0">
                <a:effectLst/>
                <a:latin typeface="Times New Roman" panose="02020603050405020304" pitchFamily="18" charset="0"/>
                <a:ea typeface="Times New Roman" panose="02020603050405020304" pitchFamily="18" charset="0"/>
              </a:rPr>
              <a:t> </a:t>
            </a:r>
            <a:r>
              <a:rPr lang="vi-VN" sz="3200" dirty="0">
                <a:effectLst/>
                <a:latin typeface="Times New Roman" panose="02020603050405020304" pitchFamily="18" charset="0"/>
                <a:ea typeface="Times New Roman" panose="02020603050405020304" pitchFamily="18" charset="0"/>
              </a:rPr>
              <a:t>phi</a:t>
            </a:r>
            <a:r>
              <a:rPr lang="vi-VN" sz="3200" spc="-15" dirty="0">
                <a:effectLst/>
                <a:latin typeface="Times New Roman" panose="02020603050405020304" pitchFamily="18" charset="0"/>
                <a:ea typeface="Times New Roman" panose="02020603050405020304" pitchFamily="18" charset="0"/>
              </a:rPr>
              <a:t> </a:t>
            </a:r>
            <a:r>
              <a:rPr lang="vi-VN" sz="3200" dirty="0">
                <a:effectLst/>
                <a:latin typeface="Times New Roman" panose="02020603050405020304" pitchFamily="18" charset="0"/>
                <a:ea typeface="Times New Roman" panose="02020603050405020304" pitchFamily="18" charset="0"/>
              </a:rPr>
              <a:t>quan</a:t>
            </a:r>
            <a:r>
              <a:rPr lang="vi-VN" sz="3200" spc="-10" dirty="0">
                <a:effectLst/>
                <a:latin typeface="Times New Roman" panose="02020603050405020304" pitchFamily="18" charset="0"/>
                <a:ea typeface="Times New Roman" panose="02020603050405020304" pitchFamily="18" charset="0"/>
              </a:rPr>
              <a:t> </a:t>
            </a:r>
            <a:r>
              <a:rPr lang="vi-VN" sz="3200" dirty="0">
                <a:effectLst/>
                <a:latin typeface="Times New Roman" panose="02020603050405020304" pitchFamily="18" charset="0"/>
                <a:ea typeface="Times New Roman" panose="02020603050405020304" pitchFamily="18" charset="0"/>
              </a:rPr>
              <a:t>hệ,</a:t>
            </a:r>
            <a:r>
              <a:rPr lang="vi-VN" sz="3200" spc="-25" dirty="0">
                <a:effectLst/>
                <a:latin typeface="Times New Roman" panose="02020603050405020304" pitchFamily="18" charset="0"/>
                <a:ea typeface="Times New Roman" panose="02020603050405020304" pitchFamily="18" charset="0"/>
              </a:rPr>
              <a:t> </a:t>
            </a:r>
            <a:r>
              <a:rPr lang="vi-VN" sz="3200" dirty="0">
                <a:effectLst/>
                <a:latin typeface="Times New Roman" panose="02020603050405020304" pitchFamily="18" charset="0"/>
                <a:ea typeface="Times New Roman" panose="02020603050405020304" pitchFamily="18" charset="0"/>
              </a:rPr>
              <a:t>thuật</a:t>
            </a:r>
            <a:r>
              <a:rPr lang="vi-VN" sz="3200" spc="-10" dirty="0">
                <a:effectLst/>
                <a:latin typeface="Times New Roman" panose="02020603050405020304" pitchFamily="18" charset="0"/>
                <a:ea typeface="Times New Roman" panose="02020603050405020304" pitchFamily="18" charset="0"/>
              </a:rPr>
              <a:t> </a:t>
            </a:r>
            <a:r>
              <a:rPr lang="vi-VN" sz="3200" dirty="0">
                <a:effectLst/>
                <a:latin typeface="Times New Roman" panose="02020603050405020304" pitchFamily="18" charset="0"/>
                <a:ea typeface="Times New Roman" panose="02020603050405020304" pitchFamily="18" charset="0"/>
              </a:rPr>
              <a:t>ngữ NoSQL</a:t>
            </a:r>
            <a:r>
              <a:rPr lang="vi-VN" sz="3200" spc="-15" dirty="0">
                <a:effectLst/>
                <a:latin typeface="Times New Roman" panose="02020603050405020304" pitchFamily="18" charset="0"/>
                <a:ea typeface="Times New Roman" panose="02020603050405020304" pitchFamily="18" charset="0"/>
              </a:rPr>
              <a:t> </a:t>
            </a:r>
            <a:r>
              <a:rPr lang="vi-VN" sz="3200" dirty="0">
                <a:effectLst/>
                <a:latin typeface="Times New Roman" panose="02020603050405020304" pitchFamily="18" charset="0"/>
                <a:ea typeface="Times New Roman" panose="02020603050405020304" pitchFamily="18" charset="0"/>
              </a:rPr>
              <a:t>được</a:t>
            </a:r>
            <a:r>
              <a:rPr lang="vi-VN" sz="3200" spc="-20" dirty="0">
                <a:effectLst/>
                <a:latin typeface="Times New Roman" panose="02020603050405020304" pitchFamily="18" charset="0"/>
                <a:ea typeface="Times New Roman" panose="02020603050405020304" pitchFamily="18" charset="0"/>
              </a:rPr>
              <a:t> </a:t>
            </a:r>
            <a:r>
              <a:rPr lang="vi-VN" sz="3200" dirty="0">
                <a:effectLst/>
                <a:latin typeface="Times New Roman" panose="02020603050405020304" pitchFamily="18" charset="0"/>
                <a:ea typeface="Times New Roman" panose="02020603050405020304" pitchFamily="18" charset="0"/>
              </a:rPr>
              <a:t>sử dụng để đáp ứng các tiêu chí được liệt kê bên</a:t>
            </a:r>
            <a:r>
              <a:rPr lang="vi-VN" sz="3200" spc="-45" dirty="0">
                <a:effectLst/>
                <a:latin typeface="Times New Roman" panose="02020603050405020304" pitchFamily="18" charset="0"/>
                <a:ea typeface="Times New Roman" panose="02020603050405020304" pitchFamily="18" charset="0"/>
              </a:rPr>
              <a:t> </a:t>
            </a:r>
            <a:r>
              <a:rPr lang="vi-VN" sz="3200" dirty="0">
                <a:effectLst/>
                <a:latin typeface="Times New Roman" panose="02020603050405020304" pitchFamily="18" charset="0"/>
                <a:ea typeface="Times New Roman" panose="02020603050405020304" pitchFamily="18" charset="0"/>
              </a:rPr>
              <a:t>dưới:</a:t>
            </a:r>
            <a:endParaRPr lang="en-US" sz="3200" dirty="0">
              <a:effectLst/>
              <a:latin typeface="Times New Roman" panose="02020603050405020304" pitchFamily="18" charset="0"/>
              <a:ea typeface="Times New Roman" panose="02020603050405020304" pitchFamily="18" charset="0"/>
            </a:endParaRPr>
          </a:p>
        </p:txBody>
      </p:sp>
      <p:pic>
        <p:nvPicPr>
          <p:cNvPr id="9" name="Picture 8">
            <a:extLst>
              <a:ext uri="{FF2B5EF4-FFF2-40B4-BE49-F238E27FC236}">
                <a16:creationId xmlns:a16="http://schemas.microsoft.com/office/drawing/2014/main" id="{77F5A67B-3041-D4EE-8D8C-5FCB70AA52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139" y="2389288"/>
            <a:ext cx="4439246" cy="3856315"/>
          </a:xfrm>
          <a:prstGeom prst="rect">
            <a:avLst/>
          </a:prstGeom>
        </p:spPr>
      </p:pic>
      <p:sp>
        <p:nvSpPr>
          <p:cNvPr id="10" name="TextBox 9">
            <a:extLst>
              <a:ext uri="{FF2B5EF4-FFF2-40B4-BE49-F238E27FC236}">
                <a16:creationId xmlns:a16="http://schemas.microsoft.com/office/drawing/2014/main" id="{DD5786F3-357C-C437-BB62-41DADD6081D6}"/>
              </a:ext>
            </a:extLst>
          </p:cNvPr>
          <p:cNvSpPr txBox="1"/>
          <p:nvPr/>
        </p:nvSpPr>
        <p:spPr>
          <a:xfrm>
            <a:off x="5247385" y="1997442"/>
            <a:ext cx="6329422" cy="4027898"/>
          </a:xfrm>
          <a:prstGeom prst="rect">
            <a:avLst/>
          </a:prstGeom>
          <a:noFill/>
        </p:spPr>
        <p:txBody>
          <a:bodyPr wrap="square" rtlCol="0">
            <a:spAutoFit/>
          </a:bodyPr>
          <a:lstStyle/>
          <a:p>
            <a:pPr marL="0" marR="0">
              <a:lnSpc>
                <a:spcPct val="107000"/>
              </a:lnSpc>
              <a:spcBef>
                <a:spcPts val="0"/>
              </a:spcBef>
              <a:spcAft>
                <a:spcPts val="800"/>
              </a:spcAft>
            </a:pP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Khối</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lượng</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(Volume): </a:t>
            </a:r>
            <a:r>
              <a:rPr lang="en-GB"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lượng</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dữ</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liệu</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được</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tạo</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thu</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thập</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
            </a:r>
            <a:br>
              <a:rPr lang="en-GB" sz="2000" dirty="0">
                <a:effectLst/>
                <a:latin typeface="Times New Roman" panose="02020603050405020304" pitchFamily="18" charset="0"/>
                <a:ea typeface="Calibri" panose="020F0502020204030204" pitchFamily="34" charset="0"/>
                <a:cs typeface="Times New Roman" panose="02020603050405020304" pitchFamily="18" charset="0"/>
              </a:rPr>
            </a:b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Vận</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tốc</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(Velocity) : </a:t>
            </a:r>
            <a:r>
              <a:rPr lang="en-GB"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cập</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đến</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tốc</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độ</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dữ</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liệu</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được</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phân</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tích</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
            </a:r>
            <a:br>
              <a:rPr lang="en-GB" sz="2000" dirty="0">
                <a:effectLst/>
                <a:latin typeface="Times New Roman" panose="02020603050405020304" pitchFamily="18" charset="0"/>
                <a:ea typeface="Calibri" panose="020F0502020204030204" pitchFamily="34" charset="0"/>
                <a:cs typeface="Times New Roman" panose="02020603050405020304" pitchFamily="18" charset="0"/>
              </a:rPr>
            </a:b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Đa</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dạng</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(Variety): </a:t>
            </a:r>
            <a:r>
              <a:rPr lang="en-GB"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tính</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đa</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dạng</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loại</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dữ</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liệu</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được</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thu</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thập</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
            </a:r>
            <a:br>
              <a:rPr lang="en-GB" sz="2000" dirty="0">
                <a:effectLst/>
                <a:latin typeface="Times New Roman" panose="02020603050405020304" pitchFamily="18" charset="0"/>
                <a:ea typeface="Calibri" panose="020F0502020204030204" pitchFamily="34" charset="0"/>
                <a:cs typeface="Times New Roman" panose="02020603050405020304" pitchFamily="18" charset="0"/>
              </a:rPr>
            </a:b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Độ</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nhớt</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(Viscosity): </a:t>
            </a:r>
            <a:r>
              <a:rPr lang="en-GB"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đo</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tính</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kháng</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luồng</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dữ</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liệu</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
            </a:r>
            <a:br>
              <a:rPr lang="en-GB" sz="2000" dirty="0">
                <a:effectLst/>
                <a:latin typeface="Times New Roman" panose="02020603050405020304" pitchFamily="18" charset="0"/>
                <a:ea typeface="Calibri" panose="020F0502020204030204" pitchFamily="34" charset="0"/>
                <a:cs typeface="Times New Roman" panose="02020603050405020304" pitchFamily="18" charset="0"/>
              </a:rPr>
            </a:b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Biến</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thiên</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(Variability): </a:t>
            </a:r>
            <a:r>
              <a:rPr lang="en-GB"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đo</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tỷ</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lệ</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không</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lường</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trước</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được</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dòng</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loại</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
            </a:r>
            <a:br>
              <a:rPr lang="en-GB" sz="2000" dirty="0">
                <a:effectLst/>
                <a:latin typeface="Times New Roman" panose="02020603050405020304" pitchFamily="18" charset="0"/>
                <a:ea typeface="Calibri" panose="020F0502020204030204" pitchFamily="34" charset="0"/>
                <a:cs typeface="Times New Roman" panose="02020603050405020304" pitchFamily="18" charset="0"/>
              </a:rPr>
            </a:b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Tính</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chính</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xác</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(Veracity): </a:t>
            </a:r>
            <a:r>
              <a:rPr lang="en-GB"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đo</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thành</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kiến</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nhiễu</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bất</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thường</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độ</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tin </a:t>
            </a:r>
            <a:r>
              <a:rPr lang="en-GB"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cậy</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trong</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tập</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dữ</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liệu</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
            </a:r>
            <a:br>
              <a:rPr lang="en-GB" sz="2000" dirty="0">
                <a:effectLst/>
                <a:latin typeface="Times New Roman" panose="02020603050405020304" pitchFamily="18" charset="0"/>
                <a:ea typeface="Calibri" panose="020F0502020204030204" pitchFamily="34" charset="0"/>
                <a:cs typeface="Times New Roman" panose="02020603050405020304" pitchFamily="18" charset="0"/>
              </a:rPr>
            </a:b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Biến</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động</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(Volatility): </a:t>
            </a:r>
            <a:r>
              <a:rPr lang="en-GB"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cho</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biết</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độ</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dài</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hợp</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lệ</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dữ</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liệu</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nên</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được</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lưu</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trữ</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như</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thế</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nào</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17789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0ECF0D8-77A1-F54B-21DC-F3E7D1BAE18D}"/>
              </a:ext>
            </a:extLst>
          </p:cNvPr>
          <p:cNvSpPr txBox="1"/>
          <p:nvPr/>
        </p:nvSpPr>
        <p:spPr>
          <a:xfrm>
            <a:off x="774639" y="858782"/>
            <a:ext cx="10627929" cy="4308872"/>
          </a:xfrm>
          <a:prstGeom prst="rect">
            <a:avLst/>
          </a:prstGeom>
          <a:noFill/>
        </p:spPr>
        <p:txBody>
          <a:bodyPr wrap="square" rtlCol="0">
            <a:spAutoFit/>
          </a:bodyPr>
          <a:lstStyle/>
          <a:p>
            <a:pPr algn="just"/>
            <a:r>
              <a:rPr lang="vi-VN" sz="3200" b="1" dirty="0"/>
              <a:t>Ứng Dụng</a:t>
            </a:r>
            <a:r>
              <a:rPr lang="en-US" sz="3200" b="1" dirty="0"/>
              <a:t>:</a:t>
            </a:r>
            <a:endParaRPr lang="vi-VN" sz="3200" b="1" dirty="0"/>
          </a:p>
          <a:p>
            <a:pPr algn="just"/>
            <a:r>
              <a:rPr lang="vi-VN" sz="3200" dirty="0"/>
              <a:t>Ngày nay, Big data (dữ liệu lớn) được sử dụng để chỉ các tập dữ liệu mở rộng ra khỏi phạm vi kho dữ liệu đơn lẻ (cơ sở dữ liệu hoặc kho dữ liệu) và quá lớn và phức tạp để được xử lý bởi các công cụ xử lý và quản lý cơ sở dữ liệu truyền thống. Dữ liệu lớn có thể bao gồm thông tin như giao dịch, truyền thông xã hội, nội dung của doanh nghiệp, các cảm biến và thiết bị di động.</a:t>
            </a:r>
          </a:p>
          <a:p>
            <a:pPr algn="just"/>
            <a:endParaRPr lang="en-US" dirty="0"/>
          </a:p>
        </p:txBody>
      </p:sp>
    </p:spTree>
    <p:extLst>
      <p:ext uri="{BB962C8B-B14F-4D97-AF65-F5344CB8AC3E}">
        <p14:creationId xmlns:p14="http://schemas.microsoft.com/office/powerpoint/2010/main" val="2093848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B784C2-6542-2937-B355-06FBDB1F06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9436" y="1420675"/>
            <a:ext cx="9533127" cy="4575901"/>
          </a:xfrm>
          <a:prstGeom prst="rect">
            <a:avLst/>
          </a:prstGeom>
        </p:spPr>
      </p:pic>
      <p:sp>
        <p:nvSpPr>
          <p:cNvPr id="6" name="TextBox 5">
            <a:extLst>
              <a:ext uri="{FF2B5EF4-FFF2-40B4-BE49-F238E27FC236}">
                <a16:creationId xmlns:a16="http://schemas.microsoft.com/office/drawing/2014/main" id="{AED83895-2EE6-C8AB-B074-3524AE5AB651}"/>
              </a:ext>
            </a:extLst>
          </p:cNvPr>
          <p:cNvSpPr txBox="1"/>
          <p:nvPr/>
        </p:nvSpPr>
        <p:spPr>
          <a:xfrm>
            <a:off x="1329435" y="676758"/>
            <a:ext cx="5364979" cy="584775"/>
          </a:xfrm>
          <a:prstGeom prst="rect">
            <a:avLst/>
          </a:prstGeom>
          <a:noFill/>
        </p:spPr>
        <p:txBody>
          <a:bodyPr wrap="square" rtlCol="0">
            <a:spAutoFit/>
          </a:bodyPr>
          <a:lstStyle/>
          <a:p>
            <a:r>
              <a:rPr lang="en-US" sz="3200" b="1" dirty="0" err="1">
                <a:latin typeface="Times New Roman" panose="02020603050405020304" pitchFamily="18" charset="0"/>
                <a:cs typeface="Times New Roman" panose="02020603050405020304" pitchFamily="18" charset="0"/>
              </a:rPr>
              <a:t>Các</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công</a:t>
            </a:r>
            <a:r>
              <a:rPr lang="en-US" sz="3200" b="1" dirty="0">
                <a:latin typeface="Times New Roman" panose="02020603050405020304" pitchFamily="18" charset="0"/>
                <a:cs typeface="Times New Roman" panose="02020603050405020304" pitchFamily="18" charset="0"/>
              </a:rPr>
              <a:t> ty </a:t>
            </a:r>
            <a:r>
              <a:rPr lang="en-US" sz="3200" b="1" dirty="0" err="1">
                <a:latin typeface="Times New Roman" panose="02020603050405020304" pitchFamily="18" charset="0"/>
                <a:cs typeface="Times New Roman" panose="02020603050405020304" pitchFamily="18" charset="0"/>
              </a:rPr>
              <a:t>sử</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dụng</a:t>
            </a:r>
            <a:r>
              <a:rPr lang="en-US" sz="3200" b="1" dirty="0">
                <a:latin typeface="Times New Roman" panose="02020603050405020304" pitchFamily="18" charset="0"/>
                <a:cs typeface="Times New Roman" panose="02020603050405020304" pitchFamily="18" charset="0"/>
              </a:rPr>
              <a:t> Bigdata</a:t>
            </a:r>
            <a:r>
              <a:rPr lang="en-US"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423101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807FB1-E210-D4BB-FB24-AEB6A896C273}"/>
              </a:ext>
            </a:extLst>
          </p:cNvPr>
          <p:cNvSpPr txBox="1"/>
          <p:nvPr/>
        </p:nvSpPr>
        <p:spPr>
          <a:xfrm>
            <a:off x="727046" y="763109"/>
            <a:ext cx="10737908" cy="5331781"/>
          </a:xfrm>
          <a:prstGeom prst="rect">
            <a:avLst/>
          </a:prstGeom>
          <a:noFill/>
        </p:spPr>
        <p:txBody>
          <a:bodyPr wrap="square" rtlCol="0">
            <a:spAutoFit/>
          </a:bodyPr>
          <a:lstStyle/>
          <a:p>
            <a:pPr marL="0" marR="0" algn="just">
              <a:lnSpc>
                <a:spcPct val="107000"/>
              </a:lnSpc>
              <a:spcBef>
                <a:spcPts val="0"/>
              </a:spcBef>
              <a:spcAft>
                <a:spcPts val="800"/>
              </a:spcAft>
            </a:pPr>
            <a:r>
              <a:rPr lang="en-GB" sz="2400" b="1" dirty="0">
                <a:effectLst/>
                <a:latin typeface="Times New Roman" panose="02020603050405020304" pitchFamily="18" charset="0"/>
                <a:ea typeface="Calibri" panose="020F0502020204030204" pitchFamily="34" charset="0"/>
                <a:cs typeface="Times New Roman" panose="02020603050405020304" pitchFamily="18" charset="0"/>
              </a:rPr>
              <a:t>Amazon</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GB" sz="2400" b="1" dirty="0">
                <a:effectLst/>
                <a:latin typeface="Times New Roman" panose="02020603050405020304" pitchFamily="18" charset="0"/>
                <a:ea typeface="Calibri" panose="020F0502020204030204" pitchFamily="34" charset="0"/>
                <a:cs typeface="Times New Roman" panose="02020603050405020304" pitchFamily="18" charset="0"/>
              </a:rPr>
              <a:t>Amazon</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nền</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tảng</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thương</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mại</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điện</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tử</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nổi</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tiếng</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b="1" dirty="0">
                <a:effectLst/>
                <a:latin typeface="Times New Roman" panose="02020603050405020304" pitchFamily="18" charset="0"/>
                <a:ea typeface="Calibri" panose="020F0502020204030204" pitchFamily="34" charset="0"/>
                <a:cs typeface="Times New Roman" panose="02020603050405020304" pitchFamily="18" charset="0"/>
              </a:rPr>
              <a:t>Amazon</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lưu</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trữ</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mọi</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tin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liên</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quan</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khách</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phương</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tiện</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tìm</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ra</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cách</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khách</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chi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tiền</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sản</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phẩm</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algn="just">
              <a:lnSpc>
                <a:spcPct val="107000"/>
              </a:lnSpc>
              <a:spcBef>
                <a:spcPts val="0"/>
              </a:spcBef>
              <a:spcAft>
                <a:spcPts val="800"/>
              </a:spcAft>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GB" sz="2400" b="1" dirty="0">
                <a:effectLst/>
                <a:latin typeface="Times New Roman" panose="02020603050405020304" pitchFamily="18" charset="0"/>
                <a:ea typeface="Calibri" panose="020F0502020204030204" pitchFamily="34" charset="0"/>
                <a:cs typeface="Times New Roman" panose="02020603050405020304" pitchFamily="18" charset="0"/>
              </a:rPr>
              <a:t>Apple</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do </a:t>
            </a:r>
            <a:r>
              <a:rPr lang="en-GB" sz="2400" b="1" dirty="0">
                <a:effectLst/>
                <a:latin typeface="Times New Roman" panose="02020603050405020304" pitchFamily="18" charset="0"/>
                <a:ea typeface="Calibri" panose="020F0502020204030204" pitchFamily="34" charset="0"/>
                <a:cs typeface="Times New Roman" panose="02020603050405020304" pitchFamily="18" charset="0"/>
              </a:rPr>
              <a:t>Apple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thu</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thập</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công</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ty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xem</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xét</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cách</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cận</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tốt</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nhất</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đối</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tiêu</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bằng</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sản</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phẩm</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dịch</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vụ</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mới</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mình</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Bằng</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cách</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lớn</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b="1" dirty="0">
                <a:effectLst/>
                <a:latin typeface="Times New Roman" panose="02020603050405020304" pitchFamily="18" charset="0"/>
                <a:ea typeface="Calibri" panose="020F0502020204030204" pitchFamily="34" charset="0"/>
                <a:cs typeface="Times New Roman" panose="02020603050405020304" pitchFamily="18" charset="0"/>
              </a:rPr>
              <a:t>Apple</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tìm</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thấy</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cách</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mọi</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đang</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đời</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thay</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đổi</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kế</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tương</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lai</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phù</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hợp</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sở</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thích</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khách</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572117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83078CC-7A02-BF77-EFC4-B7561F9478F5}"/>
              </a:ext>
            </a:extLst>
          </p:cNvPr>
          <p:cNvSpPr txBox="1"/>
          <p:nvPr/>
        </p:nvSpPr>
        <p:spPr>
          <a:xfrm>
            <a:off x="760601" y="754373"/>
            <a:ext cx="10670795" cy="3509166"/>
          </a:xfrm>
          <a:prstGeom prst="rect">
            <a:avLst/>
          </a:prstGeom>
          <a:noFill/>
        </p:spPr>
        <p:txBody>
          <a:bodyPr wrap="square" rtlCol="0">
            <a:spAutoFit/>
          </a:bodyPr>
          <a:lstStyle/>
          <a:p>
            <a:pPr marL="0" marR="0" algn="just">
              <a:lnSpc>
                <a:spcPct val="107000"/>
              </a:lnSpc>
              <a:spcBef>
                <a:spcPts val="0"/>
              </a:spcBef>
              <a:spcAft>
                <a:spcPts val="800"/>
              </a:spcAft>
            </a:pPr>
            <a:r>
              <a:rPr lang="en-GB" sz="2400" b="1" dirty="0">
                <a:effectLst/>
                <a:latin typeface="Times New Roman" panose="02020603050405020304" pitchFamily="18" charset="0"/>
                <a:ea typeface="Calibri" panose="020F0502020204030204" pitchFamily="34" charset="0"/>
                <a:cs typeface="Times New Roman" panose="02020603050405020304" pitchFamily="18" charset="0"/>
              </a:rPr>
              <a:t>Google</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GB" sz="2400" b="1" dirty="0">
                <a:effectLst/>
                <a:latin typeface="Times New Roman" panose="02020603050405020304" pitchFamily="18" charset="0"/>
                <a:ea typeface="Calibri" panose="020F0502020204030204" pitchFamily="34" charset="0"/>
                <a:cs typeface="Times New Roman" panose="02020603050405020304" pitchFamily="18" charset="0"/>
              </a:rPr>
              <a:t>Google</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công</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cụ</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kỹ</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lớn</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hiểu</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yêu</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cầu</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chúng</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tôi</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dựa</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lịch</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tìm</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kiếm</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vị</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trí</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xu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hướng</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v.v. Sau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b="1" dirty="0">
                <a:effectLst/>
                <a:latin typeface="Times New Roman" panose="02020603050405020304" pitchFamily="18" charset="0"/>
                <a:ea typeface="Calibri" panose="020F0502020204030204" pitchFamily="34" charset="0"/>
                <a:cs typeface="Times New Roman" panose="02020603050405020304" pitchFamily="18" charset="0"/>
              </a:rPr>
              <a:t>Google</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toán</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phép</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tính</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phức</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tạp</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sau</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Google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dễ</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dàng</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hiển</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thị</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quả</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tìm</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kiếm</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sắp</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xếp</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hoặc</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xếp</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hạng</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mức</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liên</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quan</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thẩm</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quyền</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kế</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phù</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hợp</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yêu</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cầu</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algn="just">
              <a:lnSpc>
                <a:spcPct val="107000"/>
              </a:lnSpc>
              <a:spcBef>
                <a:spcPts val="0"/>
              </a:spcBef>
              <a:spcAft>
                <a:spcPts val="800"/>
              </a:spcAft>
            </a:pP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
        <p:nvSpPr>
          <p:cNvPr id="6" name="Rectangle 2">
            <a:extLst>
              <a:ext uri="{FF2B5EF4-FFF2-40B4-BE49-F238E27FC236}">
                <a16:creationId xmlns:a16="http://schemas.microsoft.com/office/drawing/2014/main" id="{B69CD6D5-C967-1EEE-9E86-3CA6428C27BE}"/>
              </a:ext>
            </a:extLst>
          </p:cNvPr>
          <p:cNvSpPr>
            <a:spLocks noChangeArrowheads="1"/>
          </p:cNvSpPr>
          <p:nvPr/>
        </p:nvSpPr>
        <p:spPr bwMode="auto">
          <a:xfrm>
            <a:off x="0" y="0"/>
            <a:ext cx="1397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4436" tIns="50784" rIns="44436" bIns="38088" numCol="1" anchor="ctr" anchorCtr="0" compatLnSpc="1">
            <a:prstTxWarp prst="textNoShape">
              <a:avLst/>
            </a:prstTxWarp>
            <a:spAutoFit/>
          </a:bodyPr>
          <a:lstStyle/>
          <a:p>
            <a:endParaRPr lang="en-US"/>
          </a:p>
        </p:txBody>
      </p:sp>
      <p:sp>
        <p:nvSpPr>
          <p:cNvPr id="9" name="AutoShape 4">
            <a:extLst>
              <a:ext uri="{FF2B5EF4-FFF2-40B4-BE49-F238E27FC236}">
                <a16:creationId xmlns:a16="http://schemas.microsoft.com/office/drawing/2014/main" id="{F83BB65D-C20A-A0FC-C196-4BC0697338A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ectangle 7">
            <a:extLst>
              <a:ext uri="{FF2B5EF4-FFF2-40B4-BE49-F238E27FC236}">
                <a16:creationId xmlns:a16="http://schemas.microsoft.com/office/drawing/2014/main" id="{45FC755B-C177-5A79-2D16-699A9276ED9F}"/>
              </a:ext>
            </a:extLst>
          </p:cNvPr>
          <p:cNvSpPr>
            <a:spLocks noChangeArrowheads="1"/>
          </p:cNvSpPr>
          <p:nvPr/>
        </p:nvSpPr>
        <p:spPr bwMode="auto">
          <a:xfrm>
            <a:off x="652242" y="3886200"/>
            <a:ext cx="10887512"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Facebook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Bạn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đã</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từng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để</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ý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cách</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Facebook</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nhắc</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chúng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ta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về</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ngày</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sinh</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nhật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ngày</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kỷ</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niệm</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tình</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bạn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nhưng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bạn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có</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bao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giờ</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nhận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ra</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Facebook</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làm</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điều</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đó</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như</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thế</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nào</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không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Công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việc</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này</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được</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thực</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hiện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bởi</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dữ</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liệu</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lớn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và</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Facebook</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sử</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dụng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dữ</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liệu</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lớn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để</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nâng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cao</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trải</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nghiệm</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của</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người</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dùng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của</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họ</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p:txBody>
      </p:sp>
      <p:sp>
        <p:nvSpPr>
          <p:cNvPr id="11" name="Rectangle 8">
            <a:extLst>
              <a:ext uri="{FF2B5EF4-FFF2-40B4-BE49-F238E27FC236}">
                <a16:creationId xmlns:a16="http://schemas.microsoft.com/office/drawing/2014/main" id="{05E272D1-48BD-B611-C026-9810BC137BC5}"/>
              </a:ext>
            </a:extLst>
          </p:cNvPr>
          <p:cNvSpPr>
            <a:spLocks noChangeArrowheads="1"/>
          </p:cNvSpPr>
          <p:nvPr/>
        </p:nvSpPr>
        <p:spPr bwMode="auto">
          <a:xfrm>
            <a:off x="152400" y="152400"/>
            <a:ext cx="1397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4436" tIns="50784" rIns="44436" bIns="38088" numCol="1" anchor="ctr" anchorCtr="0" compatLnSpc="1">
            <a:prstTxWarp prst="textNoShape">
              <a:avLst/>
            </a:prstTxWarp>
            <a:spAutoFit/>
          </a:bodyPr>
          <a:lstStyle/>
          <a:p>
            <a:endParaRPr lang="en-US"/>
          </a:p>
        </p:txBody>
      </p:sp>
      <p:sp>
        <p:nvSpPr>
          <p:cNvPr id="14" name="AutoShape 10">
            <a:extLst>
              <a:ext uri="{FF2B5EF4-FFF2-40B4-BE49-F238E27FC236}">
                <a16:creationId xmlns:a16="http://schemas.microsoft.com/office/drawing/2014/main" id="{ACD1964A-8172-52DC-6423-1FA0F744BD87}"/>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53227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nodePh="1">
                                  <p:stCondLst>
                                    <p:cond delay="0"/>
                                  </p:stCondLst>
                                  <p:endCondLst>
                                    <p:cond evt="begin" delay="0">
                                      <p:tn val="8"/>
                                    </p:cond>
                                  </p:end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nodePh="1">
                                  <p:stCondLst>
                                    <p:cond delay="0"/>
                                  </p:stCondLst>
                                  <p:endCondLst>
                                    <p:cond evt="begin" delay="0">
                                      <p:tn val="14"/>
                                    </p:cond>
                                  </p:end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0" grpId="0"/>
      <p:bldP spid="14"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Override1.xml><?xml version="1.0" encoding="utf-8"?>
<a:themeOverride xmlns:a="http://schemas.openxmlformats.org/drawingml/2006/main">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themeOverride>
</file>

<file path=ppt/theme/themeOverride2.xml><?xml version="1.0" encoding="utf-8"?>
<a:themeOverride xmlns:a="http://schemas.openxmlformats.org/drawingml/2006/main">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themeOverride>
</file>

<file path=docProps/app.xml><?xml version="1.0" encoding="utf-8"?>
<Properties xmlns="http://schemas.openxmlformats.org/officeDocument/2006/extended-properties" xmlns:vt="http://schemas.openxmlformats.org/officeDocument/2006/docPropsVTypes">
  <Template/>
  <TotalTime>198</TotalTime>
  <Words>1069</Words>
  <Application>Microsoft Office PowerPoint</Application>
  <PresentationFormat>Widescreen</PresentationFormat>
  <Paragraphs>43</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Garamond</vt:lpstr>
      <vt:lpstr>Times New Roman</vt:lpstr>
      <vt:lpstr>Wingdings</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Lê Thiên  Phúc</dc:creator>
  <cp:lastModifiedBy>Admin</cp:lastModifiedBy>
  <cp:revision>8</cp:revision>
  <dcterms:created xsi:type="dcterms:W3CDTF">2022-12-07T00:50:12Z</dcterms:created>
  <dcterms:modified xsi:type="dcterms:W3CDTF">2022-12-08T01:02:57Z</dcterms:modified>
</cp:coreProperties>
</file>