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3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785"/>
    <a:srgbClr val="FFE400"/>
    <a:srgbClr val="F2F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96"/>
  </p:normalViewPr>
  <p:slideViewPr>
    <p:cSldViewPr snapToGrid="0" snapToObjects="1">
      <p:cViewPr varScale="1">
        <p:scale>
          <a:sx n="108" d="100"/>
          <a:sy n="108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h/Downloads/DMA%20Campus%20Recruiting%20Case%20Study%20Fall%202024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h/Downloads/DMA%20Campus%20Recruiting%20Case%20Study%20Fall%202024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h/Downloads/DMA%20Campus%20Recruiting%20Case%20Study%20Fall%202024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h/Downloads/DMA%20Campus%20Recruiting%20Case%20Study%20Fall%202024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h/Downloads/DMA%20Campus%20Recruiting%20Case%20Study%20Fall%202024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h/Downloads/DMA%20Campus%20Recruiting%20Case%20Study%20Fall%202024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h/Downloads/DMA%20Campus%20Recruiting%20Case%20Study%20Fall%202024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[DMA Campus Recruiting Case Study Fall 2024.xlsb]Question 2.2!PivotTable3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Monthly</a:t>
            </a:r>
            <a:r>
              <a:rPr lang="en-US" sz="1800" baseline="0"/>
              <a:t> Sales by Location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sx="153000" sy="153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sx="153000" sy="153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sx="153000" sy="153000" rotWithShape="0">
              <a:srgbClr val="000000">
                <a:alpha val="0"/>
              </a:srgbClr>
            </a:outerShdw>
          </a:effectLst>
        </c:spPr>
        <c:marker>
          <c:symbol val="none"/>
        </c:marker>
      </c:pivotFmt>
      <c:pivotFmt>
        <c:idx val="8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sx="153000" sy="153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sx="153000" sy="153000" rotWithShape="0">
              <a:srgbClr val="000000">
                <a:alpha val="0"/>
              </a:srgbClr>
            </a:outerShdw>
          </a:effectLst>
        </c:spPr>
        <c:marker>
          <c:symbol val="none"/>
        </c:marker>
      </c:pivotFmt>
      <c:pivotFmt>
        <c:idx val="8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sx="153000" sy="153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sx="153000" sy="153000" rotWithShape="0">
              <a:srgbClr val="000000">
                <a:alpha val="0"/>
              </a:srgbClr>
            </a:outerShdw>
          </a:effectLst>
        </c:spPr>
        <c:marker>
          <c:symbol val="none"/>
        </c:marke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461566318664828E-2"/>
          <c:y val="5.1612903225806452E-2"/>
          <c:w val="0.84226773722929837"/>
          <c:h val="0.88968300736601469"/>
        </c:manualLayout>
      </c:layout>
      <c:lineChart>
        <c:grouping val="standard"/>
        <c:varyColors val="0"/>
        <c:ser>
          <c:idx val="2"/>
          <c:order val="0"/>
          <c:tx>
            <c:strRef>
              <c:f>'Question 2.2'!$B$3:$B$4</c:f>
              <c:strCache>
                <c:ptCount val="1"/>
                <c:pt idx="0">
                  <c:v>Flagship</c:v>
                </c:pt>
              </c:strCache>
            </c:strRef>
          </c:tx>
          <c:spPr>
            <a:ln w="31750" cap="rnd">
              <a:solidFill>
                <a:srgbClr val="0070C0"/>
              </a:solidFill>
              <a:round/>
            </a:ln>
            <a:effectLst>
              <a:outerShdw blurRad="40000" dist="23000" dir="5400000" sx="153000" sy="153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Pt>
            <c:idx val="30"/>
            <c:marker>
              <c:symbol val="none"/>
            </c:marker>
            <c:bubble3D val="0"/>
            <c:spPr>
              <a:ln w="31750" cap="rnd">
                <a:solidFill>
                  <a:srgbClr val="0070C0"/>
                </a:solidFill>
                <a:round/>
              </a:ln>
              <a:effectLst>
                <a:outerShdw blurRad="40000" dist="23000" dir="5400000" sx="153000" sy="153000" rotWithShape="0">
                  <a:srgbClr val="000000">
                    <a:alpha val="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B0D-284B-9E16-F4A448743FB3}"/>
              </c:ext>
            </c:extLst>
          </c:dPt>
          <c:cat>
            <c:multiLvlStrRef>
              <c:f>'Question 2.2'!$A$5:$A$57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2.2'!$B$5:$B$57</c:f>
              <c:numCache>
                <c:formatCode>#,##0_);[Red]\(#,##0\);\-_)</c:formatCode>
                <c:ptCount val="48"/>
                <c:pt idx="0">
                  <c:v>134602.5118969265</c:v>
                </c:pt>
                <c:pt idx="1">
                  <c:v>137757.20514680515</c:v>
                </c:pt>
                <c:pt idx="2">
                  <c:v>135879.49132067399</c:v>
                </c:pt>
                <c:pt idx="3">
                  <c:v>149506.3332197144</c:v>
                </c:pt>
                <c:pt idx="4">
                  <c:v>179503.49902106563</c:v>
                </c:pt>
                <c:pt idx="5">
                  <c:v>195182.46940556716</c:v>
                </c:pt>
                <c:pt idx="6">
                  <c:v>229529.48300942179</c:v>
                </c:pt>
                <c:pt idx="7">
                  <c:v>224336.70983830062</c:v>
                </c:pt>
                <c:pt idx="8">
                  <c:v>164617.21306108226</c:v>
                </c:pt>
                <c:pt idx="9">
                  <c:v>134163.48998252794</c:v>
                </c:pt>
                <c:pt idx="10">
                  <c:v>119292.74536575403</c:v>
                </c:pt>
                <c:pt idx="11">
                  <c:v>127161.22221201705</c:v>
                </c:pt>
                <c:pt idx="12">
                  <c:v>153358.50967576401</c:v>
                </c:pt>
                <c:pt idx="13">
                  <c:v>156885.98669004792</c:v>
                </c:pt>
                <c:pt idx="14">
                  <c:v>161192.83252260921</c:v>
                </c:pt>
                <c:pt idx="15">
                  <c:v>171411.41999998194</c:v>
                </c:pt>
                <c:pt idx="16">
                  <c:v>205483.71258855995</c:v>
                </c:pt>
                <c:pt idx="17">
                  <c:v>221945.25238747074</c:v>
                </c:pt>
                <c:pt idx="18">
                  <c:v>262718.22100832983</c:v>
                </c:pt>
                <c:pt idx="19">
                  <c:v>255967.94973980429</c:v>
                </c:pt>
                <c:pt idx="20">
                  <c:v>188036.07129114459</c:v>
                </c:pt>
                <c:pt idx="21">
                  <c:v>154066.42517137364</c:v>
                </c:pt>
                <c:pt idx="22">
                  <c:v>136508.25369288161</c:v>
                </c:pt>
                <c:pt idx="23">
                  <c:v>145164.30064934085</c:v>
                </c:pt>
                <c:pt idx="24">
                  <c:v>187686.23391345117</c:v>
                </c:pt>
                <c:pt idx="25">
                  <c:v>185879.85202526514</c:v>
                </c:pt>
                <c:pt idx="26">
                  <c:v>190577.16942501516</c:v>
                </c:pt>
                <c:pt idx="27">
                  <c:v>210094.24959775785</c:v>
                </c:pt>
                <c:pt idx="28">
                  <c:v>252519.89783806948</c:v>
                </c:pt>
                <c:pt idx="29">
                  <c:v>271050.91416599229</c:v>
                </c:pt>
                <c:pt idx="30">
                  <c:v>321672.95867115329</c:v>
                </c:pt>
                <c:pt idx="31">
                  <c:v>313476.34088525345</c:v>
                </c:pt>
                <c:pt idx="32">
                  <c:v>230368.26003921573</c:v>
                </c:pt>
                <c:pt idx="33">
                  <c:v>189234.92230540802</c:v>
                </c:pt>
                <c:pt idx="34">
                  <c:v>167558.16847177627</c:v>
                </c:pt>
                <c:pt idx="35">
                  <c:v>178316.32719101509</c:v>
                </c:pt>
                <c:pt idx="36">
                  <c:v>198860.53577431751</c:v>
                </c:pt>
                <c:pt idx="37">
                  <c:v>203134.62818919195</c:v>
                </c:pt>
                <c:pt idx="38">
                  <c:v>200593.35873224557</c:v>
                </c:pt>
                <c:pt idx="39">
                  <c:v>220451.9887778555</c:v>
                </c:pt>
                <c:pt idx="40">
                  <c:v>264457.11347208382</c:v>
                </c:pt>
                <c:pt idx="41">
                  <c:v>285868.35973105324</c:v>
                </c:pt>
                <c:pt idx="42">
                  <c:v>338320.11942812748</c:v>
                </c:pt>
                <c:pt idx="43">
                  <c:v>330400.80821577943</c:v>
                </c:pt>
                <c:pt idx="44">
                  <c:v>241825.82169902133</c:v>
                </c:pt>
                <c:pt idx="45">
                  <c:v>197600.47495391528</c:v>
                </c:pt>
                <c:pt idx="46">
                  <c:v>175966.92034074027</c:v>
                </c:pt>
                <c:pt idx="47">
                  <c:v>186304.64749242744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0D-284B-9E16-F4A448743FB3}"/>
            </c:ext>
          </c:extLst>
        </c:ser>
        <c:ser>
          <c:idx val="3"/>
          <c:order val="1"/>
          <c:tx>
            <c:strRef>
              <c:f>'Question 2.2'!$C$3:$C$4</c:f>
              <c:strCache>
                <c:ptCount val="1"/>
                <c:pt idx="0">
                  <c:v>Online</c:v>
                </c:pt>
              </c:strCache>
            </c:strRef>
          </c:tx>
          <c:spPr>
            <a:ln w="31750" cap="rnd">
              <a:solidFill>
                <a:srgbClr val="E2810E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2.2'!$A$5:$A$57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2.2'!$C$5:$C$57</c:f>
              <c:numCache>
                <c:formatCode>#,##0_);[Red]\(#,##0\);\-_)</c:formatCode>
                <c:ptCount val="48"/>
                <c:pt idx="0">
                  <c:v>31577.032805708739</c:v>
                </c:pt>
                <c:pt idx="1">
                  <c:v>32337.070776724002</c:v>
                </c:pt>
                <c:pt idx="2">
                  <c:v>31991.910878086754</c:v>
                </c:pt>
                <c:pt idx="3">
                  <c:v>35030.997868154533</c:v>
                </c:pt>
                <c:pt idx="4">
                  <c:v>42205.722985487999</c:v>
                </c:pt>
                <c:pt idx="5">
                  <c:v>45419.222484469145</c:v>
                </c:pt>
                <c:pt idx="6">
                  <c:v>53982.952430972764</c:v>
                </c:pt>
                <c:pt idx="7">
                  <c:v>52721.659558026309</c:v>
                </c:pt>
                <c:pt idx="8">
                  <c:v>38749.042548311874</c:v>
                </c:pt>
                <c:pt idx="9">
                  <c:v>31535.296015394066</c:v>
                </c:pt>
                <c:pt idx="10">
                  <c:v>28061.737498895876</c:v>
                </c:pt>
                <c:pt idx="11">
                  <c:v>29877.17894339365</c:v>
                </c:pt>
                <c:pt idx="12">
                  <c:v>44291.711439830586</c:v>
                </c:pt>
                <c:pt idx="13">
                  <c:v>45294.961102108384</c:v>
                </c:pt>
                <c:pt idx="14">
                  <c:v>46284.679394603474</c:v>
                </c:pt>
                <c:pt idx="15">
                  <c:v>49215.865845393506</c:v>
                </c:pt>
                <c:pt idx="16">
                  <c:v>58857.173023393058</c:v>
                </c:pt>
                <c:pt idx="17">
                  <c:v>63925.272511390474</c:v>
                </c:pt>
                <c:pt idx="18">
                  <c:v>113239.44650614026</c:v>
                </c:pt>
                <c:pt idx="19">
                  <c:v>110671.91882969491</c:v>
                </c:pt>
                <c:pt idx="20">
                  <c:v>81199.446587004597</c:v>
                </c:pt>
                <c:pt idx="21">
                  <c:v>66850.19188078912</c:v>
                </c:pt>
                <c:pt idx="22">
                  <c:v>58891.070450709194</c:v>
                </c:pt>
                <c:pt idx="23">
                  <c:v>62867.390542490444</c:v>
                </c:pt>
                <c:pt idx="24">
                  <c:v>99479.488040590441</c:v>
                </c:pt>
                <c:pt idx="25">
                  <c:v>98127.77018683753</c:v>
                </c:pt>
                <c:pt idx="26">
                  <c:v>100586.54998350592</c:v>
                </c:pt>
                <c:pt idx="27">
                  <c:v>110421.98707295863</c:v>
                </c:pt>
                <c:pt idx="28">
                  <c:v>132930.61321209534</c:v>
                </c:pt>
                <c:pt idx="29">
                  <c:v>142997.57681573791</c:v>
                </c:pt>
                <c:pt idx="30">
                  <c:v>169888.71217389792</c:v>
                </c:pt>
                <c:pt idx="31">
                  <c:v>164847.66984663942</c:v>
                </c:pt>
                <c:pt idx="32">
                  <c:v>121390.80765416165</c:v>
                </c:pt>
                <c:pt idx="33">
                  <c:v>99576.776429230013</c:v>
                </c:pt>
                <c:pt idx="34">
                  <c:v>88661.214085836749</c:v>
                </c:pt>
                <c:pt idx="35">
                  <c:v>93882.876491176969</c:v>
                </c:pt>
                <c:pt idx="36">
                  <c:v>145612.40369553308</c:v>
                </c:pt>
                <c:pt idx="37">
                  <c:v>149718.69212575268</c:v>
                </c:pt>
                <c:pt idx="38">
                  <c:v>147800.46815421575</c:v>
                </c:pt>
                <c:pt idx="39">
                  <c:v>160997.57636709901</c:v>
                </c:pt>
                <c:pt idx="40">
                  <c:v>194190.89484948319</c:v>
                </c:pt>
                <c:pt idx="41">
                  <c:v>210198.19034774441</c:v>
                </c:pt>
                <c:pt idx="42">
                  <c:v>248375.98985158748</c:v>
                </c:pt>
                <c:pt idx="43">
                  <c:v>242785.059653392</c:v>
                </c:pt>
                <c:pt idx="44">
                  <c:v>177969.7918864738</c:v>
                </c:pt>
                <c:pt idx="45">
                  <c:v>145862.05439780391</c:v>
                </c:pt>
                <c:pt idx="46">
                  <c:v>129777.06169950213</c:v>
                </c:pt>
                <c:pt idx="47">
                  <c:v>136911.32208673377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0D-284B-9E16-F4A448743FB3}"/>
            </c:ext>
          </c:extLst>
        </c:ser>
        <c:ser>
          <c:idx val="0"/>
          <c:order val="2"/>
          <c:tx>
            <c:strRef>
              <c:f>'Question 2.2'!$D$3:$D$4</c:f>
              <c:strCache>
                <c:ptCount val="1"/>
                <c:pt idx="0">
                  <c:v>Store 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2.2'!$A$5:$A$57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2.2'!$D$5:$D$57</c:f>
              <c:numCache>
                <c:formatCode>#,##0_);[Red]\(#,##0\);\-_)</c:formatCode>
                <c:ptCount val="48"/>
                <c:pt idx="0">
                  <c:v>51192.551276632686</c:v>
                </c:pt>
                <c:pt idx="1">
                  <c:v>52615.754483223907</c:v>
                </c:pt>
                <c:pt idx="2">
                  <c:v>51759.32288237851</c:v>
                </c:pt>
                <c:pt idx="3">
                  <c:v>56959.350450562546</c:v>
                </c:pt>
                <c:pt idx="4">
                  <c:v>68289.463712221477</c:v>
                </c:pt>
                <c:pt idx="5">
                  <c:v>74097.115885341773</c:v>
                </c:pt>
                <c:pt idx="6">
                  <c:v>87437.694769198351</c:v>
                </c:pt>
                <c:pt idx="7">
                  <c:v>85189.76952788925</c:v>
                </c:pt>
                <c:pt idx="8">
                  <c:v>62508.834322434377</c:v>
                </c:pt>
                <c:pt idx="9">
                  <c:v>51444.633992967189</c:v>
                </c:pt>
                <c:pt idx="10">
                  <c:v>45586.118592371749</c:v>
                </c:pt>
                <c:pt idx="11">
                  <c:v>48352.229330024602</c:v>
                </c:pt>
                <c:pt idx="12">
                  <c:v>55232.125484674812</c:v>
                </c:pt>
                <c:pt idx="13">
                  <c:v>56343.854856102102</c:v>
                </c:pt>
                <c:pt idx="14">
                  <c:v>57789.548821229109</c:v>
                </c:pt>
                <c:pt idx="15">
                  <c:v>61471.404494160466</c:v>
                </c:pt>
                <c:pt idx="16">
                  <c:v>73712.669494081783</c:v>
                </c:pt>
                <c:pt idx="17">
                  <c:v>79933.756498565606</c:v>
                </c:pt>
                <c:pt idx="18">
                  <c:v>94213.4346130021</c:v>
                </c:pt>
                <c:pt idx="19">
                  <c:v>92019.638403938079</c:v>
                </c:pt>
                <c:pt idx="20">
                  <c:v>67500.087864999034</c:v>
                </c:pt>
                <c:pt idx="21">
                  <c:v>55405.976750587899</c:v>
                </c:pt>
                <c:pt idx="22">
                  <c:v>49003.840569522792</c:v>
                </c:pt>
                <c:pt idx="23">
                  <c:v>52301.689558858816</c:v>
                </c:pt>
                <c:pt idx="24">
                  <c:v>60669.426754857908</c:v>
                </c:pt>
                <c:pt idx="25">
                  <c:v>59751.319539932963</c:v>
                </c:pt>
                <c:pt idx="26">
                  <c:v>61264.229559726336</c:v>
                </c:pt>
                <c:pt idx="27">
                  <c:v>67079.964895221798</c:v>
                </c:pt>
                <c:pt idx="28">
                  <c:v>80771.62350112648</c:v>
                </c:pt>
                <c:pt idx="29">
                  <c:v>87452.137092815348</c:v>
                </c:pt>
                <c:pt idx="30">
                  <c:v>103416.99626839242</c:v>
                </c:pt>
                <c:pt idx="31">
                  <c:v>100958.85093783562</c:v>
                </c:pt>
                <c:pt idx="32">
                  <c:v>74307.586605841119</c:v>
                </c:pt>
                <c:pt idx="33">
                  <c:v>60635.138837190447</c:v>
                </c:pt>
                <c:pt idx="34">
                  <c:v>53813.727553863813</c:v>
                </c:pt>
                <c:pt idx="35">
                  <c:v>57164.658711596807</c:v>
                </c:pt>
                <c:pt idx="36">
                  <c:v>66594.959114401165</c:v>
                </c:pt>
                <c:pt idx="37">
                  <c:v>67586.329052995323</c:v>
                </c:pt>
                <c:pt idx="38">
                  <c:v>66751.915768679828</c:v>
                </c:pt>
                <c:pt idx="39">
                  <c:v>73758.989386293979</c:v>
                </c:pt>
                <c:pt idx="40">
                  <c:v>88367.632081204865</c:v>
                </c:pt>
                <c:pt idx="41">
                  <c:v>96155.367401232477</c:v>
                </c:pt>
                <c:pt idx="42">
                  <c:v>113243.96205463012</c:v>
                </c:pt>
                <c:pt idx="43">
                  <c:v>111273.39771654014</c:v>
                </c:pt>
                <c:pt idx="44">
                  <c:v>81044.035574193695</c:v>
                </c:pt>
                <c:pt idx="45">
                  <c:v>66352.921348004878</c:v>
                </c:pt>
                <c:pt idx="46">
                  <c:v>58751.438121021944</c:v>
                </c:pt>
                <c:pt idx="47">
                  <c:v>62642.324709521476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0D-284B-9E16-F4A448743FB3}"/>
            </c:ext>
          </c:extLst>
        </c:ser>
        <c:ser>
          <c:idx val="1"/>
          <c:order val="3"/>
          <c:tx>
            <c:strRef>
              <c:f>'Question 2.2'!$E$3:$E$4</c:f>
              <c:strCache>
                <c:ptCount val="1"/>
                <c:pt idx="0">
                  <c:v>Store B</c:v>
                </c:pt>
              </c:strCache>
            </c:strRef>
          </c:tx>
          <c:spPr>
            <a:ln w="31750" cap="rnd">
              <a:solidFill>
                <a:srgbClr val="00B050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2.2'!$A$5:$A$57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2.2'!$E$5:$E$57</c:f>
              <c:numCache>
                <c:formatCode>#,##0_);[Red]\(#,##0\);\-_)</c:formatCode>
                <c:ptCount val="48"/>
                <c:pt idx="0">
                  <c:v>46929.846749027769</c:v>
                </c:pt>
                <c:pt idx="1">
                  <c:v>48046.249856273535</c:v>
                </c:pt>
                <c:pt idx="2">
                  <c:v>47508.53298744245</c:v>
                </c:pt>
                <c:pt idx="3">
                  <c:v>52409.002150150794</c:v>
                </c:pt>
                <c:pt idx="4">
                  <c:v>62516.990553267548</c:v>
                </c:pt>
                <c:pt idx="5">
                  <c:v>67914.178579191575</c:v>
                </c:pt>
                <c:pt idx="6">
                  <c:v>80300.698518516961</c:v>
                </c:pt>
                <c:pt idx="7">
                  <c:v>78491.39045369628</c:v>
                </c:pt>
                <c:pt idx="8">
                  <c:v>57587.489055110193</c:v>
                </c:pt>
                <c:pt idx="9">
                  <c:v>46955.075022321478</c:v>
                </c:pt>
                <c:pt idx="10">
                  <c:v>41870.701956913217</c:v>
                </c:pt>
                <c:pt idx="11">
                  <c:v>44519.139019875802</c:v>
                </c:pt>
                <c:pt idx="12">
                  <c:v>49994.134158709734</c:v>
                </c:pt>
                <c:pt idx="13">
                  <c:v>50973.637524346042</c:v>
                </c:pt>
                <c:pt idx="14">
                  <c:v>52198.984477695478</c:v>
                </c:pt>
                <c:pt idx="15">
                  <c:v>55533.24590125031</c:v>
                </c:pt>
                <c:pt idx="16">
                  <c:v>66575.897106156146</c:v>
                </c:pt>
                <c:pt idx="17">
                  <c:v>72400.453235591602</c:v>
                </c:pt>
                <c:pt idx="18">
                  <c:v>85074.31964670922</c:v>
                </c:pt>
                <c:pt idx="19">
                  <c:v>83206.311606919669</c:v>
                </c:pt>
                <c:pt idx="20">
                  <c:v>60649.388744737764</c:v>
                </c:pt>
                <c:pt idx="21">
                  <c:v>49759.523677162564</c:v>
                </c:pt>
                <c:pt idx="22">
                  <c:v>44152.031410136311</c:v>
                </c:pt>
                <c:pt idx="23">
                  <c:v>47250.177294108769</c:v>
                </c:pt>
                <c:pt idx="24">
                  <c:v>56887.981891142525</c:v>
                </c:pt>
                <c:pt idx="25">
                  <c:v>56004.989912551348</c:v>
                </c:pt>
                <c:pt idx="26">
                  <c:v>57437.289248494766</c:v>
                </c:pt>
                <c:pt idx="27">
                  <c:v>62913.826008737655</c:v>
                </c:pt>
                <c:pt idx="28">
                  <c:v>75824.417636729224</c:v>
                </c:pt>
                <c:pt idx="29">
                  <c:v>82091.720276631575</c:v>
                </c:pt>
                <c:pt idx="30">
                  <c:v>96905.447505662974</c:v>
                </c:pt>
                <c:pt idx="31">
                  <c:v>94894.344705022697</c:v>
                </c:pt>
                <c:pt idx="32">
                  <c:v>69372.756848744684</c:v>
                </c:pt>
                <c:pt idx="33">
                  <c:v>56597.742013920863</c:v>
                </c:pt>
                <c:pt idx="34">
                  <c:v>50349.191000185507</c:v>
                </c:pt>
                <c:pt idx="35">
                  <c:v>53537.269820712267</c:v>
                </c:pt>
                <c:pt idx="36">
                  <c:v>59112.676815149054</c:v>
                </c:pt>
                <c:pt idx="37">
                  <c:v>60313.644737960829</c:v>
                </c:pt>
                <c:pt idx="38">
                  <c:v>59849.069255873532</c:v>
                </c:pt>
                <c:pt idx="39">
                  <c:v>65905.702151876743</c:v>
                </c:pt>
                <c:pt idx="40">
                  <c:v>78485.528522815439</c:v>
                </c:pt>
                <c:pt idx="41">
                  <c:v>85667.411585312148</c:v>
                </c:pt>
                <c:pt idx="42">
                  <c:v>100908.63380106607</c:v>
                </c:pt>
                <c:pt idx="43">
                  <c:v>99286.429836942829</c:v>
                </c:pt>
                <c:pt idx="44">
                  <c:v>72230.481489196565</c:v>
                </c:pt>
                <c:pt idx="45">
                  <c:v>59167.080632118603</c:v>
                </c:pt>
                <c:pt idx="46">
                  <c:v>52619.846028665568</c:v>
                </c:pt>
                <c:pt idx="47">
                  <c:v>55698.663481377349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0D-284B-9E16-F4A448743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7237023"/>
        <c:axId val="852797407"/>
      </c:lineChart>
      <c:catAx>
        <c:axId val="8472370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797407"/>
        <c:crosses val="autoZero"/>
        <c:auto val="1"/>
        <c:lblAlgn val="ctr"/>
        <c:lblOffset val="100"/>
        <c:noMultiLvlLbl val="0"/>
      </c:catAx>
      <c:valAx>
        <c:axId val="85279740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layout>
            <c:manualLayout>
              <c:xMode val="edge"/>
              <c:yMode val="edge"/>
              <c:x val="8.7954319158333197E-2"/>
              <c:y val="2.30118306532516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[Red]\(#,##0\);\-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23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[DMA Campus Recruiting Case Study Fall 2024.xlsb]Question 2.2!PivotTable5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</a:t>
            </a:r>
            <a:r>
              <a:rPr lang="en-US" baseline="0"/>
              <a:t> Sales by Product Line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40000"/>
                <a:lumOff val="6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40000"/>
                <a:lumOff val="6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3">
                <a:lumMod val="40000"/>
                <a:lumOff val="6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'Question 2.2'!$I$3:$I$4</c:f>
              <c:strCache>
                <c:ptCount val="1"/>
                <c:pt idx="0">
                  <c:v>Camping Equipment</c:v>
                </c:pt>
              </c:strCache>
            </c:strRef>
          </c:tx>
          <c:spPr>
            <a:ln w="31750" cap="rnd">
              <a:solidFill>
                <a:srgbClr val="E2810E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2.2'!$H$5:$H$57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2.2'!$I$5:$I$57</c:f>
              <c:numCache>
                <c:formatCode>#,##0_);[Red]\(#,##0\);\-_)</c:formatCode>
                <c:ptCount val="48"/>
                <c:pt idx="0">
                  <c:v>93558.029757365453</c:v>
                </c:pt>
                <c:pt idx="1">
                  <c:v>95921.109086141369</c:v>
                </c:pt>
                <c:pt idx="2">
                  <c:v>94515.56060104302</c:v>
                </c:pt>
                <c:pt idx="3">
                  <c:v>103823.60579392355</c:v>
                </c:pt>
                <c:pt idx="4">
                  <c:v>124608.13614972308</c:v>
                </c:pt>
                <c:pt idx="5">
                  <c:v>134923.3639026685</c:v>
                </c:pt>
                <c:pt idx="6">
                  <c:v>159519.69804133102</c:v>
                </c:pt>
                <c:pt idx="7">
                  <c:v>155809.22121434376</c:v>
                </c:pt>
                <c:pt idx="8">
                  <c:v>114267.32569074901</c:v>
                </c:pt>
                <c:pt idx="9">
                  <c:v>93273.102949665015</c:v>
                </c:pt>
                <c:pt idx="10">
                  <c:v>83087.961933934086</c:v>
                </c:pt>
                <c:pt idx="11">
                  <c:v>88453.165757858558</c:v>
                </c:pt>
                <c:pt idx="12">
                  <c:v>104843.012500535</c:v>
                </c:pt>
                <c:pt idx="13">
                  <c:v>107008.40464605839</c:v>
                </c:pt>
                <c:pt idx="14">
                  <c:v>109582.4807333153</c:v>
                </c:pt>
                <c:pt idx="15">
                  <c:v>116799.26927095943</c:v>
                </c:pt>
                <c:pt idx="16">
                  <c:v>139419.24840796404</c:v>
                </c:pt>
                <c:pt idx="17">
                  <c:v>150662.96293621234</c:v>
                </c:pt>
                <c:pt idx="18">
                  <c:v>194111.33751062458</c:v>
                </c:pt>
                <c:pt idx="19">
                  <c:v>190253.66740168419</c:v>
                </c:pt>
                <c:pt idx="20">
                  <c:v>139051.8418358402</c:v>
                </c:pt>
                <c:pt idx="21">
                  <c:v>113836.0653185533</c:v>
                </c:pt>
                <c:pt idx="22">
                  <c:v>101063.2494614395</c:v>
                </c:pt>
                <c:pt idx="23">
                  <c:v>107743.95377344586</c:v>
                </c:pt>
                <c:pt idx="24">
                  <c:v>118013.38693547931</c:v>
                </c:pt>
                <c:pt idx="25">
                  <c:v>116449.0826560882</c:v>
                </c:pt>
                <c:pt idx="26">
                  <c:v>119253.26770615113</c:v>
                </c:pt>
                <c:pt idx="27">
                  <c:v>130908.12455661911</c:v>
                </c:pt>
                <c:pt idx="28">
                  <c:v>157155.82557186007</c:v>
                </c:pt>
                <c:pt idx="29">
                  <c:v>169228.55764277931</c:v>
                </c:pt>
                <c:pt idx="30">
                  <c:v>201597.80163195968</c:v>
                </c:pt>
                <c:pt idx="31">
                  <c:v>196547.71506781384</c:v>
                </c:pt>
                <c:pt idx="32">
                  <c:v>143995.47664393682</c:v>
                </c:pt>
                <c:pt idx="33">
                  <c:v>118448.47382013037</c:v>
                </c:pt>
                <c:pt idx="34">
                  <c:v>105117.05525811296</c:v>
                </c:pt>
                <c:pt idx="35">
                  <c:v>111191.74993037902</c:v>
                </c:pt>
                <c:pt idx="36">
                  <c:v>123224.42942229513</c:v>
                </c:pt>
                <c:pt idx="37">
                  <c:v>125590.75214465075</c:v>
                </c:pt>
                <c:pt idx="38">
                  <c:v>125375.15681525966</c:v>
                </c:pt>
                <c:pt idx="39">
                  <c:v>136446.86418329889</c:v>
                </c:pt>
                <c:pt idx="40">
                  <c:v>163859.93932031063</c:v>
                </c:pt>
                <c:pt idx="41">
                  <c:v>177682.58107927526</c:v>
                </c:pt>
                <c:pt idx="42">
                  <c:v>210166.37717180621</c:v>
                </c:pt>
                <c:pt idx="43">
                  <c:v>204930.19368856915</c:v>
                </c:pt>
                <c:pt idx="44">
                  <c:v>150219.88621602784</c:v>
                </c:pt>
                <c:pt idx="45">
                  <c:v>123274.01367651185</c:v>
                </c:pt>
                <c:pt idx="46">
                  <c:v>109399.99199440621</c:v>
                </c:pt>
                <c:pt idx="47">
                  <c:v>116287.27896789453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2D-AD47-8253-0312FF3D3CC4}"/>
            </c:ext>
          </c:extLst>
        </c:ser>
        <c:ser>
          <c:idx val="1"/>
          <c:order val="1"/>
          <c:tx>
            <c:strRef>
              <c:f>'Question 2.2'!$J$3:$J$4</c:f>
              <c:strCache>
                <c:ptCount val="1"/>
                <c:pt idx="0">
                  <c:v>Golf Equipment</c:v>
                </c:pt>
              </c:strCache>
            </c:strRef>
          </c:tx>
          <c:spPr>
            <a:ln w="31750" cap="rnd">
              <a:solidFill>
                <a:schemeClr val="bg2">
                  <a:lumMod val="2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2.2'!$H$5:$H$57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2.2'!$J$5:$J$57</c:f>
              <c:numCache>
                <c:formatCode>#,##0_);[Red]\(#,##0\);\-_)</c:formatCode>
                <c:ptCount val="48"/>
                <c:pt idx="0">
                  <c:v>42593.574617026177</c:v>
                </c:pt>
                <c:pt idx="1">
                  <c:v>43491.012983681867</c:v>
                </c:pt>
                <c:pt idx="2">
                  <c:v>43062.545483198912</c:v>
                </c:pt>
                <c:pt idx="3">
                  <c:v>47306.888375877621</c:v>
                </c:pt>
                <c:pt idx="4">
                  <c:v>56624.053669788336</c:v>
                </c:pt>
                <c:pt idx="5">
                  <c:v>61649.969435249266</c:v>
                </c:pt>
                <c:pt idx="6">
                  <c:v>72685.16467407353</c:v>
                </c:pt>
                <c:pt idx="7">
                  <c:v>71021.952985589334</c:v>
                </c:pt>
                <c:pt idx="8">
                  <c:v>51783.684325239745</c:v>
                </c:pt>
                <c:pt idx="9">
                  <c:v>42578.294791534732</c:v>
                </c:pt>
                <c:pt idx="10">
                  <c:v>37815.160161004431</c:v>
                </c:pt>
                <c:pt idx="11">
                  <c:v>40386.579963022734</c:v>
                </c:pt>
                <c:pt idx="12">
                  <c:v>41580.549439528077</c:v>
                </c:pt>
                <c:pt idx="13">
                  <c:v>42803.740197967083</c:v>
                </c:pt>
                <c:pt idx="14">
                  <c:v>43832.796539530529</c:v>
                </c:pt>
                <c:pt idx="15">
                  <c:v>46532.129420590602</c:v>
                </c:pt>
                <c:pt idx="16">
                  <c:v>55892.276617065967</c:v>
                </c:pt>
                <c:pt idx="17">
                  <c:v>60574.770563835242</c:v>
                </c:pt>
                <c:pt idx="18">
                  <c:v>77248.58820450386</c:v>
                </c:pt>
                <c:pt idx="19">
                  <c:v>75358.648832167659</c:v>
                </c:pt>
                <c:pt idx="20">
                  <c:v>55269.213083145776</c:v>
                </c:pt>
                <c:pt idx="21">
                  <c:v>45257.881771785535</c:v>
                </c:pt>
                <c:pt idx="22">
                  <c:v>40171.138709685001</c:v>
                </c:pt>
                <c:pt idx="23">
                  <c:v>42859.940494620241</c:v>
                </c:pt>
                <c:pt idx="24">
                  <c:v>62076.281806916362</c:v>
                </c:pt>
                <c:pt idx="25">
                  <c:v>61485.979816488521</c:v>
                </c:pt>
                <c:pt idx="26">
                  <c:v>63189.105347682249</c:v>
                </c:pt>
                <c:pt idx="27">
                  <c:v>69169.591549350735</c:v>
                </c:pt>
                <c:pt idx="28">
                  <c:v>83265.819582234355</c:v>
                </c:pt>
                <c:pt idx="29">
                  <c:v>89907.954246364097</c:v>
                </c:pt>
                <c:pt idx="30">
                  <c:v>106316.74177877465</c:v>
                </c:pt>
                <c:pt idx="31">
                  <c:v>103794.00035431258</c:v>
                </c:pt>
                <c:pt idx="32">
                  <c:v>76154.143621360839</c:v>
                </c:pt>
                <c:pt idx="33">
                  <c:v>62203.479636844633</c:v>
                </c:pt>
                <c:pt idx="34">
                  <c:v>55584.546376203813</c:v>
                </c:pt>
                <c:pt idx="35">
                  <c:v>58883.331490990742</c:v>
                </c:pt>
                <c:pt idx="36">
                  <c:v>75043.286770303297</c:v>
                </c:pt>
                <c:pt idx="37">
                  <c:v>77298.228798534808</c:v>
                </c:pt>
                <c:pt idx="38">
                  <c:v>75545.597510560576</c:v>
                </c:pt>
                <c:pt idx="39">
                  <c:v>82948.3152405898</c:v>
                </c:pt>
                <c:pt idx="40">
                  <c:v>100390.25743399478</c:v>
                </c:pt>
                <c:pt idx="41">
                  <c:v>108040.13679106244</c:v>
                </c:pt>
                <c:pt idx="42">
                  <c:v>127757.4331629127</c:v>
                </c:pt>
                <c:pt idx="43">
                  <c:v>125265.61574515524</c:v>
                </c:pt>
                <c:pt idx="44">
                  <c:v>91633.055340547115</c:v>
                </c:pt>
                <c:pt idx="45">
                  <c:v>75238.959217821204</c:v>
                </c:pt>
                <c:pt idx="46">
                  <c:v>66517.354734092776</c:v>
                </c:pt>
                <c:pt idx="47">
                  <c:v>70302.31371534057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2D-AD47-8253-0312FF3D3CC4}"/>
            </c:ext>
          </c:extLst>
        </c:ser>
        <c:ser>
          <c:idx val="2"/>
          <c:order val="2"/>
          <c:tx>
            <c:strRef>
              <c:f>'Question 2.2'!$K$3:$K$4</c:f>
              <c:strCache>
                <c:ptCount val="1"/>
                <c:pt idx="0">
                  <c:v>Mountaineering Equipment</c:v>
                </c:pt>
              </c:strCache>
            </c:strRef>
          </c:tx>
          <c:spPr>
            <a:ln w="31750" cap="rnd">
              <a:solidFill>
                <a:srgbClr val="00B050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2.2'!$H$5:$H$57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2.2'!$K$5:$K$57</c:f>
              <c:numCache>
                <c:formatCode>General</c:formatCode>
                <c:ptCount val="48"/>
                <c:pt idx="12" formatCode="#,##0_);[Red]\(#,##0\);\-_)">
                  <c:v>26982.634218880012</c:v>
                </c:pt>
                <c:pt idx="13" formatCode="#,##0_);[Red]\(#,##0\);\-_)">
                  <c:v>27612.249968549622</c:v>
                </c:pt>
                <c:pt idx="14" formatCode="#,##0_);[Red]\(#,##0\);\-_)">
                  <c:v>28320.354135142599</c:v>
                </c:pt>
                <c:pt idx="15" formatCode="#,##0_);[Red]\(#,##0\);\-_)">
                  <c:v>29987.210331970917</c:v>
                </c:pt>
                <c:pt idx="16" formatCode="#,##0_);[Red]\(#,##0\);\-_)">
                  <c:v>36178.884962787452</c:v>
                </c:pt>
                <c:pt idx="17" formatCode="#,##0_);[Red]\(#,##0\);\-_)">
                  <c:v>38971.978815266979</c:v>
                </c:pt>
                <c:pt idx="18" formatCode="#,##0_);[Red]\(#,##0\);\-_)">
                  <c:v>50174.793111761275</c:v>
                </c:pt>
                <c:pt idx="19" formatCode="#,##0_);[Red]\(#,##0\);\-_)">
                  <c:v>48955.128564524661</c:v>
                </c:pt>
                <c:pt idx="20" formatCode="#,##0_);[Red]\(#,##0\);\-_)">
                  <c:v>35902.995832859233</c:v>
                </c:pt>
                <c:pt idx="21" formatCode="#,##0_);[Red]\(#,##0\);\-_)">
                  <c:v>29469.314349778961</c:v>
                </c:pt>
                <c:pt idx="22" formatCode="#,##0_);[Red]\(#,##0\);\-_)">
                  <c:v>26126.226247195442</c:v>
                </c:pt>
                <c:pt idx="23" formatCode="#,##0_);[Red]\(#,##0\);\-_)">
                  <c:v>27819.656237205945</c:v>
                </c:pt>
                <c:pt idx="24" formatCode="#,##0_);[Red]\(#,##0\);\-_)">
                  <c:v>43813.181058948627</c:v>
                </c:pt>
                <c:pt idx="25" formatCode="#,##0_);[Red]\(#,##0\);\-_)">
                  <c:v>43280.691393758141</c:v>
                </c:pt>
                <c:pt idx="26" formatCode="#,##0_);[Red]\(#,##0\);\-_)">
                  <c:v>44450.265383739425</c:v>
                </c:pt>
                <c:pt idx="27" formatCode="#,##0_);[Red]\(#,##0\);\-_)">
                  <c:v>48804.859212941934</c:v>
                </c:pt>
                <c:pt idx="28" formatCode="#,##0_);[Red]\(#,##0\);\-_)">
                  <c:v>58694.365401340001</c:v>
                </c:pt>
                <c:pt idx="29" formatCode="#,##0_);[Red]\(#,##0\);\-_)">
                  <c:v>63109.513976308874</c:v>
                </c:pt>
                <c:pt idx="30" formatCode="#,##0_);[Red]\(#,##0\);\-_)">
                  <c:v>74972.188830875661</c:v>
                </c:pt>
                <c:pt idx="31" formatCode="#,##0_);[Red]\(#,##0\);\-_)">
                  <c:v>73218.407784021343</c:v>
                </c:pt>
                <c:pt idx="32" formatCode="#,##0_);[Red]\(#,##0\);\-_)">
                  <c:v>53911.785551303568</c:v>
                </c:pt>
                <c:pt idx="33" formatCode="#,##0_);[Red]\(#,##0\);\-_)">
                  <c:v>43883.304866251128</c:v>
                </c:pt>
                <c:pt idx="34" formatCode="#,##0_);[Red]\(#,##0\);\-_)">
                  <c:v>38900.682683389525</c:v>
                </c:pt>
                <c:pt idx="35" formatCode="#,##0_);[Red]\(#,##0\);\-_)">
                  <c:v>41613.562554535427</c:v>
                </c:pt>
                <c:pt idx="36" formatCode="#,##0_);[Red]\(#,##0\);\-_)">
                  <c:v>62294.124972058671</c:v>
                </c:pt>
                <c:pt idx="37" formatCode="#,##0_);[Red]\(#,##0\);\-_)">
                  <c:v>63971.257620116303</c:v>
                </c:pt>
                <c:pt idx="38" formatCode="#,##0_);[Red]\(#,##0\);\-_)">
                  <c:v>63011.033574195957</c:v>
                </c:pt>
                <c:pt idx="39" formatCode="#,##0_);[Red]\(#,##0\);\-_)">
                  <c:v>68763.305264810406</c:v>
                </c:pt>
                <c:pt idx="40" formatCode="#,##0_);[Red]\(#,##0\);\-_)">
                  <c:v>82912.673526063503</c:v>
                </c:pt>
                <c:pt idx="41" formatCode="#,##0_);[Red]\(#,##0\);\-_)">
                  <c:v>89948.320309195376</c:v>
                </c:pt>
                <c:pt idx="42" formatCode="#,##0_);[Red]\(#,##0\);\-_)">
                  <c:v>106182.26453238742</c:v>
                </c:pt>
                <c:pt idx="43" formatCode="#,##0_);[Red]\(#,##0\);\-_)">
                  <c:v>103605.35920780282</c:v>
                </c:pt>
                <c:pt idx="44" formatCode="#,##0_);[Red]\(#,##0\);\-_)">
                  <c:v>76355.606770053666</c:v>
                </c:pt>
                <c:pt idx="45" formatCode="#,##0_);[Red]\(#,##0\);\-_)">
                  <c:v>62280.897746442759</c:v>
                </c:pt>
                <c:pt idx="46" formatCode="#,##0_);[Red]\(#,##0\);\-_)">
                  <c:v>55430.038782046511</c:v>
                </c:pt>
                <c:pt idx="47" formatCode="#,##0_);[Red]\(#,##0\);\-_)">
                  <c:v>58664.463233000941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2D-AD47-8253-0312FF3D3CC4}"/>
            </c:ext>
          </c:extLst>
        </c:ser>
        <c:ser>
          <c:idx val="3"/>
          <c:order val="3"/>
          <c:tx>
            <c:strRef>
              <c:f>'Question 2.2'!$L$3:$L$4</c:f>
              <c:strCache>
                <c:ptCount val="1"/>
                <c:pt idx="0">
                  <c:v>Outdoor Protection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2.2'!$H$5:$H$57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2.2'!$L$5:$L$57</c:f>
              <c:numCache>
                <c:formatCode>#,##0_);[Red]\(#,##0\);\-_)</c:formatCode>
                <c:ptCount val="48"/>
                <c:pt idx="0">
                  <c:v>10260.98678899506</c:v>
                </c:pt>
                <c:pt idx="1">
                  <c:v>10464.089662216755</c:v>
                </c:pt>
                <c:pt idx="2">
                  <c:v>10349.890816791405</c:v>
                </c:pt>
                <c:pt idx="3">
                  <c:v>11361.629044386753</c:v>
                </c:pt>
                <c:pt idx="4">
                  <c:v>13621.65489673571</c:v>
                </c:pt>
                <c:pt idx="5">
                  <c:v>14873.336903274587</c:v>
                </c:pt>
                <c:pt idx="6">
                  <c:v>17496.842457214454</c:v>
                </c:pt>
                <c:pt idx="7">
                  <c:v>17092.423950565531</c:v>
                </c:pt>
                <c:pt idx="8">
                  <c:v>12538.090149270171</c:v>
                </c:pt>
                <c:pt idx="9">
                  <c:v>10267.133263486663</c:v>
                </c:pt>
                <c:pt idx="10">
                  <c:v>9089.7633753232221</c:v>
                </c:pt>
                <c:pt idx="11">
                  <c:v>9681.4522590577435</c:v>
                </c:pt>
                <c:pt idx="12">
                  <c:v>6346.2290129203102</c:v>
                </c:pt>
                <c:pt idx="13">
                  <c:v>6476.3318677990628</c:v>
                </c:pt>
                <c:pt idx="14">
                  <c:v>6650.1142792583278</c:v>
                </c:pt>
                <c:pt idx="15">
                  <c:v>7079.1397089227512</c:v>
                </c:pt>
                <c:pt idx="16">
                  <c:v>8477.1628409329223</c:v>
                </c:pt>
                <c:pt idx="17">
                  <c:v>9190.1366088257819</c:v>
                </c:pt>
                <c:pt idx="18">
                  <c:v>11609.907222063306</c:v>
                </c:pt>
                <c:pt idx="19">
                  <c:v>11315.388949343349</c:v>
                </c:pt>
                <c:pt idx="20">
                  <c:v>8314.660879874149</c:v>
                </c:pt>
                <c:pt idx="21">
                  <c:v>6759.4379779743585</c:v>
                </c:pt>
                <c:pt idx="22">
                  <c:v>6051.2786326766554</c:v>
                </c:pt>
                <c:pt idx="23">
                  <c:v>6428.7083491256044</c:v>
                </c:pt>
                <c:pt idx="24">
                  <c:v>2888.8491018402319</c:v>
                </c:pt>
                <c:pt idx="25">
                  <c:v>2832.5278136505194</c:v>
                </c:pt>
                <c:pt idx="26">
                  <c:v>2893.2686075875686</c:v>
                </c:pt>
                <c:pt idx="27">
                  <c:v>3191.5425245342699</c:v>
                </c:pt>
                <c:pt idx="28">
                  <c:v>3849.4295565774037</c:v>
                </c:pt>
                <c:pt idx="29">
                  <c:v>4151.4570932977904</c:v>
                </c:pt>
                <c:pt idx="30">
                  <c:v>4900.5127707457186</c:v>
                </c:pt>
                <c:pt idx="31">
                  <c:v>4784.6510199917075</c:v>
                </c:pt>
                <c:pt idx="32">
                  <c:v>3518.2686990184352</c:v>
                </c:pt>
                <c:pt idx="33">
                  <c:v>2886.9572623464323</c:v>
                </c:pt>
                <c:pt idx="34">
                  <c:v>2536.4951275247959</c:v>
                </c:pt>
                <c:pt idx="35">
                  <c:v>2713.0420936191044</c:v>
                </c:pt>
                <c:pt idx="36">
                  <c:v>1967.9528259566282</c:v>
                </c:pt>
                <c:pt idx="37">
                  <c:v>2014.7606615840784</c:v>
                </c:pt>
                <c:pt idx="38">
                  <c:v>1994.1290897560839</c:v>
                </c:pt>
                <c:pt idx="39">
                  <c:v>2193.8460336343801</c:v>
                </c:pt>
                <c:pt idx="40">
                  <c:v>2619.7322312695264</c:v>
                </c:pt>
                <c:pt idx="41">
                  <c:v>2828.9093286125922</c:v>
                </c:pt>
                <c:pt idx="42">
                  <c:v>3366.5292264514283</c:v>
                </c:pt>
                <c:pt idx="43">
                  <c:v>3290.3385285645491</c:v>
                </c:pt>
                <c:pt idx="44">
                  <c:v>2407.914747018152</c:v>
                </c:pt>
                <c:pt idx="45">
                  <c:v>1971.3683105895723</c:v>
                </c:pt>
                <c:pt idx="46">
                  <c:v>1760.2432992734821</c:v>
                </c:pt>
                <c:pt idx="47">
                  <c:v>1869.727909910669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82D-AD47-8253-0312FF3D3CC4}"/>
            </c:ext>
          </c:extLst>
        </c:ser>
        <c:ser>
          <c:idx val="4"/>
          <c:order val="4"/>
          <c:tx>
            <c:strRef>
              <c:f>'Question 2.2'!$M$3:$M$4</c:f>
              <c:strCache>
                <c:ptCount val="1"/>
                <c:pt idx="0">
                  <c:v>Personal Accessories</c:v>
                </c:pt>
              </c:strCache>
            </c:strRef>
          </c:tx>
          <c:spPr>
            <a:ln w="31750" cap="rnd">
              <a:solidFill>
                <a:srgbClr val="0070C0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2.2'!$H$5:$H$57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2.2'!$M$5:$M$57</c:f>
              <c:numCache>
                <c:formatCode>#,##0_);[Red]\(#,##0\);\-_)</c:formatCode>
                <c:ptCount val="48"/>
                <c:pt idx="0">
                  <c:v>117889.35156490894</c:v>
                </c:pt>
                <c:pt idx="1">
                  <c:v>120880.06853098652</c:v>
                </c:pt>
                <c:pt idx="2">
                  <c:v>119211.26116754836</c:v>
                </c:pt>
                <c:pt idx="3">
                  <c:v>131413.56047439427</c:v>
                </c:pt>
                <c:pt idx="4">
                  <c:v>157661.83155579522</c:v>
                </c:pt>
                <c:pt idx="5">
                  <c:v>171166.31611337725</c:v>
                </c:pt>
                <c:pt idx="6">
                  <c:v>201549.12355549092</c:v>
                </c:pt>
                <c:pt idx="7">
                  <c:v>196815.9312274137</c:v>
                </c:pt>
                <c:pt idx="8">
                  <c:v>144873.4788216796</c:v>
                </c:pt>
                <c:pt idx="9">
                  <c:v>117979.96400852445</c:v>
                </c:pt>
                <c:pt idx="10">
                  <c:v>104818.41794367322</c:v>
                </c:pt>
                <c:pt idx="11">
                  <c:v>111388.57152537201</c:v>
                </c:pt>
                <c:pt idx="12">
                  <c:v>123124.05558711555</c:v>
                </c:pt>
                <c:pt idx="13">
                  <c:v>125597.71349223037</c:v>
                </c:pt>
                <c:pt idx="14">
                  <c:v>129080.29952889048</c:v>
                </c:pt>
                <c:pt idx="15">
                  <c:v>137234.18750834253</c:v>
                </c:pt>
                <c:pt idx="16">
                  <c:v>164661.87938344062</c:v>
                </c:pt>
                <c:pt idx="17">
                  <c:v>178804.88570887747</c:v>
                </c:pt>
                <c:pt idx="18">
                  <c:v>222100.79572522847</c:v>
                </c:pt>
                <c:pt idx="19">
                  <c:v>215982.98483263722</c:v>
                </c:pt>
                <c:pt idx="20">
                  <c:v>158846.28285616683</c:v>
                </c:pt>
                <c:pt idx="21">
                  <c:v>130759.41806182091</c:v>
                </c:pt>
                <c:pt idx="22">
                  <c:v>115143.30307225346</c:v>
                </c:pt>
                <c:pt idx="23">
                  <c:v>122731.29919040125</c:v>
                </c:pt>
                <c:pt idx="24">
                  <c:v>177931.4316968575</c:v>
                </c:pt>
                <c:pt idx="25">
                  <c:v>175715.64998460145</c:v>
                </c:pt>
                <c:pt idx="26">
                  <c:v>180079.33117158149</c:v>
                </c:pt>
                <c:pt idx="27">
                  <c:v>198435.90973123</c:v>
                </c:pt>
                <c:pt idx="28">
                  <c:v>239081.11207600895</c:v>
                </c:pt>
                <c:pt idx="29">
                  <c:v>257194.86539242673</c:v>
                </c:pt>
                <c:pt idx="30">
                  <c:v>304096.8696067509</c:v>
                </c:pt>
                <c:pt idx="31">
                  <c:v>295832.43214861222</c:v>
                </c:pt>
                <c:pt idx="32">
                  <c:v>217859.73663234359</c:v>
                </c:pt>
                <c:pt idx="33">
                  <c:v>178622.36400017684</c:v>
                </c:pt>
                <c:pt idx="34">
                  <c:v>158243.52166643125</c:v>
                </c:pt>
                <c:pt idx="35">
                  <c:v>168499.44614497659</c:v>
                </c:pt>
                <c:pt idx="36">
                  <c:v>207650.7814087868</c:v>
                </c:pt>
                <c:pt idx="37">
                  <c:v>211878.29488101474</c:v>
                </c:pt>
                <c:pt idx="38">
                  <c:v>209068.89492124238</c:v>
                </c:pt>
                <c:pt idx="39">
                  <c:v>230761.92596079162</c:v>
                </c:pt>
                <c:pt idx="40">
                  <c:v>275718.56641394889</c:v>
                </c:pt>
                <c:pt idx="41">
                  <c:v>299389.38155719696</c:v>
                </c:pt>
                <c:pt idx="42">
                  <c:v>353376.10104185337</c:v>
                </c:pt>
                <c:pt idx="43">
                  <c:v>346654.18825256301</c:v>
                </c:pt>
                <c:pt idx="44">
                  <c:v>252453.66757523853</c:v>
                </c:pt>
                <c:pt idx="45">
                  <c:v>206217.29238047736</c:v>
                </c:pt>
                <c:pt idx="46">
                  <c:v>184007.637380111</c:v>
                </c:pt>
                <c:pt idx="47">
                  <c:v>194433.17394391337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82D-AD47-8253-0312FF3D3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7210543"/>
        <c:axId val="852988447"/>
      </c:lineChart>
      <c:catAx>
        <c:axId val="8272105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988447"/>
        <c:crosses val="autoZero"/>
        <c:auto val="1"/>
        <c:lblAlgn val="ctr"/>
        <c:lblOffset val="100"/>
        <c:noMultiLvlLbl val="0"/>
      </c:catAx>
      <c:valAx>
        <c:axId val="85298844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_);[Red]\(#,##0\);\-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210543"/>
        <c:crosses val="autoZero"/>
        <c:crossBetween val="between"/>
        <c:majorUnit val="50000"/>
        <c:minorUnit val="1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[DMA Campus Recruiting Case Study Fall 2024.xlsb]Question 2.2!PivotTable8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Sales</a:t>
            </a:r>
            <a:r>
              <a:rPr lang="en-US" sz="1100" baseline="0"/>
              <a:t> Distribution in Personal Accessories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0070C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E2810E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0C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E2810E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0C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E2810E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rgbClr val="0070C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E2810E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0070C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rgbClr val="E2810E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2.2'!$AG$4:$AG$5</c:f>
              <c:strCache>
                <c:ptCount val="1"/>
                <c:pt idx="0">
                  <c:v>Eyewear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'Question 2.2'!$AF$6:$AF$10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'Question 2.2'!$AG$6:$AG$10</c:f>
              <c:numCache>
                <c:formatCode>#,##0_);[Red]\(#,##0\);\-_)</c:formatCode>
                <c:ptCount val="4"/>
                <c:pt idx="0">
                  <c:v>661952.56090633443</c:v>
                </c:pt>
                <c:pt idx="1">
                  <c:v>826654.8045710607</c:v>
                </c:pt>
                <c:pt idx="2">
                  <c:v>1231868.7868445381</c:v>
                </c:pt>
                <c:pt idx="3">
                  <c:v>1469574.0032076561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5B-514D-86CE-0257024517AB}"/>
            </c:ext>
          </c:extLst>
        </c:ser>
        <c:ser>
          <c:idx val="1"/>
          <c:order val="1"/>
          <c:tx>
            <c:strRef>
              <c:f>'Question 2.2'!$AH$4:$AH$5</c:f>
              <c:strCache>
                <c:ptCount val="1"/>
                <c:pt idx="0">
                  <c:v>Watches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'Question 2.2'!$AF$6:$AF$10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'Question 2.2'!$AH$6:$AH$10</c:f>
              <c:numCache>
                <c:formatCode>#,##0_);[Red]\(#,##0\);\-_)</c:formatCode>
                <c:ptCount val="4"/>
                <c:pt idx="0">
                  <c:v>539962.66188473743</c:v>
                </c:pt>
                <c:pt idx="1">
                  <c:v>577023.75238397892</c:v>
                </c:pt>
                <c:pt idx="2">
                  <c:v>704547.59847064712</c:v>
                </c:pt>
                <c:pt idx="3">
                  <c:v>737755.31364468904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5B-514D-86CE-0257024517AB}"/>
            </c:ext>
          </c:extLst>
        </c:ser>
        <c:ser>
          <c:idx val="2"/>
          <c:order val="2"/>
          <c:tx>
            <c:strRef>
              <c:f>'Question 2.2'!$AI$4:$AI$5</c:f>
              <c:strCache>
                <c:ptCount val="1"/>
                <c:pt idx="0">
                  <c:v>Navigation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'Question 2.2'!$AF$6:$AF$10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'Question 2.2'!$AI$6:$AI$10</c:f>
              <c:numCache>
                <c:formatCode>#,##0_);[Red]\(#,##0\);\-_)</c:formatCode>
                <c:ptCount val="4"/>
                <c:pt idx="0">
                  <c:v>214162.99239808635</c:v>
                </c:pt>
                <c:pt idx="1">
                  <c:v>165383.79923334136</c:v>
                </c:pt>
                <c:pt idx="2">
                  <c:v>255899.3267925689</c:v>
                </c:pt>
                <c:pt idx="3">
                  <c:v>314138.13563861052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5B-514D-86CE-0257024517AB}"/>
            </c:ext>
          </c:extLst>
        </c:ser>
        <c:ser>
          <c:idx val="3"/>
          <c:order val="3"/>
          <c:tx>
            <c:strRef>
              <c:f>'Question 2.2'!$AJ$4:$AJ$5</c:f>
              <c:strCache>
                <c:ptCount val="1"/>
                <c:pt idx="0">
                  <c:v>Knives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'Question 2.2'!$AF$6:$AF$10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'Question 2.2'!$AJ$6:$AJ$10</c:f>
              <c:numCache>
                <c:formatCode>#,##0_);[Red]\(#,##0\);\-_)</c:formatCode>
                <c:ptCount val="4"/>
                <c:pt idx="0">
                  <c:v>152174.58365812909</c:v>
                </c:pt>
                <c:pt idx="1">
                  <c:v>136466.80928901595</c:v>
                </c:pt>
                <c:pt idx="2">
                  <c:v>196417.03188051653</c:v>
                </c:pt>
                <c:pt idx="3">
                  <c:v>246343.26061548773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5B-514D-86CE-0257024517AB}"/>
            </c:ext>
          </c:extLst>
        </c:ser>
        <c:ser>
          <c:idx val="4"/>
          <c:order val="4"/>
          <c:tx>
            <c:strRef>
              <c:f>'Question 2.2'!$AK$4:$AK$5</c:f>
              <c:strCache>
                <c:ptCount val="1"/>
                <c:pt idx="0">
                  <c:v>Binoculars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'Question 2.2'!$AF$6:$AF$10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'Question 2.2'!$AK$6:$AK$10</c:f>
              <c:numCache>
                <c:formatCode>#,##0_);[Red]\(#,##0\);\-_)</c:formatCode>
                <c:ptCount val="4"/>
                <c:pt idx="0">
                  <c:v>127395.077641875</c:v>
                </c:pt>
                <c:pt idx="1">
                  <c:v>118537.93947000787</c:v>
                </c:pt>
                <c:pt idx="2">
                  <c:v>162859.9262637264</c:v>
                </c:pt>
                <c:pt idx="3">
                  <c:v>203799.19261069383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5B-514D-86CE-025702451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0573967"/>
        <c:axId val="579232111"/>
      </c:barChart>
      <c:catAx>
        <c:axId val="6005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232111"/>
        <c:crosses val="autoZero"/>
        <c:auto val="1"/>
        <c:lblAlgn val="ctr"/>
        <c:lblOffset val="100"/>
        <c:noMultiLvlLbl val="0"/>
      </c:catAx>
      <c:valAx>
        <c:axId val="579232111"/>
        <c:scaling>
          <c:orientation val="minMax"/>
        </c:scaling>
        <c:delete val="0"/>
        <c:axPos val="l"/>
        <c:numFmt formatCode="#,##0_);[Red]\(#,##0\);\-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5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[DMA Campus Recruiting Case Study Fall 2024.xlsb]Question 2.2!PivotTable9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Sales</a:t>
            </a:r>
            <a:r>
              <a:rPr lang="en-US" sz="1200" baseline="0"/>
              <a:t> Distribution in Outdoor Protection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>
              <a:lumMod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2.2'!$AO$4:$AO$5</c:f>
              <c:strCache>
                <c:ptCount val="1"/>
                <c:pt idx="0">
                  <c:v>Insect Repellents</c:v>
                </c:pt>
              </c:strCache>
            </c:strRef>
          </c:tx>
          <c:spPr>
            <a:solidFill>
              <a:srgbClr val="FE778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'Question 2.2'!$AN$6:$AN$10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'Question 2.2'!$AO$6:$AO$10</c:f>
              <c:numCache>
                <c:formatCode>#,##0_);[Red]\(#,##0\);\-_)</c:formatCode>
                <c:ptCount val="4"/>
                <c:pt idx="0">
                  <c:v>72247.882791051932</c:v>
                </c:pt>
                <c:pt idx="1">
                  <c:v>42945.854569177711</c:v>
                </c:pt>
                <c:pt idx="2">
                  <c:v>21428.993740735372</c:v>
                </c:pt>
                <c:pt idx="3">
                  <c:v>12742.991019785948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AF-0B4B-9222-7DBAE0EAB7A0}"/>
            </c:ext>
          </c:extLst>
        </c:ser>
        <c:ser>
          <c:idx val="1"/>
          <c:order val="1"/>
          <c:tx>
            <c:strRef>
              <c:f>'Question 2.2'!$AP$4:$AP$5</c:f>
              <c:strCache>
                <c:ptCount val="1"/>
                <c:pt idx="0">
                  <c:v>Sunscreen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'Question 2.2'!$AN$6:$AN$10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'Question 2.2'!$AP$6:$AP$10</c:f>
              <c:numCache>
                <c:formatCode>#,##0_);[Red]\(#,##0\);\-_)</c:formatCode>
                <c:ptCount val="4"/>
                <c:pt idx="0">
                  <c:v>46625.269897441642</c:v>
                </c:pt>
                <c:pt idx="1">
                  <c:v>40714.783067721626</c:v>
                </c:pt>
                <c:pt idx="2">
                  <c:v>12955.054816905858</c:v>
                </c:pt>
                <c:pt idx="3">
                  <c:v>10196.055785379842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AF-0B4B-9222-7DBAE0EAB7A0}"/>
            </c:ext>
          </c:extLst>
        </c:ser>
        <c:ser>
          <c:idx val="2"/>
          <c:order val="2"/>
          <c:tx>
            <c:strRef>
              <c:f>'Question 2.2'!$AQ$4:$AQ$5</c:f>
              <c:strCache>
                <c:ptCount val="1"/>
                <c:pt idx="0">
                  <c:v>First Aid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'Question 2.2'!$AN$6:$AN$10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'Question 2.2'!$AQ$6:$AQ$10</c:f>
              <c:numCache>
                <c:formatCode>#,##0_);[Red]\(#,##0\);\-_)</c:formatCode>
                <c:ptCount val="4"/>
                <c:pt idx="0">
                  <c:v>28224.140878824594</c:v>
                </c:pt>
                <c:pt idx="1">
                  <c:v>11037.858692817221</c:v>
                </c:pt>
                <c:pt idx="2">
                  <c:v>6762.9531130927844</c:v>
                </c:pt>
                <c:pt idx="3">
                  <c:v>5346.4053874553583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AF-0B4B-9222-7DBAE0EAB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9139343"/>
        <c:axId val="618702303"/>
      </c:barChart>
      <c:catAx>
        <c:axId val="61913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702303"/>
        <c:crosses val="autoZero"/>
        <c:auto val="1"/>
        <c:lblAlgn val="ctr"/>
        <c:lblOffset val="100"/>
        <c:noMultiLvlLbl val="0"/>
      </c:catAx>
      <c:valAx>
        <c:axId val="618702303"/>
        <c:scaling>
          <c:orientation val="minMax"/>
        </c:scaling>
        <c:delete val="0"/>
        <c:axPos val="l"/>
        <c:numFmt formatCode="#,##0_);[Red]\(#,##0\);\-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13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[DMA Campus Recruiting Case Study Fall 2024.xlsb]Question 2.2!PivotTable6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</a:t>
            </a:r>
            <a:r>
              <a:rPr lang="en-US" baseline="0"/>
              <a:t> Sales by Customer Segment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0070C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E2810E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3">
                <a:lumMod val="20000"/>
                <a:lumOff val="8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'Question 2.2'!$Q$3:$Q$4</c:f>
              <c:strCache>
                <c:ptCount val="1"/>
                <c:pt idx="0">
                  <c:v>Segment 1</c:v>
                </c:pt>
              </c:strCache>
            </c:strRef>
          </c:tx>
          <c:spPr>
            <a:ln w="31750" cap="rnd">
              <a:solidFill>
                <a:srgbClr val="0070C0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2.2'!$P$5:$P$57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2.2'!$Q$5:$Q$57</c:f>
              <c:numCache>
                <c:formatCode>#,##0_);[Red]\(#,##0\);\-_)</c:formatCode>
                <c:ptCount val="48"/>
                <c:pt idx="0">
                  <c:v>119987.043163497</c:v>
                </c:pt>
                <c:pt idx="1">
                  <c:v>123126.81541420771</c:v>
                </c:pt>
                <c:pt idx="2">
                  <c:v>121479.64558325495</c:v>
                </c:pt>
                <c:pt idx="3">
                  <c:v>133781.2437621697</c:v>
                </c:pt>
                <c:pt idx="4">
                  <c:v>160383.04030429327</c:v>
                </c:pt>
                <c:pt idx="5">
                  <c:v>174371.77776320762</c:v>
                </c:pt>
                <c:pt idx="6">
                  <c:v>205334.23165310832</c:v>
                </c:pt>
                <c:pt idx="7">
                  <c:v>200445.06727333672</c:v>
                </c:pt>
                <c:pt idx="8">
                  <c:v>147237.55013292565</c:v>
                </c:pt>
                <c:pt idx="9">
                  <c:v>119988.88392439157</c:v>
                </c:pt>
                <c:pt idx="10">
                  <c:v>106875.22286112547</c:v>
                </c:pt>
                <c:pt idx="11">
                  <c:v>113580.22984641817</c:v>
                </c:pt>
                <c:pt idx="12">
                  <c:v>218461.65687770024</c:v>
                </c:pt>
                <c:pt idx="13">
                  <c:v>223310.77503835384</c:v>
                </c:pt>
                <c:pt idx="14">
                  <c:v>229210.88375316586</c:v>
                </c:pt>
                <c:pt idx="15">
                  <c:v>243812.80984083965</c:v>
                </c:pt>
                <c:pt idx="16">
                  <c:v>292340.26243754535</c:v>
                </c:pt>
                <c:pt idx="17">
                  <c:v>316638.83739724301</c:v>
                </c:pt>
                <c:pt idx="18">
                  <c:v>404894.71992564294</c:v>
                </c:pt>
                <c:pt idx="19">
                  <c:v>394811.19714598835</c:v>
                </c:pt>
                <c:pt idx="20">
                  <c:v>289766.72269206145</c:v>
                </c:pt>
                <c:pt idx="21">
                  <c:v>238154.37147296645</c:v>
                </c:pt>
                <c:pt idx="22">
                  <c:v>210055.84421191379</c:v>
                </c:pt>
                <c:pt idx="23">
                  <c:v>224270.21296449209</c:v>
                </c:pt>
                <c:pt idx="24">
                  <c:v>372577.87281787395</c:v>
                </c:pt>
                <c:pt idx="25">
                  <c:v>368040.21058582194</c:v>
                </c:pt>
                <c:pt idx="26">
                  <c:v>377288.39650200994</c:v>
                </c:pt>
                <c:pt idx="27">
                  <c:v>414774.8098584183</c:v>
                </c:pt>
                <c:pt idx="28">
                  <c:v>499114.74749476212</c:v>
                </c:pt>
                <c:pt idx="29">
                  <c:v>537107.09685829049</c:v>
                </c:pt>
                <c:pt idx="30">
                  <c:v>637026.20507381367</c:v>
                </c:pt>
                <c:pt idx="31">
                  <c:v>620667.04656041029</c:v>
                </c:pt>
                <c:pt idx="32">
                  <c:v>456139.6912324428</c:v>
                </c:pt>
                <c:pt idx="33">
                  <c:v>373830.10122079781</c:v>
                </c:pt>
                <c:pt idx="34">
                  <c:v>331812.53154906409</c:v>
                </c:pt>
                <c:pt idx="35">
                  <c:v>352506.6615011493</c:v>
                </c:pt>
                <c:pt idx="36">
                  <c:v>421488.91311927827</c:v>
                </c:pt>
                <c:pt idx="37">
                  <c:v>431006.57629609312</c:v>
                </c:pt>
                <c:pt idx="38">
                  <c:v>425780.76964482886</c:v>
                </c:pt>
                <c:pt idx="39">
                  <c:v>467162.13170350459</c:v>
                </c:pt>
                <c:pt idx="40">
                  <c:v>560766.53802253923</c:v>
                </c:pt>
                <c:pt idx="41">
                  <c:v>607761.93965310918</c:v>
                </c:pt>
                <c:pt idx="42">
                  <c:v>717908.85342990968</c:v>
                </c:pt>
                <c:pt idx="43">
                  <c:v>703023.39282289974</c:v>
                </c:pt>
                <c:pt idx="44">
                  <c:v>513537.72978144605</c:v>
                </c:pt>
                <c:pt idx="45">
                  <c:v>420464.58145872288</c:v>
                </c:pt>
                <c:pt idx="46">
                  <c:v>374007.97843674227</c:v>
                </c:pt>
                <c:pt idx="47">
                  <c:v>395730.72371216124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25-1D49-A35D-A5C9B4E64578}"/>
            </c:ext>
          </c:extLst>
        </c:ser>
        <c:ser>
          <c:idx val="1"/>
          <c:order val="1"/>
          <c:tx>
            <c:strRef>
              <c:f>'Question 2.2'!$R$3:$R$4</c:f>
              <c:strCache>
                <c:ptCount val="1"/>
                <c:pt idx="0">
                  <c:v>Segment 2</c:v>
                </c:pt>
              </c:strCache>
            </c:strRef>
          </c:tx>
          <c:spPr>
            <a:ln w="31750" cap="rnd">
              <a:solidFill>
                <a:srgbClr val="E2810E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2.2'!$P$5:$P$57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2.2'!$R$5:$R$57</c:f>
              <c:numCache>
                <c:formatCode>#,##0_);[Red]\(#,##0\);\-_)</c:formatCode>
                <c:ptCount val="48"/>
                <c:pt idx="0">
                  <c:v>65653.999061194612</c:v>
                </c:pt>
                <c:pt idx="1">
                  <c:v>67095.375617550802</c:v>
                </c:pt>
                <c:pt idx="2">
                  <c:v>66069.40174570278</c:v>
                </c:pt>
                <c:pt idx="3">
                  <c:v>72625.955117990641</c:v>
                </c:pt>
                <c:pt idx="4">
                  <c:v>87216.921983696724</c:v>
                </c:pt>
                <c:pt idx="5">
                  <c:v>94873.769423396065</c:v>
                </c:pt>
                <c:pt idx="6">
                  <c:v>111488.33774906138</c:v>
                </c:pt>
                <c:pt idx="7">
                  <c:v>109015.19740877881</c:v>
                </c:pt>
                <c:pt idx="8">
                  <c:v>79848.571255506598</c:v>
                </c:pt>
                <c:pt idx="9">
                  <c:v>65380.876933910782</c:v>
                </c:pt>
                <c:pt idx="10">
                  <c:v>57968.570508210942</c:v>
                </c:pt>
                <c:pt idx="11">
                  <c:v>61929.557139905854</c:v>
                </c:pt>
                <c:pt idx="12">
                  <c:v>44407.508636465391</c:v>
                </c:pt>
                <c:pt idx="13">
                  <c:v>45274.361611775828</c:v>
                </c:pt>
                <c:pt idx="14">
                  <c:v>46420.296589026082</c:v>
                </c:pt>
                <c:pt idx="15">
                  <c:v>49312.781468096764</c:v>
                </c:pt>
                <c:pt idx="16">
                  <c:v>59022.075436790758</c:v>
                </c:pt>
                <c:pt idx="17">
                  <c:v>63757.504498047383</c:v>
                </c:pt>
                <c:pt idx="18">
                  <c:v>77908.516190042646</c:v>
                </c:pt>
                <c:pt idx="19">
                  <c:v>76237.383346306335</c:v>
                </c:pt>
                <c:pt idx="20">
                  <c:v>55752.071018180504</c:v>
                </c:pt>
                <c:pt idx="21">
                  <c:v>45476.966579583837</c:v>
                </c:pt>
                <c:pt idx="22">
                  <c:v>40730.694233251837</c:v>
                </c:pt>
                <c:pt idx="23">
                  <c:v>43148.62680315911</c:v>
                </c:pt>
                <c:pt idx="24">
                  <c:v>7597.4600207490685</c:v>
                </c:pt>
                <c:pt idx="25">
                  <c:v>7503.5303056626062</c:v>
                </c:pt>
                <c:pt idx="26">
                  <c:v>7713.4656639736149</c:v>
                </c:pt>
                <c:pt idx="27">
                  <c:v>8496.7557907878345</c:v>
                </c:pt>
                <c:pt idx="28">
                  <c:v>10126.844731201649</c:v>
                </c:pt>
                <c:pt idx="29">
                  <c:v>10979.748629561798</c:v>
                </c:pt>
                <c:pt idx="30">
                  <c:v>12968.633544760118</c:v>
                </c:pt>
                <c:pt idx="31">
                  <c:v>12658.608325939676</c:v>
                </c:pt>
                <c:pt idx="32">
                  <c:v>9292.9149334627255</c:v>
                </c:pt>
                <c:pt idx="33">
                  <c:v>7644.3397339313406</c:v>
                </c:pt>
                <c:pt idx="34">
                  <c:v>6755.6677328624437</c:v>
                </c:pt>
                <c:pt idx="35">
                  <c:v>7168.280920366401</c:v>
                </c:pt>
                <c:pt idx="36">
                  <c:v>3374.8284384426856</c:v>
                </c:pt>
                <c:pt idx="37">
                  <c:v>3473.6914844529424</c:v>
                </c:pt>
                <c:pt idx="38">
                  <c:v>3410.3942062638125</c:v>
                </c:pt>
                <c:pt idx="39">
                  <c:v>3766.1684509661336</c:v>
                </c:pt>
                <c:pt idx="40">
                  <c:v>4511.7074248130057</c:v>
                </c:pt>
                <c:pt idx="41">
                  <c:v>4880.3524379465707</c:v>
                </c:pt>
                <c:pt idx="42">
                  <c:v>5764.5979543465683</c:v>
                </c:pt>
                <c:pt idx="43">
                  <c:v>5624.5294643787938</c:v>
                </c:pt>
                <c:pt idx="44">
                  <c:v>4141.2556284852208</c:v>
                </c:pt>
                <c:pt idx="45">
                  <c:v>3398.203973463334</c:v>
                </c:pt>
                <c:pt idx="46">
                  <c:v>3013.3736176310667</c:v>
                </c:pt>
                <c:pt idx="47">
                  <c:v>3203.0390023827076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25-1D49-A35D-A5C9B4E64578}"/>
            </c:ext>
          </c:extLst>
        </c:ser>
        <c:ser>
          <c:idx val="2"/>
          <c:order val="2"/>
          <c:tx>
            <c:strRef>
              <c:f>'Question 2.2'!$S$3:$S$4</c:f>
              <c:strCache>
                <c:ptCount val="1"/>
                <c:pt idx="0">
                  <c:v>Segment 3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2.2'!$P$5:$P$57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2.2'!$S$5:$S$57</c:f>
              <c:numCache>
                <c:formatCode>#,##0_);[Red]\(#,##0\);\-_)</c:formatCode>
                <c:ptCount val="48"/>
                <c:pt idx="0">
                  <c:v>47716.202346384714</c:v>
                </c:pt>
                <c:pt idx="1">
                  <c:v>48845.1574010201</c:v>
                </c:pt>
                <c:pt idx="2">
                  <c:v>48176.295371589011</c:v>
                </c:pt>
                <c:pt idx="3">
                  <c:v>53005.686806577512</c:v>
                </c:pt>
                <c:pt idx="4">
                  <c:v>63687.433521490719</c:v>
                </c:pt>
                <c:pt idx="5">
                  <c:v>68537.70645314439</c:v>
                </c:pt>
                <c:pt idx="6">
                  <c:v>81460.442824334634</c:v>
                </c:pt>
                <c:pt idx="7">
                  <c:v>79471.910817401498</c:v>
                </c:pt>
                <c:pt idx="8">
                  <c:v>58394.716948631831</c:v>
                </c:pt>
                <c:pt idx="9">
                  <c:v>47738.089466910191</c:v>
                </c:pt>
                <c:pt idx="10">
                  <c:v>42383.943248926094</c:v>
                </c:pt>
                <c:pt idx="11">
                  <c:v>45083.313638378779</c:v>
                </c:pt>
                <c:pt idx="12">
                  <c:v>23112.581363443551</c:v>
                </c:pt>
                <c:pt idx="13">
                  <c:v>23573.890849821641</c:v>
                </c:pt>
                <c:pt idx="14">
                  <c:v>24134.929741182401</c:v>
                </c:pt>
                <c:pt idx="15">
                  <c:v>25719.527213797319</c:v>
                </c:pt>
                <c:pt idx="16">
                  <c:v>30749.65630190336</c:v>
                </c:pt>
                <c:pt idx="17">
                  <c:v>33372.072203185242</c:v>
                </c:pt>
                <c:pt idx="18">
                  <c:v>41434.150287901815</c:v>
                </c:pt>
                <c:pt idx="19">
                  <c:v>40502.026491615848</c:v>
                </c:pt>
                <c:pt idx="20">
                  <c:v>29699.242192146248</c:v>
                </c:pt>
                <c:pt idx="21">
                  <c:v>24313.410238285946</c:v>
                </c:pt>
                <c:pt idx="22">
                  <c:v>21613.948069836788</c:v>
                </c:pt>
                <c:pt idx="23">
                  <c:v>22929.065368814074</c:v>
                </c:pt>
                <c:pt idx="24">
                  <c:v>15703.498518113569</c:v>
                </c:pt>
                <c:pt idx="25">
                  <c:v>15510.777057290714</c:v>
                </c:pt>
                <c:pt idx="26">
                  <c:v>15933.703511788553</c:v>
                </c:pt>
                <c:pt idx="27">
                  <c:v>17415.688763810653</c:v>
                </c:pt>
                <c:pt idx="28">
                  <c:v>21003.056831676913</c:v>
                </c:pt>
                <c:pt idx="29">
                  <c:v>22757.027677446895</c:v>
                </c:pt>
                <c:pt idx="30">
                  <c:v>26821.662177041042</c:v>
                </c:pt>
                <c:pt idx="31">
                  <c:v>26123.180815754469</c:v>
                </c:pt>
                <c:pt idx="32">
                  <c:v>19209.943251753</c:v>
                </c:pt>
                <c:pt idx="33">
                  <c:v>15747.56180670458</c:v>
                </c:pt>
                <c:pt idx="34">
                  <c:v>13957.843126814167</c:v>
                </c:pt>
                <c:pt idx="35">
                  <c:v>14850.810946034508</c:v>
                </c:pt>
                <c:pt idx="36">
                  <c:v>37347.872146586022</c:v>
                </c:pt>
                <c:pt idx="37">
                  <c:v>38131.409745887831</c:v>
                </c:pt>
                <c:pt idx="38">
                  <c:v>37763.090274692702</c:v>
                </c:pt>
                <c:pt idx="39">
                  <c:v>41409.867976791109</c:v>
                </c:pt>
                <c:pt idx="40">
                  <c:v>49647.227801560111</c:v>
                </c:pt>
                <c:pt idx="41">
                  <c:v>53811.152800007083</c:v>
                </c:pt>
                <c:pt idx="42">
                  <c:v>63650.02596282911</c:v>
                </c:pt>
                <c:pt idx="43">
                  <c:v>61920.79922259217</c:v>
                </c:pt>
                <c:pt idx="44">
                  <c:v>45635.292954409269</c:v>
                </c:pt>
                <c:pt idx="45">
                  <c:v>37188.851995570658</c:v>
                </c:pt>
                <c:pt idx="46">
                  <c:v>33133.230748208625</c:v>
                </c:pt>
                <c:pt idx="47">
                  <c:v>35150.369552232019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25-1D49-A35D-A5C9B4E64578}"/>
            </c:ext>
          </c:extLst>
        </c:ser>
        <c:ser>
          <c:idx val="3"/>
          <c:order val="3"/>
          <c:tx>
            <c:strRef>
              <c:f>'Question 2.2'!$T$3:$T$4</c:f>
              <c:strCache>
                <c:ptCount val="1"/>
                <c:pt idx="0">
                  <c:v>Segment 4</c:v>
                </c:pt>
              </c:strCache>
            </c:strRef>
          </c:tx>
          <c:spPr>
            <a:ln w="31750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2.2'!$P$5:$P$57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2.2'!$T$5:$T$57</c:f>
              <c:numCache>
                <c:formatCode>#,##0_);[Red]\(#,##0\);\-_)</c:formatCode>
                <c:ptCount val="48"/>
                <c:pt idx="0">
                  <c:v>8036.9565395239679</c:v>
                </c:pt>
                <c:pt idx="1">
                  <c:v>8173.4328699076577</c:v>
                </c:pt>
                <c:pt idx="2">
                  <c:v>8148.0691688134693</c:v>
                </c:pt>
                <c:pt idx="3">
                  <c:v>8921.0786121037472</c:v>
                </c:pt>
                <c:pt idx="4">
                  <c:v>10685.487910984548</c:v>
                </c:pt>
                <c:pt idx="5">
                  <c:v>11543.665002698583</c:v>
                </c:pt>
                <c:pt idx="6">
                  <c:v>13675.484467302136</c:v>
                </c:pt>
                <c:pt idx="7">
                  <c:v>13356.966910508332</c:v>
                </c:pt>
                <c:pt idx="8">
                  <c:v>9854.6089451029329</c:v>
                </c:pt>
                <c:pt idx="9">
                  <c:v>8015.7125035124691</c:v>
                </c:pt>
                <c:pt idx="10">
                  <c:v>7133.0922333591843</c:v>
                </c:pt>
                <c:pt idx="11">
                  <c:v>7587.6321317230868</c:v>
                </c:pt>
                <c:pt idx="12">
                  <c:v>5894.0728905057758</c:v>
                </c:pt>
                <c:pt idx="13">
                  <c:v>6007.1688286532399</c:v>
                </c:pt>
                <c:pt idx="14">
                  <c:v>6157.3026899741571</c:v>
                </c:pt>
                <c:pt idx="15">
                  <c:v>6529.4207988995649</c:v>
                </c:pt>
                <c:pt idx="16">
                  <c:v>7830.206264179702</c:v>
                </c:pt>
                <c:pt idx="17">
                  <c:v>8522.5448419567401</c:v>
                </c:pt>
                <c:pt idx="18">
                  <c:v>10030.0454578833</c:v>
                </c:pt>
                <c:pt idx="19">
                  <c:v>9786.3466363741682</c:v>
                </c:pt>
                <c:pt idx="20">
                  <c:v>7203.622150888019</c:v>
                </c:pt>
                <c:pt idx="21">
                  <c:v>5861.1556739923917</c:v>
                </c:pt>
                <c:pt idx="22">
                  <c:v>5234.8150388279273</c:v>
                </c:pt>
                <c:pt idx="23">
                  <c:v>5542.4661563093014</c:v>
                </c:pt>
                <c:pt idx="24">
                  <c:v>3016.5863755865007</c:v>
                </c:pt>
                <c:pt idx="25">
                  <c:v>2977.8566482441897</c:v>
                </c:pt>
                <c:pt idx="26">
                  <c:v>3060.507181262969</c:v>
                </c:pt>
                <c:pt idx="27">
                  <c:v>3353.9405912813163</c:v>
                </c:pt>
                <c:pt idx="28">
                  <c:v>4026.9167988248819</c:v>
                </c:pt>
                <c:pt idx="29">
                  <c:v>4353.7420961193156</c:v>
                </c:pt>
                <c:pt idx="30">
                  <c:v>5150.3603999709958</c:v>
                </c:pt>
                <c:pt idx="31">
                  <c:v>5010.9723953584062</c:v>
                </c:pt>
                <c:pt idx="32">
                  <c:v>3704.4007596868105</c:v>
                </c:pt>
                <c:pt idx="33">
                  <c:v>3038.3597174644001</c:v>
                </c:pt>
                <c:pt idx="34">
                  <c:v>2702.4085323736631</c:v>
                </c:pt>
                <c:pt idx="35">
                  <c:v>2860.4168932628359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25-1D49-A35D-A5C9B4E64578}"/>
            </c:ext>
          </c:extLst>
        </c:ser>
        <c:ser>
          <c:idx val="4"/>
          <c:order val="4"/>
          <c:tx>
            <c:strRef>
              <c:f>'Question 2.2'!$U$3:$U$4</c:f>
              <c:strCache>
                <c:ptCount val="1"/>
                <c:pt idx="0">
                  <c:v>Segment 5</c:v>
                </c:pt>
              </c:strCache>
            </c:strRef>
          </c:tx>
          <c:spPr>
            <a:ln w="31750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2.2'!$P$5:$P$57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2.2'!$U$5:$U$57</c:f>
              <c:numCache>
                <c:formatCode>#,##0_);[Red]\(#,##0\);\-_)</c:formatCode>
                <c:ptCount val="48"/>
                <c:pt idx="0">
                  <c:v>20983.774403708172</c:v>
                </c:pt>
                <c:pt idx="1">
                  <c:v>21549.021614018642</c:v>
                </c:pt>
                <c:pt idx="2">
                  <c:v>21311.130318809141</c:v>
                </c:pt>
                <c:pt idx="3">
                  <c:v>23431.123496633289</c:v>
                </c:pt>
                <c:pt idx="4">
                  <c:v>27976.086581125001</c:v>
                </c:pt>
                <c:pt idx="5">
                  <c:v>30482.373092856942</c:v>
                </c:pt>
                <c:pt idx="6">
                  <c:v>35986.819203474392</c:v>
                </c:pt>
                <c:pt idx="7">
                  <c:v>35234.061739785779</c:v>
                </c:pt>
                <c:pt idx="8">
                  <c:v>25761.629549105051</c:v>
                </c:pt>
                <c:pt idx="9">
                  <c:v>21037.932721064302</c:v>
                </c:pt>
                <c:pt idx="10">
                  <c:v>18736.635615369916</c:v>
                </c:pt>
                <c:pt idx="11">
                  <c:v>19885.348170155485</c:v>
                </c:pt>
                <c:pt idx="12">
                  <c:v>6711.8007824002225</c:v>
                </c:pt>
                <c:pt idx="13">
                  <c:v>6942.1795758320377</c:v>
                </c:pt>
                <c:pt idx="14">
                  <c:v>7038.853710554481</c:v>
                </c:pt>
                <c:pt idx="15">
                  <c:v>7481.1977673075526</c:v>
                </c:pt>
                <c:pt idx="16">
                  <c:v>8970.2590517424887</c:v>
                </c:pt>
                <c:pt idx="17">
                  <c:v>9711.5912158955707</c:v>
                </c:pt>
                <c:pt idx="18">
                  <c:v>11464.010594960178</c:v>
                </c:pt>
                <c:pt idx="19">
                  <c:v>11274.120853071559</c:v>
                </c:pt>
                <c:pt idx="20">
                  <c:v>8178.677074481835</c:v>
                </c:pt>
                <c:pt idx="21">
                  <c:v>6691.9747746416178</c:v>
                </c:pt>
                <c:pt idx="22">
                  <c:v>5973.44286319404</c:v>
                </c:pt>
                <c:pt idx="23">
                  <c:v>6400.2635579871912</c:v>
                </c:pt>
                <c:pt idx="24">
                  <c:v>4278.2377766508735</c:v>
                </c:pt>
                <c:pt idx="25">
                  <c:v>4193.2814154609941</c:v>
                </c:pt>
                <c:pt idx="26">
                  <c:v>4292.9208942945943</c:v>
                </c:pt>
                <c:pt idx="27">
                  <c:v>4739.4653661373241</c:v>
                </c:pt>
                <c:pt idx="28">
                  <c:v>5686.5177980205599</c:v>
                </c:pt>
                <c:pt idx="29">
                  <c:v>6158.2281658356533</c:v>
                </c:pt>
                <c:pt idx="30">
                  <c:v>7265.8853199495252</c:v>
                </c:pt>
                <c:pt idx="31">
                  <c:v>7118.985229119301</c:v>
                </c:pt>
                <c:pt idx="32">
                  <c:v>5179.3176850322579</c:v>
                </c:pt>
                <c:pt idx="33">
                  <c:v>4226.5752067241092</c:v>
                </c:pt>
                <c:pt idx="34">
                  <c:v>3777.4176440029764</c:v>
                </c:pt>
                <c:pt idx="35">
                  <c:v>4042.1531244418156</c:v>
                </c:pt>
                <c:pt idx="36">
                  <c:v>3202.3152398739362</c:v>
                </c:pt>
                <c:pt idx="37">
                  <c:v>3273.0212524070566</c:v>
                </c:pt>
                <c:pt idx="38">
                  <c:v>3245.2766981422856</c:v>
                </c:pt>
                <c:pt idx="39">
                  <c:v>3563.7514379835447</c:v>
                </c:pt>
                <c:pt idx="40">
                  <c:v>4246.952275992101</c:v>
                </c:pt>
                <c:pt idx="41">
                  <c:v>4579.8623978434298</c:v>
                </c:pt>
                <c:pt idx="42">
                  <c:v>5455.0418388924318</c:v>
                </c:pt>
                <c:pt idx="43">
                  <c:v>5337.4026078270717</c:v>
                </c:pt>
                <c:pt idx="44">
                  <c:v>3928.9993113437768</c:v>
                </c:pt>
                <c:pt idx="45">
                  <c:v>3198.2036556777639</c:v>
                </c:pt>
                <c:pt idx="46">
                  <c:v>2828.3101890641078</c:v>
                </c:pt>
                <c:pt idx="47">
                  <c:v>3014.8080337223291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25-1D49-A35D-A5C9B4E64578}"/>
            </c:ext>
          </c:extLst>
        </c:ser>
        <c:ser>
          <c:idx val="5"/>
          <c:order val="5"/>
          <c:tx>
            <c:strRef>
              <c:f>'Question 2.2'!$V$3:$V$4</c:f>
              <c:strCache>
                <c:ptCount val="1"/>
                <c:pt idx="0">
                  <c:v>Segment 6</c:v>
                </c:pt>
              </c:strCache>
            </c:strRef>
          </c:tx>
          <c:spPr>
            <a:ln w="31750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multiLvlStrRef>
              <c:f>'Question 2.2'!$P$5:$P$57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'Question 2.2'!$V$5:$V$57</c:f>
              <c:numCache>
                <c:formatCode>#,##0_);[Red]\(#,##0\);\-_)</c:formatCode>
                <c:ptCount val="48"/>
                <c:pt idx="0">
                  <c:v>1923.9672139872771</c:v>
                </c:pt>
                <c:pt idx="1">
                  <c:v>1966.4773463214651</c:v>
                </c:pt>
                <c:pt idx="2">
                  <c:v>1954.7158804122842</c:v>
                </c:pt>
                <c:pt idx="3">
                  <c:v>2140.5958931073887</c:v>
                </c:pt>
                <c:pt idx="4">
                  <c:v>2566.7059704521325</c:v>
                </c:pt>
                <c:pt idx="5">
                  <c:v>2803.6946192661799</c:v>
                </c:pt>
                <c:pt idx="6">
                  <c:v>3305.5128308288126</c:v>
                </c:pt>
                <c:pt idx="7">
                  <c:v>3216.3252281011687</c:v>
                </c:pt>
                <c:pt idx="8">
                  <c:v>2365.5021556667043</c:v>
                </c:pt>
                <c:pt idx="9">
                  <c:v>1936.9994634213458</c:v>
                </c:pt>
                <c:pt idx="10">
                  <c:v>1713.8389469433139</c:v>
                </c:pt>
                <c:pt idx="11">
                  <c:v>1843.6885787298413</c:v>
                </c:pt>
                <c:pt idx="12">
                  <c:v>4288.8602084640052</c:v>
                </c:pt>
                <c:pt idx="13">
                  <c:v>4390.0642681680802</c:v>
                </c:pt>
                <c:pt idx="14">
                  <c:v>4503.7787322343511</c:v>
                </c:pt>
                <c:pt idx="15">
                  <c:v>4776.1991518454615</c:v>
                </c:pt>
                <c:pt idx="16">
                  <c:v>5716.9927200292614</c:v>
                </c:pt>
                <c:pt idx="17">
                  <c:v>6202.1844766897957</c:v>
                </c:pt>
                <c:pt idx="18">
                  <c:v>9513.9793177507436</c:v>
                </c:pt>
                <c:pt idx="19">
                  <c:v>9254.7441070008263</c:v>
                </c:pt>
                <c:pt idx="20">
                  <c:v>6784.6593601281311</c:v>
                </c:pt>
                <c:pt idx="21">
                  <c:v>5584.2387404430574</c:v>
                </c:pt>
                <c:pt idx="22">
                  <c:v>4946.4517062257491</c:v>
                </c:pt>
                <c:pt idx="23">
                  <c:v>5292.9231940369318</c:v>
                </c:pt>
                <c:pt idx="24">
                  <c:v>1549.4750910683229</c:v>
                </c:pt>
                <c:pt idx="25">
                  <c:v>1538.2756521066799</c:v>
                </c:pt>
                <c:pt idx="26">
                  <c:v>1576.2444634122689</c:v>
                </c:pt>
                <c:pt idx="27">
                  <c:v>1729.3672042405256</c:v>
                </c:pt>
                <c:pt idx="28">
                  <c:v>2088.4685335340832</c:v>
                </c:pt>
                <c:pt idx="29">
                  <c:v>2236.5049239220139</c:v>
                </c:pt>
                <c:pt idx="30">
                  <c:v>2651.3681035709337</c:v>
                </c:pt>
                <c:pt idx="31">
                  <c:v>2598.4130481697621</c:v>
                </c:pt>
                <c:pt idx="32">
                  <c:v>1913.1432855853266</c:v>
                </c:pt>
                <c:pt idx="33">
                  <c:v>1557.6419001270608</c:v>
                </c:pt>
                <c:pt idx="34">
                  <c:v>1376.4325265452112</c:v>
                </c:pt>
                <c:pt idx="35">
                  <c:v>1472.8088292461669</c:v>
                </c:pt>
                <c:pt idx="36">
                  <c:v>4766.6464552196867</c:v>
                </c:pt>
                <c:pt idx="37">
                  <c:v>4868.5953270597092</c:v>
                </c:pt>
                <c:pt idx="38">
                  <c:v>4795.2810870869353</c:v>
                </c:pt>
                <c:pt idx="39">
                  <c:v>5212.3371138796883</c:v>
                </c:pt>
                <c:pt idx="40">
                  <c:v>6328.7434006826525</c:v>
                </c:pt>
                <c:pt idx="41">
                  <c:v>6856.0217764361751</c:v>
                </c:pt>
                <c:pt idx="42">
                  <c:v>8070.1859494331375</c:v>
                </c:pt>
                <c:pt idx="43">
                  <c:v>7839.5713049576016</c:v>
                </c:pt>
                <c:pt idx="44">
                  <c:v>5826.8529732007582</c:v>
                </c:pt>
                <c:pt idx="45">
                  <c:v>4732.6902484083967</c:v>
                </c:pt>
                <c:pt idx="46">
                  <c:v>4132.3731982842528</c:v>
                </c:pt>
                <c:pt idx="47">
                  <c:v>4458.0174695613032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A25-1D49-A35D-A5C9B4E64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574911"/>
        <c:axId val="812607071"/>
      </c:lineChart>
      <c:catAx>
        <c:axId val="12505749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607071"/>
        <c:crosses val="autoZero"/>
        <c:auto val="1"/>
        <c:lblAlgn val="ctr"/>
        <c:lblOffset val="100"/>
        <c:noMultiLvlLbl val="0"/>
      </c:catAx>
      <c:valAx>
        <c:axId val="81260707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_);[Red]\(#,##0\);\-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574911"/>
        <c:crosses val="autoZero"/>
        <c:crossBetween val="between"/>
        <c:majorUnit val="50000"/>
        <c:minorUnit val="5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</a:t>
            </a:r>
            <a:r>
              <a:rPr lang="en-US" baseline="0"/>
              <a:t> Sales at Flagship Store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rgbClr val="FFE400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numRef>
              <c:f>'Data Analytics'!$G$25:$G$84</c:f>
              <c:numCache>
                <c:formatCode>d\-mmm\-yy</c:formatCode>
                <c:ptCount val="60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  <c:pt idx="54">
                  <c:v>45474</c:v>
                </c:pt>
                <c:pt idx="55">
                  <c:v>45505</c:v>
                </c:pt>
                <c:pt idx="56">
                  <c:v>45536</c:v>
                </c:pt>
                <c:pt idx="57">
                  <c:v>45566</c:v>
                </c:pt>
                <c:pt idx="58">
                  <c:v>45597</c:v>
                </c:pt>
                <c:pt idx="59">
                  <c:v>45627</c:v>
                </c:pt>
              </c:numCache>
            </c:numRef>
          </c:cat>
          <c:val>
            <c:numRef>
              <c:f>'Data Analytics'!$H$25:$H$84</c:f>
              <c:numCache>
                <c:formatCode>#,##0_);[Red]\(#,##0\);\-_)</c:formatCode>
                <c:ptCount val="60"/>
                <c:pt idx="0">
                  <c:v>134602.51189692668</c:v>
                </c:pt>
                <c:pt idx="1">
                  <c:v>137757.20514680509</c:v>
                </c:pt>
                <c:pt idx="2">
                  <c:v>135879.4913206741</c:v>
                </c:pt>
                <c:pt idx="3">
                  <c:v>149506.33321971446</c:v>
                </c:pt>
                <c:pt idx="4">
                  <c:v>179503.49902106542</c:v>
                </c:pt>
                <c:pt idx="5">
                  <c:v>195182.46940556724</c:v>
                </c:pt>
                <c:pt idx="6">
                  <c:v>229529.48300942188</c:v>
                </c:pt>
                <c:pt idx="7">
                  <c:v>224336.70983830077</c:v>
                </c:pt>
                <c:pt idx="8">
                  <c:v>164617.21306108224</c:v>
                </c:pt>
                <c:pt idx="9">
                  <c:v>134163.48998252794</c:v>
                </c:pt>
                <c:pt idx="10">
                  <c:v>119292.74536575397</c:v>
                </c:pt>
                <c:pt idx="11">
                  <c:v>127161.22221201706</c:v>
                </c:pt>
                <c:pt idx="12">
                  <c:v>153358.50967576413</c:v>
                </c:pt>
                <c:pt idx="13">
                  <c:v>156885.98669004798</c:v>
                </c:pt>
                <c:pt idx="14">
                  <c:v>161192.83252260913</c:v>
                </c:pt>
                <c:pt idx="15">
                  <c:v>171411.41999998211</c:v>
                </c:pt>
                <c:pt idx="16">
                  <c:v>205483.71258856001</c:v>
                </c:pt>
                <c:pt idx="17">
                  <c:v>221945.25238747062</c:v>
                </c:pt>
                <c:pt idx="18">
                  <c:v>262718.22100832977</c:v>
                </c:pt>
                <c:pt idx="19">
                  <c:v>255967.94973980429</c:v>
                </c:pt>
                <c:pt idx="20">
                  <c:v>188036.07129114482</c:v>
                </c:pt>
                <c:pt idx="21">
                  <c:v>154066.42517137364</c:v>
                </c:pt>
                <c:pt idx="22">
                  <c:v>136508.25369288161</c:v>
                </c:pt>
                <c:pt idx="23">
                  <c:v>145164.30064934093</c:v>
                </c:pt>
                <c:pt idx="24">
                  <c:v>187686.23391345123</c:v>
                </c:pt>
                <c:pt idx="25">
                  <c:v>185879.85202526537</c:v>
                </c:pt>
                <c:pt idx="26">
                  <c:v>190577.16942501499</c:v>
                </c:pt>
                <c:pt idx="27">
                  <c:v>210094.24959775776</c:v>
                </c:pt>
                <c:pt idx="28">
                  <c:v>252519.89783806948</c:v>
                </c:pt>
                <c:pt idx="29">
                  <c:v>271050.914165992</c:v>
                </c:pt>
                <c:pt idx="30">
                  <c:v>321672.95867115346</c:v>
                </c:pt>
                <c:pt idx="31">
                  <c:v>313476.34088525409</c:v>
                </c:pt>
                <c:pt idx="32">
                  <c:v>230368.26003921579</c:v>
                </c:pt>
                <c:pt idx="33">
                  <c:v>189234.92230540796</c:v>
                </c:pt>
                <c:pt idx="34">
                  <c:v>167558.16847177639</c:v>
                </c:pt>
                <c:pt idx="35">
                  <c:v>178316.32719101509</c:v>
                </c:pt>
                <c:pt idx="36">
                  <c:v>198860.53577431725</c:v>
                </c:pt>
                <c:pt idx="37">
                  <c:v>203134.62818919178</c:v>
                </c:pt>
                <c:pt idx="38">
                  <c:v>200593.35873224557</c:v>
                </c:pt>
                <c:pt idx="39">
                  <c:v>220451.98877785538</c:v>
                </c:pt>
                <c:pt idx="40">
                  <c:v>264457.11347208387</c:v>
                </c:pt>
                <c:pt idx="41">
                  <c:v>285868.3597310537</c:v>
                </c:pt>
                <c:pt idx="42">
                  <c:v>338320.11942812783</c:v>
                </c:pt>
                <c:pt idx="43">
                  <c:v>330400.80821577949</c:v>
                </c:pt>
                <c:pt idx="44">
                  <c:v>241825.82169902133</c:v>
                </c:pt>
                <c:pt idx="45">
                  <c:v>197600.47495391552</c:v>
                </c:pt>
                <c:pt idx="46">
                  <c:v>175966.92034074003</c:v>
                </c:pt>
                <c:pt idx="47">
                  <c:v>186304.64749242732</c:v>
                </c:pt>
                <c:pt idx="48">
                  <c:v>211582.83160518712</c:v>
                </c:pt>
                <c:pt idx="49">
                  <c:v>216480.8714079026</c:v>
                </c:pt>
                <c:pt idx="50">
                  <c:v>219582.97629782261</c:v>
                </c:pt>
                <c:pt idx="51">
                  <c:v>241564.87479493368</c:v>
                </c:pt>
                <c:pt idx="52">
                  <c:v>292248.47015824349</c:v>
                </c:pt>
                <c:pt idx="53">
                  <c:v>318337.71448477538</c:v>
                </c:pt>
                <c:pt idx="54">
                  <c:v>379378.79295337037</c:v>
                </c:pt>
                <c:pt idx="55">
                  <c:v>373136.97184052219</c:v>
                </c:pt>
                <c:pt idx="56">
                  <c:v>275992.90670588322</c:v>
                </c:pt>
                <c:pt idx="57">
                  <c:v>227555.72622701223</c:v>
                </c:pt>
                <c:pt idx="58">
                  <c:v>203607.76594435819</c:v>
                </c:pt>
                <c:pt idx="59">
                  <c:v>218084.39584250469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5A-354A-B979-6092C4878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0086895"/>
        <c:axId val="851850223"/>
      </c:lineChart>
      <c:dateAx>
        <c:axId val="910086895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850223"/>
        <c:crosses val="autoZero"/>
        <c:auto val="1"/>
        <c:lblOffset val="100"/>
        <c:baseTimeUnit val="months"/>
      </c:dateAx>
      <c:valAx>
        <c:axId val="85185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;\-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08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Trailing 12 Months Flagship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'Data Analytics'!$V$24</c:f>
              <c:strCache>
                <c:ptCount val="1"/>
                <c:pt idx="0">
                  <c:v>Trailing 12 Months Sales</c:v>
                </c:pt>
              </c:strCache>
            </c:strRef>
          </c:tx>
          <c:spPr>
            <a:ln w="38100" cap="rnd">
              <a:solidFill>
                <a:srgbClr val="FFE400"/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numRef>
              <c:f>'Data Analytics'!$G$25:$G$84</c:f>
              <c:numCache>
                <c:formatCode>d\-mmm\-yy</c:formatCode>
                <c:ptCount val="60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  <c:pt idx="54">
                  <c:v>45474</c:v>
                </c:pt>
                <c:pt idx="55">
                  <c:v>45505</c:v>
                </c:pt>
                <c:pt idx="56">
                  <c:v>45536</c:v>
                </c:pt>
                <c:pt idx="57">
                  <c:v>45566</c:v>
                </c:pt>
                <c:pt idx="58">
                  <c:v>45597</c:v>
                </c:pt>
                <c:pt idx="59">
                  <c:v>45627</c:v>
                </c:pt>
              </c:numCache>
            </c:numRef>
          </c:cat>
          <c:val>
            <c:numRef>
              <c:f>'Data Analytics'!$V$25:$V$84</c:f>
              <c:numCache>
                <c:formatCode>#,##0_);[Red]\(#,##0\);\-_)</c:formatCode>
                <c:ptCount val="60"/>
                <c:pt idx="0">
                  <c:v>134602.51189692668</c:v>
                </c:pt>
                <c:pt idx="1">
                  <c:v>272359.71704373177</c:v>
                </c:pt>
                <c:pt idx="2">
                  <c:v>408239.2083644059</c:v>
                </c:pt>
                <c:pt idx="3">
                  <c:v>557745.54158412036</c:v>
                </c:pt>
                <c:pt idx="4">
                  <c:v>737249.04060518579</c:v>
                </c:pt>
                <c:pt idx="5">
                  <c:v>932431.51001075306</c:v>
                </c:pt>
                <c:pt idx="6">
                  <c:v>1161960.993020175</c:v>
                </c:pt>
                <c:pt idx="7">
                  <c:v>1386297.7028584757</c:v>
                </c:pt>
                <c:pt idx="8">
                  <c:v>1550914.9159195579</c:v>
                </c:pt>
                <c:pt idx="9">
                  <c:v>1685078.4059020858</c:v>
                </c:pt>
                <c:pt idx="10">
                  <c:v>1804371.1512678398</c:v>
                </c:pt>
                <c:pt idx="11">
                  <c:v>1931532.3734798569</c:v>
                </c:pt>
                <c:pt idx="12">
                  <c:v>1950288.3712586942</c:v>
                </c:pt>
                <c:pt idx="13">
                  <c:v>1969417.1528019372</c:v>
                </c:pt>
                <c:pt idx="14">
                  <c:v>1994730.4940038719</c:v>
                </c:pt>
                <c:pt idx="15">
                  <c:v>2016635.5807841397</c:v>
                </c:pt>
                <c:pt idx="16">
                  <c:v>2042615.7943516343</c:v>
                </c:pt>
                <c:pt idx="17">
                  <c:v>2069378.5773335376</c:v>
                </c:pt>
                <c:pt idx="18">
                  <c:v>2102567.3153324458</c:v>
                </c:pt>
                <c:pt idx="19">
                  <c:v>2134198.5552339498</c:v>
                </c:pt>
                <c:pt idx="20">
                  <c:v>2157617.4134640116</c:v>
                </c:pt>
                <c:pt idx="21">
                  <c:v>2177520.3486528574</c:v>
                </c:pt>
                <c:pt idx="22">
                  <c:v>2194735.8569799848</c:v>
                </c:pt>
                <c:pt idx="23">
                  <c:v>2212738.9354173089</c:v>
                </c:pt>
                <c:pt idx="24">
                  <c:v>2247066.6596549964</c:v>
                </c:pt>
                <c:pt idx="25">
                  <c:v>2276060.524990214</c:v>
                </c:pt>
                <c:pt idx="26">
                  <c:v>2305444.8618926196</c:v>
                </c:pt>
                <c:pt idx="27">
                  <c:v>2344127.691490395</c:v>
                </c:pt>
                <c:pt idx="28">
                  <c:v>2391163.8767399043</c:v>
                </c:pt>
                <c:pt idx="29">
                  <c:v>2440269.5385184255</c:v>
                </c:pt>
                <c:pt idx="30">
                  <c:v>2499224.2761812494</c:v>
                </c:pt>
                <c:pt idx="31">
                  <c:v>2556732.667326699</c:v>
                </c:pt>
                <c:pt idx="32">
                  <c:v>2599064.8560747709</c:v>
                </c:pt>
                <c:pt idx="33">
                  <c:v>2634233.3532088045</c:v>
                </c:pt>
                <c:pt idx="34">
                  <c:v>2665283.2679876992</c:v>
                </c:pt>
                <c:pt idx="35">
                  <c:v>2698435.2945293738</c:v>
                </c:pt>
                <c:pt idx="36">
                  <c:v>2709609.5963902394</c:v>
                </c:pt>
                <c:pt idx="37">
                  <c:v>2726864.3725541662</c:v>
                </c:pt>
                <c:pt idx="38">
                  <c:v>2736880.5618613963</c:v>
                </c:pt>
                <c:pt idx="39">
                  <c:v>2747238.3010414941</c:v>
                </c:pt>
                <c:pt idx="40">
                  <c:v>2759175.5166755086</c:v>
                </c:pt>
                <c:pt idx="41">
                  <c:v>2773992.9622405702</c:v>
                </c:pt>
                <c:pt idx="42">
                  <c:v>2790640.1229975447</c:v>
                </c:pt>
                <c:pt idx="43">
                  <c:v>2807564.5903280703</c:v>
                </c:pt>
                <c:pt idx="44">
                  <c:v>2819022.1519878758</c:v>
                </c:pt>
                <c:pt idx="45">
                  <c:v>2827387.7046363833</c:v>
                </c:pt>
                <c:pt idx="46">
                  <c:v>2835796.4565053466</c:v>
                </c:pt>
                <c:pt idx="47">
                  <c:v>2843784.7768067592</c:v>
                </c:pt>
                <c:pt idx="48">
                  <c:v>2856507.0726376292</c:v>
                </c:pt>
                <c:pt idx="49">
                  <c:v>2869853.3158563399</c:v>
                </c:pt>
                <c:pt idx="50">
                  <c:v>2888842.9334219173</c:v>
                </c:pt>
                <c:pt idx="51">
                  <c:v>2909955.8194389953</c:v>
                </c:pt>
                <c:pt idx="52">
                  <c:v>2937747.1761251548</c:v>
                </c:pt>
                <c:pt idx="53">
                  <c:v>2970216.5308788763</c:v>
                </c:pt>
                <c:pt idx="54">
                  <c:v>3011275.2044041185</c:v>
                </c:pt>
                <c:pt idx="55">
                  <c:v>3054011.3680288615</c:v>
                </c:pt>
                <c:pt idx="56">
                  <c:v>3088178.4530357239</c:v>
                </c:pt>
                <c:pt idx="57">
                  <c:v>3118133.7043088209</c:v>
                </c:pt>
                <c:pt idx="58">
                  <c:v>3145774.5499124387</c:v>
                </c:pt>
                <c:pt idx="59">
                  <c:v>3177554.298262516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0E-B341-A357-136BF936E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9570703"/>
        <c:axId val="953441535"/>
      </c:lineChart>
      <c:dateAx>
        <c:axId val="969570703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441535"/>
        <c:crosses val="autoZero"/>
        <c:auto val="1"/>
        <c:lblOffset val="100"/>
        <c:baseTimeUnit val="months"/>
      </c:dateAx>
      <c:valAx>
        <c:axId val="953441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;\-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57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D532B-D7A9-154C-9ED1-A12B4A14CF3E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867E3-23BB-624B-A2EA-10CABD0B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9" name="Google Shape;10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64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06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82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9" name="Google Shape;10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61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9" name="Google Shape;10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7827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84F8-738A-694A-92CE-74A0D625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98D34-C846-544E-8557-C5B42F42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1956-2937-5240-B2FC-6A8C406C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895B-C54E-224D-9A99-562B348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72A5-31E4-B843-9FC4-DFFA0EF5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0F25-4A15-A644-A1C8-E44BB0CA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F3E7F-3F66-4643-BB26-4CF08590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664E0-2EF4-404E-ADD4-4D69182F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7AB2-E713-5E4F-B204-8F136780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7BF83-C8A5-484F-8322-D680DBDA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35A2E-8A04-C34E-B13A-E0FCF33B0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364CE-A93A-4D49-B4EF-2D78FCB54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F5C9-3D46-A949-9E8E-815A84F4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E2AEC-FC84-744B-BE55-F8DB7C0C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A8CF-B40D-464D-BC23-0DBC8002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9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Blank">
  <p:cSld name="19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1917700" y="0"/>
            <a:ext cx="8356600" cy="6858000"/>
          </a:xfrm>
          <a:prstGeom prst="flowChartPreparation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57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0"/>
          <p:cNvSpPr>
            <a:spLocks noGrp="1"/>
          </p:cNvSpPr>
          <p:nvPr>
            <p:ph type="pic" idx="2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0" name="Google Shape;450;p100"/>
          <p:cNvSpPr txBox="1">
            <a:spLocks noGrp="1"/>
          </p:cNvSpPr>
          <p:nvPr>
            <p:ph type="body" idx="1"/>
          </p:nvPr>
        </p:nvSpPr>
        <p:spPr>
          <a:xfrm>
            <a:off x="840000" y="765000"/>
            <a:ext cx="446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100"/>
          <p:cNvSpPr txBox="1">
            <a:spLocks noGrp="1"/>
          </p:cNvSpPr>
          <p:nvPr>
            <p:ph type="body" idx="3"/>
          </p:nvPr>
        </p:nvSpPr>
        <p:spPr>
          <a:xfrm>
            <a:off x="5808000" y="2398875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100"/>
          <p:cNvSpPr txBox="1">
            <a:spLocks noGrp="1"/>
          </p:cNvSpPr>
          <p:nvPr>
            <p:ph type="body" idx="4"/>
          </p:nvPr>
        </p:nvSpPr>
        <p:spPr>
          <a:xfrm>
            <a:off x="5808000" y="2896425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3" name="Google Shape;453;p100"/>
          <p:cNvSpPr txBox="1">
            <a:spLocks noGrp="1"/>
          </p:cNvSpPr>
          <p:nvPr>
            <p:ph type="body" idx="5"/>
          </p:nvPr>
        </p:nvSpPr>
        <p:spPr>
          <a:xfrm>
            <a:off x="1488000" y="5942837"/>
            <a:ext cx="3383987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4" name="Google Shape;454;p100"/>
          <p:cNvSpPr txBox="1">
            <a:spLocks noGrp="1"/>
          </p:cNvSpPr>
          <p:nvPr>
            <p:ph type="body" idx="6"/>
          </p:nvPr>
        </p:nvSpPr>
        <p:spPr>
          <a:xfrm>
            <a:off x="5808000" y="3939450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100"/>
          <p:cNvSpPr txBox="1">
            <a:spLocks noGrp="1"/>
          </p:cNvSpPr>
          <p:nvPr>
            <p:ph type="body" idx="7"/>
          </p:nvPr>
        </p:nvSpPr>
        <p:spPr>
          <a:xfrm>
            <a:off x="5808000" y="4437000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74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6CF0-250A-EC43-850A-D2C0A755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F805-E2FF-9246-880F-D0145F1E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1711-03B5-E049-A3E3-D1D16B70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0004-454D-9E43-B017-364D60DB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250E-6D7C-084B-BE38-9838B47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2AA3-7EAC-A140-86B8-20622A48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5AF21-E98D-0A40-9C61-4D35DCED2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CE9D7-0467-2F44-98B5-2A6ED971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99B2-5238-0447-8D96-435762CB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0BA11-20DD-9546-ACB4-0A32FC37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BAC4-98A7-AD4B-B887-0FA4E75C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C22B-5852-0340-8955-97A6FF197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FC3D-7EC4-B749-8F57-0A941DEF3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3A794-4A86-B443-9AA3-F9437E3F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78B52-E161-CA46-BBDF-206FE43F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438EA-D2BF-594B-8E4F-EDC55C55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8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E361-12D4-3543-A913-34A95E32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14B3-4458-D647-9AE1-0E923762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82125-A038-BE45-90ED-7E9C60C7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E3368-5149-1D40-991C-411AD66B5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BAA07-1C2D-9140-80E4-653F4E75F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70CFA-1CB4-6044-8F72-C389BD3D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7FF38-E2C7-3E4F-9C3A-17B3E4F5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940B2-BD22-A14A-8360-E872D4A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912D-6729-4D4C-BCDF-6F3351F3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91F4C-5CAA-E84B-B247-BEB4839D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6F5CE-F536-8248-B771-1E67E45E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FBBFC-A1D1-1A4A-BC22-226C8B75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EFC57-18C4-C541-BB2D-891A2FFB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912F8-DEAB-4F4D-8A3F-1BADE9BB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041A2-6473-D14A-AC79-FB5874AB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A7E7-8697-0C47-9468-8D4C78D1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793-5B13-5F43-A4D4-EE405458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6B37B-AE8B-EE49-BCF2-08AD617E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3DE11-9FA0-864A-8FC0-8D86B9A3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AB4D1-F617-9E4D-80E9-4C790495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465FE-499C-D243-A978-2B8E0D50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C694-CC78-EF46-A99D-41700138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309DD-3111-8D4C-BF3A-856C00CF7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F2052-63C6-4C4A-8A21-D06922D44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511C7-B38E-5546-9077-8CD2FE4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7A3A2-3CD2-2A41-AEC0-9D22F2DC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D8997-2C4F-7B4D-AD35-BE530BF1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2DBF2-F737-2A4C-9211-7F86EC88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AA1B-0201-E241-9641-8422315DA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E14B-9D9F-D840-88C6-10FC801FA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D95F-23A0-5146-A37A-55C9722CC22B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5934-C02C-D64B-BEC4-CF26BE9DC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265D-662A-2644-A592-D2EE58A38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0FC8-9AB0-0C46-838F-A1DB8A70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4B2BCD8-8400-B842-B57C-68C9A5AB9FF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4192" r="4192"/>
          <a:stretch>
            <a:fillRect/>
          </a:stretch>
        </p:blipFill>
        <p:spPr>
          <a:xfrm>
            <a:off x="1780424" y="-17150"/>
            <a:ext cx="8398395" cy="68923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AA2790-757B-4046-A5EF-A50636AB009C}"/>
              </a:ext>
            </a:extLst>
          </p:cNvPr>
          <p:cNvSpPr/>
          <p:nvPr/>
        </p:nvSpPr>
        <p:spPr>
          <a:xfrm>
            <a:off x="3507971" y="2186247"/>
            <a:ext cx="3050771" cy="714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October 2024 by Le Thai</a:t>
            </a:r>
          </a:p>
        </p:txBody>
      </p:sp>
    </p:spTree>
    <p:extLst>
      <p:ext uri="{BB962C8B-B14F-4D97-AF65-F5344CB8AC3E}">
        <p14:creationId xmlns:p14="http://schemas.microsoft.com/office/powerpoint/2010/main" val="286565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9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860298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602980" y="6858000"/>
                </a:lnTo>
                <a:lnTo>
                  <a:pt x="10274300" y="3429000"/>
                </a:lnTo>
                <a:close/>
                <a:moveTo>
                  <a:pt x="0" y="0"/>
                </a:moveTo>
                <a:lnTo>
                  <a:pt x="3589020" y="0"/>
                </a:lnTo>
                <a:lnTo>
                  <a:pt x="1917700" y="3429000"/>
                </a:lnTo>
                <a:lnTo>
                  <a:pt x="35890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8" name="Google Shape;958;p197"/>
          <p:cNvGrpSpPr/>
          <p:nvPr/>
        </p:nvGrpSpPr>
        <p:grpSpPr>
          <a:xfrm>
            <a:off x="383320" y="1887156"/>
            <a:ext cx="296666" cy="3148069"/>
            <a:chOff x="383320" y="1887156"/>
            <a:chExt cx="296666" cy="3148069"/>
          </a:xfrm>
        </p:grpSpPr>
        <p:sp>
          <p:nvSpPr>
            <p:cNvPr id="959" name="Google Shape;959;p197"/>
            <p:cNvSpPr/>
            <p:nvPr/>
          </p:nvSpPr>
          <p:spPr>
            <a:xfrm>
              <a:off x="383320" y="1887156"/>
              <a:ext cx="296666" cy="296666"/>
            </a:xfrm>
            <a:prstGeom prst="ellipse">
              <a:avLst/>
            </a:prstGeom>
            <a:solidFill>
              <a:srgbClr val="171616"/>
            </a:solidFill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7"/>
            <p:cNvSpPr/>
            <p:nvPr/>
          </p:nvSpPr>
          <p:spPr>
            <a:xfrm>
              <a:off x="383320" y="4738559"/>
              <a:ext cx="296666" cy="296666"/>
            </a:xfrm>
            <a:prstGeom prst="ellipse">
              <a:avLst/>
            </a:prstGeom>
            <a:solidFill>
              <a:srgbClr val="171616"/>
            </a:solidFill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" name="Google Shape;961;p197"/>
            <p:cNvCxnSpPr/>
            <p:nvPr/>
          </p:nvCxnSpPr>
          <p:spPr>
            <a:xfrm>
              <a:off x="531653" y="2149023"/>
              <a:ext cx="0" cy="2643686"/>
            </a:xfrm>
            <a:prstGeom prst="straightConnector1">
              <a:avLst/>
            </a:prstGeom>
            <a:noFill/>
            <a:ln w="136525" cap="rnd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62" name="Google Shape;962;p197"/>
          <p:cNvGrpSpPr/>
          <p:nvPr/>
        </p:nvGrpSpPr>
        <p:grpSpPr>
          <a:xfrm>
            <a:off x="234725" y="144227"/>
            <a:ext cx="1149695" cy="1146191"/>
            <a:chOff x="3421887" y="367584"/>
            <a:chExt cx="1596052" cy="1591188"/>
          </a:xfrm>
        </p:grpSpPr>
        <p:sp>
          <p:nvSpPr>
            <p:cNvPr id="963" name="Google Shape;963;p197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7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197"/>
          <p:cNvGrpSpPr/>
          <p:nvPr/>
        </p:nvGrpSpPr>
        <p:grpSpPr>
          <a:xfrm rot="10800000">
            <a:off x="10797950" y="5463195"/>
            <a:ext cx="1149695" cy="1146191"/>
            <a:chOff x="3421887" y="367584"/>
            <a:chExt cx="1596052" cy="1591188"/>
          </a:xfrm>
        </p:grpSpPr>
        <p:sp>
          <p:nvSpPr>
            <p:cNvPr id="966" name="Google Shape;966;p197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97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8" name="Google Shape;968;p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4733" y="5035225"/>
            <a:ext cx="1959052" cy="135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197" descr="Earth globe: Americ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38806" y="179637"/>
            <a:ext cx="618470" cy="61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197" descr="A picture containing outdoor, water, sky, yellow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l="9710" t="47957" r="13896" b="10246"/>
          <a:stretch/>
        </p:blipFill>
        <p:spPr>
          <a:xfrm>
            <a:off x="1917700" y="0"/>
            <a:ext cx="8356600" cy="6858000"/>
          </a:xfrm>
          <a:prstGeom prst="flowChartPreparation">
            <a:avLst/>
          </a:prstGeom>
          <a:noFill/>
          <a:ln>
            <a:noFill/>
          </a:ln>
        </p:spPr>
      </p:pic>
      <p:sp>
        <p:nvSpPr>
          <p:cNvPr id="984" name="Google Shape;984;p197"/>
          <p:cNvSpPr/>
          <p:nvPr/>
        </p:nvSpPr>
        <p:spPr>
          <a:xfrm>
            <a:off x="7387771" y="601088"/>
            <a:ext cx="4878394" cy="1191240"/>
          </a:xfrm>
          <a:custGeom>
            <a:avLst/>
            <a:gdLst/>
            <a:ahLst/>
            <a:cxnLst/>
            <a:rect l="l" t="t" r="r" b="b"/>
            <a:pathLst>
              <a:path w="6170165" h="1506673" extrusionOk="0">
                <a:moveTo>
                  <a:pt x="747486" y="0"/>
                </a:moveTo>
                <a:lnTo>
                  <a:pt x="753469" y="5983"/>
                </a:lnTo>
                <a:lnTo>
                  <a:pt x="6170165" y="5983"/>
                </a:lnTo>
                <a:lnTo>
                  <a:pt x="6170165" y="1506673"/>
                </a:lnTo>
                <a:lnTo>
                  <a:pt x="740228" y="1506673"/>
                </a:lnTo>
                <a:lnTo>
                  <a:pt x="740228" y="1487713"/>
                </a:lnTo>
                <a:lnTo>
                  <a:pt x="0" y="747486"/>
                </a:lnTo>
                <a:lnTo>
                  <a:pt x="740228" y="7258"/>
                </a:lnTo>
                <a:lnTo>
                  <a:pt x="740228" y="5983"/>
                </a:lnTo>
                <a:lnTo>
                  <a:pt x="741503" y="598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197"/>
          <p:cNvSpPr txBox="1"/>
          <p:nvPr/>
        </p:nvSpPr>
        <p:spPr>
          <a:xfrm>
            <a:off x="7184426" y="811987"/>
            <a:ext cx="553922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en-GB" sz="3600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Executive Summary</a:t>
            </a:r>
            <a:endParaRPr sz="3600" b="0" i="0" u="none" strike="noStrike" cap="none" dirty="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986" name="Google Shape;986;p1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43535" y="1196708"/>
            <a:ext cx="2378208" cy="13808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64E6D8-8A9A-FF4C-B322-23D621592BE0}"/>
              </a:ext>
            </a:extLst>
          </p:cNvPr>
          <p:cNvSpPr/>
          <p:nvPr/>
        </p:nvSpPr>
        <p:spPr>
          <a:xfrm>
            <a:off x="2019504" y="601088"/>
            <a:ext cx="4641271" cy="18732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00"/>
                </a:solidFill>
              </a:rPr>
              <a:t>TARGET OVERVIEW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Case: Acquisition Decision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Industry: Retail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Sector: Outdoor and camping gear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Largest Store Size: 2200 sf (Flagship)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C521B5-3DB1-BC4A-9771-752B290C25B9}"/>
              </a:ext>
            </a:extLst>
          </p:cNvPr>
          <p:cNvSpPr/>
          <p:nvPr/>
        </p:nvSpPr>
        <p:spPr>
          <a:xfrm>
            <a:off x="2718523" y="2672196"/>
            <a:ext cx="1223158" cy="12231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6.7M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Sales in 2023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5304DC-AE99-044D-A028-647CDBEC28C2}"/>
              </a:ext>
            </a:extLst>
          </p:cNvPr>
          <p:cNvSpPr/>
          <p:nvPr/>
        </p:nvSpPr>
        <p:spPr>
          <a:xfrm>
            <a:off x="2718523" y="4005374"/>
            <a:ext cx="1223158" cy="12231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42%</a:t>
            </a:r>
          </a:p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Gross Profit Margin in 2023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2AF6B9-025F-714A-97A8-4F72EB455D12}"/>
              </a:ext>
            </a:extLst>
          </p:cNvPr>
          <p:cNvSpPr/>
          <p:nvPr/>
        </p:nvSpPr>
        <p:spPr>
          <a:xfrm>
            <a:off x="2718523" y="5327494"/>
            <a:ext cx="1223158" cy="12231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15%</a:t>
            </a:r>
          </a:p>
          <a:p>
            <a:pPr algn="ctr"/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Annual Growth Rate from 2020 to 2023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EFE28DC-D2BC-DE4E-B9F5-1236B74F1623}"/>
              </a:ext>
            </a:extLst>
          </p:cNvPr>
          <p:cNvSpPr/>
          <p:nvPr/>
        </p:nvSpPr>
        <p:spPr>
          <a:xfrm>
            <a:off x="8071832" y="5327494"/>
            <a:ext cx="1223158" cy="12231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July</a:t>
            </a:r>
          </a:p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Month with most sales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FF5DBE-C7CB-6E41-8559-D05C50C50185}"/>
              </a:ext>
            </a:extLst>
          </p:cNvPr>
          <p:cNvSpPr/>
          <p:nvPr/>
        </p:nvSpPr>
        <p:spPr>
          <a:xfrm>
            <a:off x="8078989" y="3999845"/>
            <a:ext cx="1223158" cy="12231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Unique Locations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78193D-DCB3-6B4C-8D6C-D7A2D77F1189}"/>
              </a:ext>
            </a:extLst>
          </p:cNvPr>
          <p:cNvSpPr/>
          <p:nvPr/>
        </p:nvSpPr>
        <p:spPr>
          <a:xfrm>
            <a:off x="8071832" y="2672196"/>
            <a:ext cx="1223158" cy="12231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144</a:t>
            </a:r>
          </a:p>
          <a:p>
            <a:pPr algn="ctr"/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Unique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04"/>
          <p:cNvSpPr/>
          <p:nvPr/>
        </p:nvSpPr>
        <p:spPr>
          <a:xfrm>
            <a:off x="72572" y="43398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04"/>
          <p:cNvSpPr txBox="1"/>
          <p:nvPr/>
        </p:nvSpPr>
        <p:spPr>
          <a:xfrm>
            <a:off x="899498" y="547725"/>
            <a:ext cx="8738609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lang="en-GB" sz="2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Sales Evaluation by Location</a:t>
            </a:r>
            <a:r>
              <a:rPr lang="en-GB" sz="28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800" dirty="0"/>
          </a:p>
        </p:txBody>
      </p:sp>
      <p:sp>
        <p:nvSpPr>
          <p:cNvPr id="1096" name="Google Shape;1096;p204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p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1799" y="5568014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1673" y="69745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204"/>
          <p:cNvSpPr/>
          <p:nvPr/>
        </p:nvSpPr>
        <p:spPr>
          <a:xfrm rot="-1944089">
            <a:off x="8908247" y="603916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04"/>
          <p:cNvSpPr/>
          <p:nvPr/>
        </p:nvSpPr>
        <p:spPr>
          <a:xfrm rot="-4151906">
            <a:off x="9237367" y="1006916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1" name="Google Shape;1101;p204" descr="Resear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8658" y="5501391"/>
            <a:ext cx="1167490" cy="11674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7E9BD8-2546-9C47-8852-FDB148D12036}"/>
              </a:ext>
            </a:extLst>
          </p:cNvPr>
          <p:cNvSpPr/>
          <p:nvPr/>
        </p:nvSpPr>
        <p:spPr>
          <a:xfrm>
            <a:off x="624000" y="1356609"/>
            <a:ext cx="6619948" cy="4144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6C9E45B8-7D21-7DEF-854B-B11C8CB02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181857"/>
              </p:ext>
            </p:extLst>
          </p:nvPr>
        </p:nvGraphicFramePr>
        <p:xfrm>
          <a:off x="890650" y="1474780"/>
          <a:ext cx="6353298" cy="3983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EA41D7-0264-B34C-9F62-B6D159D80362}"/>
              </a:ext>
            </a:extLst>
          </p:cNvPr>
          <p:cNvSpPr/>
          <p:nvPr/>
        </p:nvSpPr>
        <p:spPr>
          <a:xfrm>
            <a:off x="8070875" y="1356608"/>
            <a:ext cx="3497126" cy="41013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Key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Considerable seasonal trend: Sales peak in the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Steady growth in Flagship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Constant sales in Stores A and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Significant growth in Online sales especially after 2021</a:t>
            </a:r>
          </a:p>
          <a:p>
            <a:r>
              <a:rPr lang="en-US" sz="1600" b="1" u="sng" dirty="0"/>
              <a:t>My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Patterns can be explained by the characteristics of the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Online shopping method preference has grown since the COVID-19 lockdown.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04"/>
          <p:cNvSpPr/>
          <p:nvPr/>
        </p:nvSpPr>
        <p:spPr>
          <a:xfrm>
            <a:off x="72572" y="43398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04"/>
          <p:cNvSpPr txBox="1"/>
          <p:nvPr/>
        </p:nvSpPr>
        <p:spPr>
          <a:xfrm>
            <a:off x="566309" y="305553"/>
            <a:ext cx="8738609" cy="41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lang="en-GB" sz="2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Sales Evaluation by Product Line</a:t>
            </a:r>
            <a:r>
              <a:rPr lang="en-GB" sz="28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800" dirty="0"/>
          </a:p>
        </p:txBody>
      </p:sp>
      <p:sp>
        <p:nvSpPr>
          <p:cNvPr id="1096" name="Google Shape;1096;p204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p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1799" y="5568014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204" descr="Rese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8658" y="5501391"/>
            <a:ext cx="1167490" cy="11674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7E9BD8-2546-9C47-8852-FDB148D12036}"/>
              </a:ext>
            </a:extLst>
          </p:cNvPr>
          <p:cNvSpPr/>
          <p:nvPr/>
        </p:nvSpPr>
        <p:spPr>
          <a:xfrm>
            <a:off x="520155" y="757553"/>
            <a:ext cx="6984412" cy="34938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EA41D7-0264-B34C-9F62-B6D159D80362}"/>
              </a:ext>
            </a:extLst>
          </p:cNvPr>
          <p:cNvSpPr/>
          <p:nvPr/>
        </p:nvSpPr>
        <p:spPr>
          <a:xfrm>
            <a:off x="8099720" y="727625"/>
            <a:ext cx="3497126" cy="47737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u="sng" dirty="0">
                <a:solidFill>
                  <a:schemeClr val="tx1"/>
                </a:solidFill>
              </a:rPr>
              <a:t>Key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Promising Sales in Personal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Mountaineering equipment just launched in 2021 but had good sales after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Poor Sales in Outdoor Protection</a:t>
            </a:r>
          </a:p>
          <a:p>
            <a:r>
              <a:rPr lang="en-US" sz="1200" b="1" u="sng" dirty="0"/>
              <a:t>Recommendation: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Collaborate with well-known brands in eyewear and watches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Include sunscreen and first aid as an add-on</a:t>
            </a:r>
          </a:p>
          <a:p>
            <a:r>
              <a:rPr lang="en-US" sz="1200" b="1" u="sng" dirty="0"/>
              <a:t>Additional considerable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Number of customers visiting the stores or website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Customer satisfaction survey (quality, customer services,…)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Return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Sales of direct competitors/sector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Inventory Turnover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Profit Margin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Suppliers data</a:t>
            </a:r>
          </a:p>
          <a:p>
            <a:endParaRPr lang="en-US" sz="12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C409C4F-F318-5D44-A7CB-C0ACFA306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484845"/>
              </p:ext>
            </p:extLst>
          </p:nvPr>
        </p:nvGraphicFramePr>
        <p:xfrm>
          <a:off x="520155" y="836531"/>
          <a:ext cx="6926721" cy="331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91827E-B718-F846-9257-C6329E564917}"/>
              </a:ext>
            </a:extLst>
          </p:cNvPr>
          <p:cNvSpPr/>
          <p:nvPr/>
        </p:nvSpPr>
        <p:spPr>
          <a:xfrm>
            <a:off x="520155" y="4413175"/>
            <a:ext cx="3400049" cy="2139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B6B4234-F13F-C54A-8A89-556688B4A1B3}"/>
              </a:ext>
            </a:extLst>
          </p:cNvPr>
          <p:cNvSpPr/>
          <p:nvPr/>
        </p:nvSpPr>
        <p:spPr>
          <a:xfrm>
            <a:off x="4104517" y="4413175"/>
            <a:ext cx="3400049" cy="2139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DF3BB67-D1C0-E948-B85E-D453849D5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881224"/>
              </p:ext>
            </p:extLst>
          </p:nvPr>
        </p:nvGraphicFramePr>
        <p:xfrm>
          <a:off x="557928" y="4381308"/>
          <a:ext cx="3324502" cy="2139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7932C3C-4986-E540-A29F-FB311F584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604837"/>
              </p:ext>
            </p:extLst>
          </p:nvPr>
        </p:nvGraphicFramePr>
        <p:xfrm>
          <a:off x="4104517" y="4413175"/>
          <a:ext cx="3400049" cy="2139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074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04"/>
          <p:cNvSpPr/>
          <p:nvPr/>
        </p:nvSpPr>
        <p:spPr>
          <a:xfrm>
            <a:off x="72572" y="43398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04"/>
          <p:cNvSpPr txBox="1"/>
          <p:nvPr/>
        </p:nvSpPr>
        <p:spPr>
          <a:xfrm>
            <a:off x="899498" y="547725"/>
            <a:ext cx="8738609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lang="en-GB" sz="2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Sales Evaluation by Customer Segment</a:t>
            </a:r>
            <a:r>
              <a:rPr lang="en-GB" sz="28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800" dirty="0"/>
          </a:p>
        </p:txBody>
      </p:sp>
      <p:sp>
        <p:nvSpPr>
          <p:cNvPr id="1096" name="Google Shape;1096;p204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p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1799" y="5568014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1673" y="69745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204"/>
          <p:cNvSpPr/>
          <p:nvPr/>
        </p:nvSpPr>
        <p:spPr>
          <a:xfrm rot="-1944089">
            <a:off x="8908247" y="603916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04"/>
          <p:cNvSpPr/>
          <p:nvPr/>
        </p:nvSpPr>
        <p:spPr>
          <a:xfrm rot="-4151906">
            <a:off x="9237367" y="1006916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1" name="Google Shape;1101;p204" descr="Resear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8658" y="5501391"/>
            <a:ext cx="1167490" cy="11674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7E9BD8-2546-9C47-8852-FDB148D12036}"/>
              </a:ext>
            </a:extLst>
          </p:cNvPr>
          <p:cNvSpPr/>
          <p:nvPr/>
        </p:nvSpPr>
        <p:spPr>
          <a:xfrm>
            <a:off x="624000" y="1356609"/>
            <a:ext cx="6619948" cy="4144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EA41D7-0264-B34C-9F62-B6D159D80362}"/>
              </a:ext>
            </a:extLst>
          </p:cNvPr>
          <p:cNvSpPr/>
          <p:nvPr/>
        </p:nvSpPr>
        <p:spPr>
          <a:xfrm>
            <a:off x="8070875" y="1356608"/>
            <a:ext cx="3497126" cy="41013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Key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 1 outperformed the others and increased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segments reduced over time</a:t>
            </a:r>
          </a:p>
          <a:p>
            <a:r>
              <a:rPr lang="en-US" b="1" u="sng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Focused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Leadership</a:t>
            </a:r>
          </a:p>
          <a:p>
            <a:r>
              <a:rPr lang="en-US" b="1" u="sng" dirty="0"/>
              <a:t>Risks: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Dependency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 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Diversification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22EC4C5-FBAF-2B46-A902-4F326EBF5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310784"/>
              </p:ext>
            </p:extLst>
          </p:nvPr>
        </p:nvGraphicFramePr>
        <p:xfrm>
          <a:off x="623999" y="1417139"/>
          <a:ext cx="6493362" cy="402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763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04"/>
          <p:cNvSpPr/>
          <p:nvPr/>
        </p:nvSpPr>
        <p:spPr>
          <a:xfrm>
            <a:off x="72572" y="43398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04"/>
          <p:cNvSpPr txBox="1"/>
          <p:nvPr/>
        </p:nvSpPr>
        <p:spPr>
          <a:xfrm>
            <a:off x="899498" y="547725"/>
            <a:ext cx="8738609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lang="en-GB" sz="28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Forecast </a:t>
            </a:r>
            <a:r>
              <a:rPr lang="en-GB" sz="2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&amp; Growth Rate</a:t>
            </a:r>
            <a:r>
              <a:rPr lang="en-GB" sz="28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800" dirty="0"/>
          </a:p>
        </p:txBody>
      </p:sp>
      <p:sp>
        <p:nvSpPr>
          <p:cNvPr id="1096" name="Google Shape;1096;p204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p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1799" y="5568014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1673" y="69745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204"/>
          <p:cNvSpPr/>
          <p:nvPr/>
        </p:nvSpPr>
        <p:spPr>
          <a:xfrm rot="-1944089">
            <a:off x="8908247" y="603916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04"/>
          <p:cNvSpPr/>
          <p:nvPr/>
        </p:nvSpPr>
        <p:spPr>
          <a:xfrm rot="-4151906">
            <a:off x="9237367" y="1006916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1" name="Google Shape;1101;p204" descr="Resear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8658" y="5501391"/>
            <a:ext cx="1167490" cy="11674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7E9BD8-2546-9C47-8852-FDB148D12036}"/>
              </a:ext>
            </a:extLst>
          </p:cNvPr>
          <p:cNvSpPr/>
          <p:nvPr/>
        </p:nvSpPr>
        <p:spPr>
          <a:xfrm>
            <a:off x="624000" y="1356609"/>
            <a:ext cx="5084074" cy="3239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EA41D7-0264-B34C-9F62-B6D159D80362}"/>
              </a:ext>
            </a:extLst>
          </p:cNvPr>
          <p:cNvSpPr/>
          <p:nvPr/>
        </p:nvSpPr>
        <p:spPr>
          <a:xfrm>
            <a:off x="6483927" y="1356608"/>
            <a:ext cx="5084074" cy="3239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4485B78D-AB8F-8B41-BDBB-4E66E53438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102398"/>
              </p:ext>
            </p:extLst>
          </p:nvPr>
        </p:nvGraphicFramePr>
        <p:xfrm>
          <a:off x="659533" y="1385429"/>
          <a:ext cx="4740828" cy="310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4D279C2-8D8E-E44D-9EC9-2EF06913D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427134"/>
              </p:ext>
            </p:extLst>
          </p:nvPr>
        </p:nvGraphicFramePr>
        <p:xfrm>
          <a:off x="6535000" y="1327890"/>
          <a:ext cx="4881947" cy="316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CFEB122-4D22-A949-AC07-BFDE93E14320}"/>
              </a:ext>
            </a:extLst>
          </p:cNvPr>
          <p:cNvSpPr/>
          <p:nvPr/>
        </p:nvSpPr>
        <p:spPr>
          <a:xfrm>
            <a:off x="460498" y="4963886"/>
            <a:ext cx="5635502" cy="1467084"/>
          </a:xfrm>
          <a:prstGeom prst="roundRect">
            <a:avLst/>
          </a:prstGeom>
          <a:solidFill>
            <a:srgbClr val="FFE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1ADB72-9982-204C-9F9C-FF2AA4A4E9A9}"/>
              </a:ext>
            </a:extLst>
          </p:cNvPr>
          <p:cNvSpPr/>
          <p:nvPr/>
        </p:nvSpPr>
        <p:spPr>
          <a:xfrm>
            <a:off x="7310467" y="4926609"/>
            <a:ext cx="1665506" cy="1541636"/>
          </a:xfrm>
          <a:prstGeom prst="roundRect">
            <a:avLst/>
          </a:prstGeom>
          <a:solidFill>
            <a:srgbClr val="FFE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0.98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Correlation between Store A and Store B’s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80180-FB2D-C245-ABC0-60C155C0C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298" y="5153686"/>
            <a:ext cx="5399002" cy="10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04"/>
          <p:cNvSpPr/>
          <p:nvPr/>
        </p:nvSpPr>
        <p:spPr>
          <a:xfrm>
            <a:off x="36286" y="56115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04"/>
          <p:cNvSpPr txBox="1"/>
          <p:nvPr/>
        </p:nvSpPr>
        <p:spPr>
          <a:xfrm>
            <a:off x="1123941" y="516325"/>
            <a:ext cx="8738609" cy="45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lang="en-GB" sz="28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Financial and Oper</a:t>
            </a:r>
            <a:r>
              <a:rPr lang="en-GB" sz="2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ational KPI</a:t>
            </a:r>
            <a:r>
              <a:rPr lang="en-GB" sz="28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800" dirty="0"/>
          </a:p>
        </p:txBody>
      </p:sp>
      <p:sp>
        <p:nvSpPr>
          <p:cNvPr id="1096" name="Google Shape;1096;p204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p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1799" y="5568014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1673" y="69745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204"/>
          <p:cNvSpPr/>
          <p:nvPr/>
        </p:nvSpPr>
        <p:spPr>
          <a:xfrm rot="-1944089">
            <a:off x="8934297" y="422325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04"/>
          <p:cNvSpPr/>
          <p:nvPr/>
        </p:nvSpPr>
        <p:spPr>
          <a:xfrm rot="-4151906">
            <a:off x="9237367" y="1006916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1" name="Google Shape;1101;p204" descr="Resear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8658" y="5501391"/>
            <a:ext cx="1167490" cy="11674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7E9BD8-2546-9C47-8852-FDB148D12036}"/>
              </a:ext>
            </a:extLst>
          </p:cNvPr>
          <p:cNvSpPr/>
          <p:nvPr/>
        </p:nvSpPr>
        <p:spPr>
          <a:xfrm>
            <a:off x="391886" y="1002561"/>
            <a:ext cx="11376561" cy="3830292"/>
          </a:xfrm>
          <a:prstGeom prst="roundRect">
            <a:avLst/>
          </a:prstGeom>
          <a:solidFill>
            <a:srgbClr val="FFE4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2B4287-EB88-8D4E-9415-D46C2A988585}"/>
              </a:ext>
            </a:extLst>
          </p:cNvPr>
          <p:cNvSpPr/>
          <p:nvPr/>
        </p:nvSpPr>
        <p:spPr>
          <a:xfrm>
            <a:off x="1197031" y="5070764"/>
            <a:ext cx="7805945" cy="13605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Acquisition Recommendation: </a:t>
            </a:r>
            <a:r>
              <a:rPr lang="en-US" sz="1500" b="1" dirty="0">
                <a:solidFill>
                  <a:srgbClr val="FFE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these 3 important KPIs: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Gross Profit Margin: 42%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Online sales Growth Rate: 46.5%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Flagship’s Sales per Square Foot: increase from 878 to 2096 USD/SF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FC312-12DC-9E45-8D1D-567017969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40" y="1263846"/>
            <a:ext cx="11009860" cy="3308154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4E9BB234-D3B4-0D46-98B9-68BD49846A9C}"/>
              </a:ext>
            </a:extLst>
          </p:cNvPr>
          <p:cNvSpPr/>
          <p:nvPr/>
        </p:nvSpPr>
        <p:spPr>
          <a:xfrm>
            <a:off x="997527" y="2303813"/>
            <a:ext cx="1151907" cy="201881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3BB9B87-0793-FA43-AFF8-265B24EF6ECC}"/>
              </a:ext>
            </a:extLst>
          </p:cNvPr>
          <p:cNvSpPr/>
          <p:nvPr/>
        </p:nvSpPr>
        <p:spPr>
          <a:xfrm>
            <a:off x="7113319" y="2303813"/>
            <a:ext cx="4358245" cy="201881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A87477D0-3402-AD4E-BA78-A784C1CC6E36}"/>
              </a:ext>
            </a:extLst>
          </p:cNvPr>
          <p:cNvSpPr/>
          <p:nvPr/>
        </p:nvSpPr>
        <p:spPr>
          <a:xfrm>
            <a:off x="997527" y="2861953"/>
            <a:ext cx="997528" cy="166255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5E3ED10-7B8E-F343-8356-D744FCE6D65A}"/>
              </a:ext>
            </a:extLst>
          </p:cNvPr>
          <p:cNvSpPr/>
          <p:nvPr/>
        </p:nvSpPr>
        <p:spPr>
          <a:xfrm>
            <a:off x="6578930" y="2826326"/>
            <a:ext cx="4892634" cy="201881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0F7D1E2D-5716-A347-B67B-0917886E124C}"/>
              </a:ext>
            </a:extLst>
          </p:cNvPr>
          <p:cNvSpPr/>
          <p:nvPr/>
        </p:nvSpPr>
        <p:spPr>
          <a:xfrm>
            <a:off x="997527" y="4061361"/>
            <a:ext cx="1603169" cy="166255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28A68FE1-7EDD-314E-8E5D-3E83E822D976}"/>
              </a:ext>
            </a:extLst>
          </p:cNvPr>
          <p:cNvSpPr/>
          <p:nvPr/>
        </p:nvSpPr>
        <p:spPr>
          <a:xfrm>
            <a:off x="6578930" y="4061361"/>
            <a:ext cx="4892634" cy="166255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0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04"/>
          <p:cNvSpPr/>
          <p:nvPr/>
        </p:nvSpPr>
        <p:spPr>
          <a:xfrm>
            <a:off x="0" y="43398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04"/>
          <p:cNvSpPr txBox="1"/>
          <p:nvPr/>
        </p:nvSpPr>
        <p:spPr>
          <a:xfrm>
            <a:off x="1123941" y="516325"/>
            <a:ext cx="8738609" cy="45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lang="en-GB" sz="2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DCF Valuation</a:t>
            </a:r>
            <a:r>
              <a:rPr lang="en-GB" sz="28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800" dirty="0"/>
          </a:p>
        </p:txBody>
      </p:sp>
      <p:sp>
        <p:nvSpPr>
          <p:cNvPr id="1096" name="Google Shape;1096;p204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p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1799" y="5568014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1673" y="69745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204"/>
          <p:cNvSpPr/>
          <p:nvPr/>
        </p:nvSpPr>
        <p:spPr>
          <a:xfrm rot="-1944089">
            <a:off x="8934297" y="422325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04"/>
          <p:cNvSpPr/>
          <p:nvPr/>
        </p:nvSpPr>
        <p:spPr>
          <a:xfrm rot="-4151906">
            <a:off x="9237367" y="1006916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1" name="Google Shape;1101;p204" descr="Resear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8658" y="5501391"/>
            <a:ext cx="1167490" cy="11674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7E9BD8-2546-9C47-8852-FDB148D12036}"/>
              </a:ext>
            </a:extLst>
          </p:cNvPr>
          <p:cNvSpPr/>
          <p:nvPr/>
        </p:nvSpPr>
        <p:spPr>
          <a:xfrm>
            <a:off x="1123941" y="2348609"/>
            <a:ext cx="9942023" cy="2036619"/>
          </a:xfrm>
          <a:prstGeom prst="roundRect">
            <a:avLst/>
          </a:prstGeom>
          <a:solidFill>
            <a:srgbClr val="FFE4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7E7709-465B-3141-A24D-C6F1E2C12095}"/>
              </a:ext>
            </a:extLst>
          </p:cNvPr>
          <p:cNvSpPr/>
          <p:nvPr/>
        </p:nvSpPr>
        <p:spPr>
          <a:xfrm>
            <a:off x="4566271" y="1154971"/>
            <a:ext cx="3057361" cy="8977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Cost of capital: 12%</a:t>
            </a:r>
          </a:p>
          <a:p>
            <a:pPr algn="ctr"/>
            <a:r>
              <a:rPr lang="en-US" dirty="0"/>
              <a:t>Perpetual growth rate: 4%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744F33-5BF3-0043-9143-FA7854B90E79}"/>
              </a:ext>
            </a:extLst>
          </p:cNvPr>
          <p:cNvSpPr/>
          <p:nvPr/>
        </p:nvSpPr>
        <p:spPr>
          <a:xfrm>
            <a:off x="4597097" y="4810636"/>
            <a:ext cx="3075709" cy="1086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12,723,074 USD</a:t>
            </a:r>
          </a:p>
          <a:p>
            <a:pPr algn="ctr"/>
            <a:r>
              <a:rPr lang="en-US" dirty="0"/>
              <a:t>DCF Value (1/1/2024)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B09C6E-68F8-F94E-BB12-922D53241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201" y="2507839"/>
            <a:ext cx="9759597" cy="16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05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05"/>
          <p:cNvSpPr txBox="1"/>
          <p:nvPr/>
        </p:nvSpPr>
        <p:spPr>
          <a:xfrm>
            <a:off x="1754893" y="999555"/>
            <a:ext cx="8682214" cy="103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lang="en-GB" sz="5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Clarifying Questions</a:t>
            </a:r>
            <a:endParaRPr sz="5000" b="1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5" name="Google Shape;1115;p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6947" y="6073308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205"/>
          <p:cNvSpPr/>
          <p:nvPr/>
        </p:nvSpPr>
        <p:spPr>
          <a:xfrm>
            <a:off x="345907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8" name="Google Shape;1118;p205" descr="Open quotation mar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6685" y="66737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0B2ED9-3D32-D241-95C5-ABEC1CDAD9F9}"/>
              </a:ext>
            </a:extLst>
          </p:cNvPr>
          <p:cNvSpPr txBox="1"/>
          <p:nvPr/>
        </p:nvSpPr>
        <p:spPr>
          <a:xfrm>
            <a:off x="1571105" y="2034604"/>
            <a:ext cx="7099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average gross profit margin in the sector?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Are there any considerable competitors in the area?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the reasons behind the decrease in 2023 growth rates in Flagship? Will that continue in the future?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budget for the acquisition?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exit strategy?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CDFF4-A370-E54B-891D-A323704F3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466" y="3794580"/>
            <a:ext cx="3983067" cy="2063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418</Words>
  <Application>Microsoft Macintosh PowerPoint</Application>
  <PresentationFormat>Widescreen</PresentationFormat>
  <Paragraphs>84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Raleway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Thai, Le Nguyen</dc:creator>
  <cp:lastModifiedBy>Thai, Le Nguyen</cp:lastModifiedBy>
  <cp:revision>8</cp:revision>
  <dcterms:created xsi:type="dcterms:W3CDTF">2024-10-07T15:22:00Z</dcterms:created>
  <dcterms:modified xsi:type="dcterms:W3CDTF">2024-10-18T04:11:56Z</dcterms:modified>
</cp:coreProperties>
</file>