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0" r:id="rId3"/>
    <p:sldId id="276" r:id="rId4"/>
    <p:sldId id="267" r:id="rId5"/>
    <p:sldId id="272" r:id="rId6"/>
    <p:sldId id="271" r:id="rId7"/>
    <p:sldId id="266" r:id="rId8"/>
    <p:sldId id="277" r:id="rId9"/>
    <p:sldId id="268" r:id="rId10"/>
    <p:sldId id="273" r:id="rId11"/>
    <p:sldId id="265" r:id="rId12"/>
    <p:sldId id="279" r:id="rId13"/>
    <p:sldId id="280" r:id="rId14"/>
    <p:sldId id="281" r:id="rId15"/>
    <p:sldId id="278" r:id="rId16"/>
    <p:sldId id="264" r:id="rId17"/>
    <p:sldId id="269" r:id="rId18"/>
    <p:sldId id="274" r:id="rId1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81BD11-07B4-48BB-8217-FEF9CA75AB3A}">
          <p14:sldIdLst>
            <p14:sldId id="256"/>
            <p14:sldId id="270"/>
          </p14:sldIdLst>
        </p14:section>
        <p14:section name="Untitled Section" id="{E5CCF18B-0D1D-4F07-B80A-79E4BB960DCE}">
          <p14:sldIdLst>
            <p14:sldId id="276"/>
            <p14:sldId id="267"/>
            <p14:sldId id="272"/>
            <p14:sldId id="271"/>
            <p14:sldId id="266"/>
            <p14:sldId id="277"/>
            <p14:sldId id="268"/>
            <p14:sldId id="273"/>
            <p14:sldId id="265"/>
            <p14:sldId id="279"/>
            <p14:sldId id="280"/>
            <p14:sldId id="281"/>
            <p14:sldId id="278"/>
            <p14:sldId id="264"/>
            <p14:sldId id="269"/>
            <p14:sldId id="2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01" autoAdjust="0"/>
  </p:normalViewPr>
  <p:slideViewPr>
    <p:cSldViewPr>
      <p:cViewPr varScale="1">
        <p:scale>
          <a:sx n="86" d="100"/>
          <a:sy n="86" d="100"/>
        </p:scale>
        <p:origin x="152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DDD0F2DC-0AE3-4858-9BCE-D5C1BE5B4052}" type="datetimeFigureOut">
              <a:rPr lang="en-US" smtClean="0"/>
              <a:pPr/>
              <a:t>12/21/2016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C09CAF31-84EA-4242-B026-EC92B5E36B3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B2546F39-20FB-40AC-ACB7-1A5BC824CD74}" type="datetimeFigureOut">
              <a:rPr lang="en-US" smtClean="0"/>
              <a:pPr/>
              <a:t>12/21/2016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E6CD37FD-8CFF-4454-824C-85B303ECF7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CD37FD-8CFF-4454-824C-85B303ECF787}" type="slidenum">
              <a:rPr lang="en-US" smtClean="0"/>
              <a:pPr/>
              <a:t>2</a:t>
            </a:fld>
            <a:endParaRPr lang="en-US"/>
          </a:p>
        </p:txBody>
      </p:sp>
    </p:spTree>
    <p:extLst>
      <p:ext uri="{BB962C8B-B14F-4D97-AF65-F5344CB8AC3E}">
        <p14:creationId xmlns:p14="http://schemas.microsoft.com/office/powerpoint/2010/main" val="18015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CD37FD-8CFF-4454-824C-85B303ECF787}" type="slidenum">
              <a:rPr lang="en-US" smtClean="0"/>
              <a:pPr/>
              <a:t>3</a:t>
            </a:fld>
            <a:endParaRPr lang="en-US"/>
          </a:p>
        </p:txBody>
      </p:sp>
    </p:spTree>
    <p:extLst>
      <p:ext uri="{BB962C8B-B14F-4D97-AF65-F5344CB8AC3E}">
        <p14:creationId xmlns:p14="http://schemas.microsoft.com/office/powerpoint/2010/main" val="417466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CD37FD-8CFF-4454-824C-85B303ECF787}"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val="20963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val="341817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val="86763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val="194837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val="19037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val="103555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val="45377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val="200134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val="182067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val="248979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val="3952036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7EA91-E04C-4D1C-A39E-FBD0799BEDD7}" type="datetimeFigureOut">
              <a:rPr lang="en-US" smtClean="0"/>
              <a:pPr/>
              <a:t>12/21/2016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A22BD-C43E-434F-87E0-4742B4EDAD8C}" type="slidenum">
              <a:rPr lang="en-US" smtClean="0"/>
              <a:pPr/>
              <a:t>‹#›</a:t>
            </a:fld>
            <a:endParaRPr lang="en-US"/>
          </a:p>
        </p:txBody>
      </p:sp>
    </p:spTree>
    <p:extLst>
      <p:ext uri="{BB962C8B-B14F-4D97-AF65-F5344CB8AC3E}">
        <p14:creationId xmlns:p14="http://schemas.microsoft.com/office/powerpoint/2010/main" val="296246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4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b="1" dirty="0">
                <a:solidFill>
                  <a:schemeClr val="accent6">
                    <a:lumMod val="75000"/>
                  </a:schemeClr>
                </a:solidFill>
              </a:rPr>
              <a:t>Solar PV System Simulation</a:t>
            </a:r>
          </a:p>
        </p:txBody>
      </p:sp>
      <p:sp>
        <p:nvSpPr>
          <p:cNvPr id="3" name="Subtitle 2"/>
          <p:cNvSpPr>
            <a:spLocks noGrp="1"/>
          </p:cNvSpPr>
          <p:nvPr>
            <p:ph type="subTitle" idx="1"/>
          </p:nvPr>
        </p:nvSpPr>
        <p:spPr>
          <a:xfrm>
            <a:off x="381000" y="3886200"/>
            <a:ext cx="8153400" cy="2667000"/>
          </a:xfrm>
        </p:spPr>
        <p:txBody>
          <a:bodyPr>
            <a:normAutofit/>
          </a:bodyPr>
          <a:lstStyle/>
          <a:p>
            <a:r>
              <a:rPr lang="en-US" dirty="0">
                <a:solidFill>
                  <a:schemeClr val="tx1"/>
                </a:solidFill>
              </a:rPr>
              <a:t>Sreejaya, Suman, </a:t>
            </a:r>
            <a:r>
              <a:rPr lang="en-US" dirty="0" err="1">
                <a:solidFill>
                  <a:schemeClr val="tx1"/>
                </a:solidFill>
              </a:rPr>
              <a:t>Vuthy</a:t>
            </a:r>
            <a:br>
              <a:rPr lang="en-US" dirty="0">
                <a:solidFill>
                  <a:schemeClr val="tx1"/>
                </a:solidFill>
              </a:rPr>
            </a:br>
            <a:endParaRPr lang="en-US" dirty="0">
              <a:solidFill>
                <a:schemeClr val="tx1"/>
              </a:solidFill>
            </a:endParaRPr>
          </a:p>
          <a:p>
            <a:r>
              <a:rPr lang="en-US" sz="1800" dirty="0">
                <a:solidFill>
                  <a:schemeClr val="tx1"/>
                </a:solidFill>
              </a:rPr>
              <a:t>Fall 2016</a:t>
            </a:r>
          </a:p>
          <a:p>
            <a:endParaRPr lang="en-US" dirty="0">
              <a:solidFill>
                <a:schemeClr val="tx1"/>
              </a:solidFill>
            </a:endParaRPr>
          </a:p>
          <a:p>
            <a:r>
              <a:rPr lang="en-US" sz="2400" dirty="0">
                <a:solidFill>
                  <a:schemeClr val="tx1"/>
                </a:solidFill>
              </a:rPr>
              <a:t>DATA 604 - Simulation and Modeling Technique</a:t>
            </a:r>
          </a:p>
        </p:txBody>
      </p:sp>
    </p:spTree>
    <p:extLst>
      <p:ext uri="{BB962C8B-B14F-4D97-AF65-F5344CB8AC3E}">
        <p14:creationId xmlns:p14="http://schemas.microsoft.com/office/powerpoint/2010/main" val="987628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lstStyle/>
          <a:p>
            <a:r>
              <a:rPr lang="en-US" dirty="0"/>
              <a:t>NY data where possible</a:t>
            </a:r>
          </a:p>
          <a:p>
            <a:r>
              <a:rPr lang="en-US" dirty="0"/>
              <a:t>Peak sunlight only</a:t>
            </a:r>
          </a:p>
          <a:p>
            <a:r>
              <a:rPr lang="en-US" dirty="0"/>
              <a:t>No net metering</a:t>
            </a:r>
          </a:p>
          <a:p>
            <a:r>
              <a:rPr lang="en-US" dirty="0"/>
              <a:t>No battery for storage</a:t>
            </a:r>
          </a:p>
          <a:p>
            <a:r>
              <a:rPr lang="en-US" dirty="0"/>
              <a:t>Electricity usage as a daily average for a household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a:t>
            </a:r>
          </a:p>
        </p:txBody>
      </p:sp>
      <p:sp>
        <p:nvSpPr>
          <p:cNvPr id="3" name="Content Placeholder 2"/>
          <p:cNvSpPr>
            <a:spLocks noGrp="1"/>
          </p:cNvSpPr>
          <p:nvPr>
            <p:ph idx="1"/>
          </p:nvPr>
        </p:nvSpPr>
        <p:spPr/>
        <p:txBody>
          <a:bodyPr>
            <a:normAutofit/>
          </a:bodyPr>
          <a:lstStyle/>
          <a:p>
            <a:pPr lvl="1"/>
            <a:r>
              <a:rPr lang="en-US" dirty="0"/>
              <a:t>Randomize Solar power Generation</a:t>
            </a:r>
          </a:p>
          <a:p>
            <a:pPr lvl="2"/>
            <a:r>
              <a:rPr lang="en-US" dirty="0"/>
              <a:t>New York sunlight amounts</a:t>
            </a:r>
          </a:p>
          <a:p>
            <a:pPr lvl="2"/>
            <a:endParaRPr lang="en-US" dirty="0"/>
          </a:p>
          <a:p>
            <a:pPr lvl="1"/>
            <a:r>
              <a:rPr lang="en-US" dirty="0"/>
              <a:t>Randomize Electricity Consumption</a:t>
            </a:r>
          </a:p>
          <a:p>
            <a:pPr lvl="2"/>
            <a:r>
              <a:rPr lang="en-US" dirty="0"/>
              <a:t>Average NY household usage</a:t>
            </a:r>
          </a:p>
          <a:p>
            <a:pPr lvl="2"/>
            <a:r>
              <a:rPr lang="en-US" dirty="0"/>
              <a:t>New York electricity prices</a:t>
            </a:r>
          </a:p>
          <a:p>
            <a:pPr marL="914400" lvl="2" indent="0">
              <a:buNone/>
            </a:pPr>
            <a:endParaRPr lang="en-US" dirty="0"/>
          </a:p>
          <a:p>
            <a:pPr lvl="1"/>
            <a:r>
              <a:rPr lang="en-US" dirty="0"/>
              <a:t>1000 replications for each panel size</a:t>
            </a:r>
          </a:p>
        </p:txBody>
      </p:sp>
      <p:pic>
        <p:nvPicPr>
          <p:cNvPr id="4098" name="Picture 2" descr="F:\Dropbox\MSDA\2016F\DATA621\Github\CT4\DATA621-HW\DATA604_Final\images\Flowchart.png"/>
          <p:cNvPicPr>
            <a:picLocks noChangeAspect="1" noChangeArrowheads="1"/>
          </p:cNvPicPr>
          <p:nvPr/>
        </p:nvPicPr>
        <p:blipFill>
          <a:blip r:embed="rId2" cstate="print"/>
          <a:srcRect/>
          <a:stretch>
            <a:fillRect/>
          </a:stretch>
        </p:blipFill>
        <p:spPr bwMode="auto">
          <a:xfrm>
            <a:off x="6553200" y="152400"/>
            <a:ext cx="2419350" cy="599520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033"/>
            <a:ext cx="8229600" cy="1143000"/>
          </a:xfrm>
        </p:spPr>
        <p:txBody>
          <a:bodyPr/>
          <a:lstStyle/>
          <a:p>
            <a:r>
              <a:rPr lang="en-US" dirty="0"/>
              <a:t>Simulation</a:t>
            </a:r>
          </a:p>
        </p:txBody>
      </p:sp>
      <p:pic>
        <p:nvPicPr>
          <p:cNvPr id="4" name="Content Placeholder 3"/>
          <p:cNvPicPr>
            <a:picLocks noGrp="1" noChangeAspect="1"/>
          </p:cNvPicPr>
          <p:nvPr>
            <p:ph idx="1"/>
          </p:nvPr>
        </p:nvPicPr>
        <p:blipFill>
          <a:blip r:embed="rId2"/>
          <a:stretch>
            <a:fillRect/>
          </a:stretch>
        </p:blipFill>
        <p:spPr>
          <a:xfrm>
            <a:off x="1657350" y="1389760"/>
            <a:ext cx="5829300" cy="4191000"/>
          </a:xfrm>
          <a:prstGeom prst="rect">
            <a:avLst/>
          </a:prstGeom>
        </p:spPr>
      </p:pic>
    </p:spTree>
    <p:extLst>
      <p:ext uri="{BB962C8B-B14F-4D97-AF65-F5344CB8AC3E}">
        <p14:creationId xmlns:p14="http://schemas.microsoft.com/office/powerpoint/2010/main" val="424227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033"/>
            <a:ext cx="8229600" cy="1143000"/>
          </a:xfrm>
        </p:spPr>
        <p:txBody>
          <a:bodyPr/>
          <a:lstStyle/>
          <a:p>
            <a:r>
              <a:rPr lang="en-US" dirty="0"/>
              <a:t>Simulation</a:t>
            </a:r>
          </a:p>
        </p:txBody>
      </p:sp>
      <p:pic>
        <p:nvPicPr>
          <p:cNvPr id="6" name="Content Placeholder 5"/>
          <p:cNvPicPr>
            <a:picLocks noGrp="1" noChangeAspect="1"/>
          </p:cNvPicPr>
          <p:nvPr>
            <p:ph idx="1"/>
          </p:nvPr>
        </p:nvPicPr>
        <p:blipFill>
          <a:blip r:embed="rId2"/>
          <a:stretch>
            <a:fillRect/>
          </a:stretch>
        </p:blipFill>
        <p:spPr>
          <a:xfrm>
            <a:off x="1609725" y="1767681"/>
            <a:ext cx="5924550" cy="4191000"/>
          </a:xfrm>
          <a:prstGeom prst="rect">
            <a:avLst/>
          </a:prstGeom>
        </p:spPr>
      </p:pic>
    </p:spTree>
    <p:extLst>
      <p:ext uri="{BB962C8B-B14F-4D97-AF65-F5344CB8AC3E}">
        <p14:creationId xmlns:p14="http://schemas.microsoft.com/office/powerpoint/2010/main" val="15173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033"/>
            <a:ext cx="8229600" cy="1143000"/>
          </a:xfrm>
        </p:spPr>
        <p:txBody>
          <a:bodyPr/>
          <a:lstStyle/>
          <a:p>
            <a:r>
              <a:rPr lang="en-US" dirty="0"/>
              <a:t>Simulation</a:t>
            </a:r>
          </a:p>
        </p:txBody>
      </p:sp>
      <p:pic>
        <p:nvPicPr>
          <p:cNvPr id="5" name="Content Placeholder 4"/>
          <p:cNvPicPr>
            <a:picLocks noGrp="1" noChangeAspect="1"/>
          </p:cNvPicPr>
          <p:nvPr>
            <p:ph idx="1"/>
          </p:nvPr>
        </p:nvPicPr>
        <p:blipFill>
          <a:blip r:embed="rId2"/>
          <a:stretch>
            <a:fillRect/>
          </a:stretch>
        </p:blipFill>
        <p:spPr>
          <a:xfrm>
            <a:off x="1619250" y="1373033"/>
            <a:ext cx="5905500" cy="4152900"/>
          </a:xfrm>
          <a:prstGeom prst="rect">
            <a:avLst/>
          </a:prstGeom>
        </p:spPr>
      </p:pic>
    </p:spTree>
    <p:extLst>
      <p:ext uri="{BB962C8B-B14F-4D97-AF65-F5344CB8AC3E}">
        <p14:creationId xmlns:p14="http://schemas.microsoft.com/office/powerpoint/2010/main" val="3044827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t>Simio</a:t>
            </a:r>
          </a:p>
        </p:txBody>
      </p:sp>
      <p:pic>
        <p:nvPicPr>
          <p:cNvPr id="4" name="Content Placeholder 3"/>
          <p:cNvPicPr>
            <a:picLocks noGrp="1" noChangeAspect="1"/>
          </p:cNvPicPr>
          <p:nvPr>
            <p:ph idx="1"/>
          </p:nvPr>
        </p:nvPicPr>
        <p:blipFill>
          <a:blip r:embed="rId2"/>
          <a:stretch>
            <a:fillRect/>
          </a:stretch>
        </p:blipFill>
        <p:spPr>
          <a:xfrm>
            <a:off x="457200" y="1872847"/>
            <a:ext cx="8229600" cy="3980668"/>
          </a:xfrm>
          <a:prstGeom prst="rect">
            <a:avLst/>
          </a:prstGeom>
        </p:spPr>
      </p:pic>
    </p:spTree>
    <p:extLst>
      <p:ext uri="{BB962C8B-B14F-4D97-AF65-F5344CB8AC3E}">
        <p14:creationId xmlns:p14="http://schemas.microsoft.com/office/powerpoint/2010/main" val="219610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3276600"/>
            <a:ext cx="8229600" cy="2849563"/>
          </a:xfrm>
        </p:spPr>
        <p:txBody>
          <a:bodyPr>
            <a:normAutofit/>
          </a:bodyPr>
          <a:lstStyle/>
          <a:p>
            <a:pPr>
              <a:buNone/>
            </a:pPr>
            <a:r>
              <a:rPr lang="en-US" dirty="0"/>
              <a:t>    For the typical (suburban) New York family, a PV system consisting of 30 panels will be needed to virtually offset monthly/yearly electricity costs.</a:t>
            </a:r>
          </a:p>
        </p:txBody>
      </p:sp>
      <p:pic>
        <p:nvPicPr>
          <p:cNvPr id="1027" name="Picture 3"/>
          <p:cNvPicPr>
            <a:picLocks noChangeAspect="1" noChangeArrowheads="1"/>
          </p:cNvPicPr>
          <p:nvPr/>
        </p:nvPicPr>
        <p:blipFill>
          <a:blip r:embed="rId2" cstate="print"/>
          <a:srcRect/>
          <a:stretch>
            <a:fillRect/>
          </a:stretch>
        </p:blipFill>
        <p:spPr bwMode="auto">
          <a:xfrm>
            <a:off x="2286000" y="1676400"/>
            <a:ext cx="4286250" cy="13620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a:xfrm>
            <a:off x="457200" y="1417638"/>
            <a:ext cx="8229600" cy="4708525"/>
          </a:xfrm>
        </p:spPr>
        <p:txBody>
          <a:bodyPr>
            <a:normAutofit fontScale="92500" lnSpcReduction="10000"/>
          </a:bodyPr>
          <a:lstStyle/>
          <a:p>
            <a:r>
              <a:rPr lang="en-US" dirty="0"/>
              <a:t>More granular level for power consumption simulation</a:t>
            </a:r>
          </a:p>
          <a:p>
            <a:pPr lvl="1"/>
            <a:r>
              <a:rPr lang="en-US" dirty="0"/>
              <a:t>Breakdown of appliances</a:t>
            </a:r>
          </a:p>
          <a:p>
            <a:pPr lvl="1"/>
            <a:r>
              <a:rPr lang="en-US" dirty="0"/>
              <a:t>Family composition</a:t>
            </a:r>
          </a:p>
          <a:p>
            <a:pPr lvl="1"/>
            <a:endParaRPr lang="en-US" dirty="0"/>
          </a:p>
          <a:p>
            <a:r>
              <a:rPr lang="en-US" dirty="0"/>
              <a:t>Interactive application to change simulation parameters like zip code, appliances etc. to provide </a:t>
            </a:r>
            <a:r>
              <a:rPr lang="en-US" dirty="0">
                <a:solidFill>
                  <a:schemeClr val="tx2"/>
                </a:solidFill>
              </a:rPr>
              <a:t>recommendation</a:t>
            </a:r>
            <a:r>
              <a:rPr lang="en-US" dirty="0"/>
              <a:t> for number of panels needed, battery size, etc.</a:t>
            </a:r>
          </a:p>
          <a:p>
            <a:pPr lvl="1"/>
            <a:r>
              <a:rPr lang="en-US" dirty="0"/>
              <a:t>Shiny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400" dirty="0"/>
              <a:t>National Renewable Energy Laboratory</a:t>
            </a:r>
          </a:p>
          <a:p>
            <a:pPr lvl="1"/>
            <a:r>
              <a:rPr lang="en-US" sz="1200" dirty="0"/>
              <a:t>http://rredc.nrel.gov/solar/old_data/nsrdb/1961-1990/redbook/sum2/94728.txt</a:t>
            </a:r>
          </a:p>
          <a:p>
            <a:r>
              <a:rPr lang="en-US" sz="2400" dirty="0"/>
              <a:t>U.S. Bureau of Labor Statistics</a:t>
            </a:r>
          </a:p>
          <a:p>
            <a:pPr lvl="1"/>
            <a:r>
              <a:rPr lang="en-US" sz="1200" dirty="0"/>
              <a:t>https://www.bls.gov/regions/new-york-new-jersey/news-release/averageenergyprices_newyorkarea.htm</a:t>
            </a:r>
          </a:p>
          <a:p>
            <a:r>
              <a:rPr lang="en-US" sz="2400" dirty="0"/>
              <a:t>Energy Information Agency</a:t>
            </a:r>
          </a:p>
          <a:p>
            <a:pPr lvl="1"/>
            <a:r>
              <a:rPr lang="en-US" sz="1200" dirty="0"/>
              <a:t>http://www.eia.gov/electricity/sales_revenue_price/xls/table5_a.xlsx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Cost</a:t>
            </a:r>
          </a:p>
          <a:p>
            <a:r>
              <a:rPr lang="en-US" dirty="0"/>
              <a:t>Research Question</a:t>
            </a:r>
          </a:p>
          <a:p>
            <a:r>
              <a:rPr lang="en-US" dirty="0"/>
              <a:t>Data Preparation</a:t>
            </a:r>
          </a:p>
          <a:p>
            <a:r>
              <a:rPr lang="en-US" dirty="0"/>
              <a:t>Simulation</a:t>
            </a:r>
          </a:p>
          <a:p>
            <a:r>
              <a:rPr lang="en-US" dirty="0"/>
              <a:t>Summary</a:t>
            </a:r>
          </a:p>
          <a:p>
            <a:r>
              <a:rPr lang="en-US" dirty="0"/>
              <a:t>Future 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2400" dirty="0"/>
              <a:t>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452562"/>
            <a:ext cx="5715000" cy="3952875"/>
          </a:xfrm>
          <a:prstGeom prst="rect">
            <a:avLst/>
          </a:prstGeom>
        </p:spPr>
      </p:pic>
    </p:spTree>
    <p:extLst>
      <p:ext uri="{BB962C8B-B14F-4D97-AF65-F5344CB8AC3E}">
        <p14:creationId xmlns:p14="http://schemas.microsoft.com/office/powerpoint/2010/main" val="421673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Dropbox\MSDA\2016F\DATA621\Github\CT4\DATA621-HW\DATA604_Final\images\Basic_Comps.PNG"/>
          <p:cNvPicPr>
            <a:picLocks noChangeAspect="1" noChangeArrowheads="1"/>
          </p:cNvPicPr>
          <p:nvPr/>
        </p:nvPicPr>
        <p:blipFill>
          <a:blip r:embed="rId3" cstate="print"/>
          <a:srcRect/>
          <a:stretch>
            <a:fillRect/>
          </a:stretch>
        </p:blipFill>
        <p:spPr bwMode="auto">
          <a:xfrm>
            <a:off x="4343400" y="3581400"/>
            <a:ext cx="4295775" cy="2295525"/>
          </a:xfrm>
          <a:prstGeom prst="rect">
            <a:avLst/>
          </a:prstGeom>
          <a:noFill/>
        </p:spPr>
      </p:pic>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2400" dirty="0"/>
              <a:t>     As awareness of climate change increases, there is a growing trend to reduce reliance on fossil fuel. Renewable energy comes in many forms but we will focus our attention on solar power in this project. We will simulate various aspects of power generation with Solar Photovoltaic system and consider system size, power usage, and cost of obtaining a solar PV system.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Rising costs</a:t>
            </a:r>
          </a:p>
        </p:txBody>
      </p:sp>
      <p:sp>
        <p:nvSpPr>
          <p:cNvPr id="3" name="Content Placeholder 2"/>
          <p:cNvSpPr>
            <a:spLocks noGrp="1"/>
          </p:cNvSpPr>
          <p:nvPr>
            <p:ph idx="1"/>
          </p:nvPr>
        </p:nvSpPr>
        <p:spPr/>
        <p:txBody>
          <a:bodyPr>
            <a:normAutofit/>
          </a:bodyPr>
          <a:lstStyle/>
          <a:p>
            <a:r>
              <a:rPr lang="en-US" sz="2800" dirty="0"/>
              <a:t>Cost of electricity will continue to trend upwards</a:t>
            </a:r>
          </a:p>
          <a:p>
            <a:r>
              <a:rPr lang="en-US" sz="2800" dirty="0"/>
              <a:t>Cost is cyclic but overall, trending upwards</a:t>
            </a:r>
          </a:p>
        </p:txBody>
      </p:sp>
      <p:pic>
        <p:nvPicPr>
          <p:cNvPr id="2051" name="Picture 3" descr="F:\Dropbox\MSDA\2016F\DATA621\Github\CT4\DATA621-HW\DATA604_Final\images\US-residential-electricity-prices-monthly-Nov-2005-Nov-20014-Small.png"/>
          <p:cNvPicPr>
            <a:picLocks noChangeAspect="1" noChangeArrowheads="1"/>
          </p:cNvPicPr>
          <p:nvPr/>
        </p:nvPicPr>
        <p:blipFill>
          <a:blip r:embed="rId2" cstate="print"/>
          <a:srcRect/>
          <a:stretch>
            <a:fillRect/>
          </a:stretch>
        </p:blipFill>
        <p:spPr bwMode="auto">
          <a:xfrm>
            <a:off x="2438400" y="2895600"/>
            <a:ext cx="4303132" cy="28765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Declining PV costs</a:t>
            </a:r>
          </a:p>
        </p:txBody>
      </p:sp>
      <p:sp>
        <p:nvSpPr>
          <p:cNvPr id="3" name="Content Placeholder 2"/>
          <p:cNvSpPr>
            <a:spLocks noGrp="1"/>
          </p:cNvSpPr>
          <p:nvPr>
            <p:ph idx="1"/>
          </p:nvPr>
        </p:nvSpPr>
        <p:spPr/>
        <p:txBody>
          <a:bodyPr/>
          <a:lstStyle/>
          <a:p>
            <a:r>
              <a:rPr lang="en-US" dirty="0"/>
              <a:t>Cost per watt declining at a rapid pace</a:t>
            </a:r>
          </a:p>
          <a:p>
            <a:pPr lvl="1"/>
            <a:r>
              <a:rPr lang="en-US" dirty="0"/>
              <a:t>Fueled by declining panel prices</a:t>
            </a:r>
          </a:p>
          <a:p>
            <a:r>
              <a:rPr lang="en-US" dirty="0"/>
              <a:t>Still high because of ‘non product’ costs</a:t>
            </a:r>
          </a:p>
        </p:txBody>
      </p:sp>
      <p:pic>
        <p:nvPicPr>
          <p:cNvPr id="3074" name="Picture 2" descr="F:\Dropbox\MSDA\2016F\DATA621\Github\CT4\DATA621-HW\DATA604_Final\images\CostComparisonDollarPerWatt.png"/>
          <p:cNvPicPr>
            <a:picLocks noChangeAspect="1" noChangeArrowheads="1"/>
          </p:cNvPicPr>
          <p:nvPr/>
        </p:nvPicPr>
        <p:blipFill>
          <a:blip r:embed="rId2" cstate="print"/>
          <a:srcRect/>
          <a:stretch>
            <a:fillRect/>
          </a:stretch>
        </p:blipFill>
        <p:spPr bwMode="auto">
          <a:xfrm>
            <a:off x="152400" y="3962400"/>
            <a:ext cx="4572000" cy="2124075"/>
          </a:xfrm>
          <a:prstGeom prst="rect">
            <a:avLst/>
          </a:prstGeom>
          <a:noFill/>
        </p:spPr>
      </p:pic>
      <p:pic>
        <p:nvPicPr>
          <p:cNvPr id="3075" name="Picture 3" descr="F:\Dropbox\MSDA\2016F\DATA621\Github\CT4\DATA621-HW\DATA604_Final\images\solar-panels-cost1.png"/>
          <p:cNvPicPr>
            <a:picLocks noChangeAspect="1" noChangeArrowheads="1"/>
          </p:cNvPicPr>
          <p:nvPr/>
        </p:nvPicPr>
        <p:blipFill>
          <a:blip r:embed="rId3" cstate="print"/>
          <a:srcRect/>
          <a:stretch>
            <a:fillRect/>
          </a:stretch>
        </p:blipFill>
        <p:spPr bwMode="auto">
          <a:xfrm>
            <a:off x="5029200" y="3962400"/>
            <a:ext cx="3781425" cy="1905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Research Question</a:t>
            </a:r>
          </a:p>
        </p:txBody>
      </p:sp>
      <p:sp>
        <p:nvSpPr>
          <p:cNvPr id="3" name="Content Placeholder 2"/>
          <p:cNvSpPr>
            <a:spLocks noGrp="1"/>
          </p:cNvSpPr>
          <p:nvPr>
            <p:ph idx="1"/>
          </p:nvPr>
        </p:nvSpPr>
        <p:spPr/>
        <p:txBody>
          <a:bodyPr>
            <a:normAutofit/>
          </a:bodyPr>
          <a:lstStyle/>
          <a:p>
            <a:pPr marL="0" indent="0">
              <a:buNone/>
            </a:pPr>
            <a:r>
              <a:rPr lang="en-US" sz="2400" b="1" dirty="0">
                <a:solidFill>
                  <a:schemeClr val="accent1"/>
                </a:solidFill>
              </a:rPr>
              <a:t>Should I invest in a solar PV system?</a:t>
            </a:r>
          </a:p>
          <a:p>
            <a:pPr marL="0" indent="0">
              <a:buNone/>
            </a:pPr>
            <a:endParaRPr lang="en-US" sz="2800" dirty="0"/>
          </a:p>
          <a:p>
            <a:r>
              <a:rPr lang="en-US" sz="2800" dirty="0"/>
              <a:t>At what size will I completely offset my monthly/yearly bill?</a:t>
            </a:r>
          </a:p>
          <a:p>
            <a:r>
              <a:rPr lang="en-US" sz="2800" dirty="0"/>
              <a:t>How much can I expect to save?</a:t>
            </a:r>
          </a:p>
          <a:p>
            <a:r>
              <a:rPr lang="en-US" sz="2800" dirty="0"/>
              <a:t>How long is my payback period?</a:t>
            </a:r>
          </a:p>
          <a:p>
            <a:r>
              <a:rPr lang="en-US" sz="2800" dirty="0"/>
              <a:t>Simply put, </a:t>
            </a:r>
            <a:r>
              <a:rPr lang="en-US" sz="2800" dirty="0">
                <a:solidFill>
                  <a:schemeClr val="accent3">
                    <a:lumMod val="75000"/>
                  </a:schemeClr>
                </a:solidFill>
              </a:rPr>
              <a:t>if going with solar makes economic sense or not?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b="1" dirty="0"/>
              <a:t>Data Preparation</a:t>
            </a:r>
          </a:p>
        </p:txBody>
      </p:sp>
      <p:sp>
        <p:nvSpPr>
          <p:cNvPr id="3" name="Content Placeholder 2"/>
          <p:cNvSpPr>
            <a:spLocks noGrp="1"/>
          </p:cNvSpPr>
          <p:nvPr>
            <p:ph idx="1"/>
          </p:nvPr>
        </p:nvSpPr>
        <p:spPr>
          <a:xfrm>
            <a:off x="457200" y="1600200"/>
            <a:ext cx="8534400" cy="4525963"/>
          </a:xfrm>
        </p:spPr>
        <p:txBody>
          <a:bodyPr>
            <a:normAutofit/>
          </a:bodyPr>
          <a:lstStyle/>
          <a:p>
            <a:r>
              <a:rPr lang="en-US" sz="2800" dirty="0">
                <a:solidFill>
                  <a:schemeClr val="accent1"/>
                </a:solidFill>
              </a:rPr>
              <a:t>Energy Preparation:</a:t>
            </a:r>
          </a:p>
          <a:p>
            <a:pPr lvl="1"/>
            <a:r>
              <a:rPr lang="en-US" sz="2400" dirty="0"/>
              <a:t>Daily Sun light: used monthly average sunlight data for NYC.</a:t>
            </a:r>
          </a:p>
          <a:p>
            <a:pPr lvl="1"/>
            <a:r>
              <a:rPr lang="en-US" sz="2400" dirty="0"/>
              <a:t>Number of Panels</a:t>
            </a:r>
          </a:p>
          <a:p>
            <a:pPr lvl="1"/>
            <a:r>
              <a:rPr lang="en-US" sz="2400" dirty="0"/>
              <a:t>kWh:  kilowatt-hours, a solar panel system produce.</a:t>
            </a:r>
          </a:p>
          <a:p>
            <a:pPr lvl="1"/>
            <a:r>
              <a:rPr lang="en-US" sz="2400" dirty="0"/>
              <a:t>Derate Factor: Ratio of AC to DC</a:t>
            </a:r>
          </a:p>
          <a:p>
            <a:pPr marL="0" indent="0">
              <a:buNone/>
            </a:pPr>
            <a:r>
              <a:rPr lang="en-US" sz="1600" dirty="0">
                <a:solidFill>
                  <a:schemeClr val="accent1"/>
                </a:solidFill>
              </a:rPr>
              <a:t>              (http://rredc.nrel.gov/solar/old_data/nsrdb/1961-1990/redbook/sum2/94728.txt)</a:t>
            </a:r>
          </a:p>
          <a:p>
            <a:r>
              <a:rPr lang="en-US" sz="2800" dirty="0">
                <a:solidFill>
                  <a:schemeClr val="accent1"/>
                </a:solidFill>
              </a:rPr>
              <a:t>Energy Consumption:</a:t>
            </a:r>
          </a:p>
          <a:p>
            <a:pPr lvl="1"/>
            <a:r>
              <a:rPr lang="en-US" sz="2400" dirty="0"/>
              <a:t>Randomly picked the usage from the normally distributed overall monthly usage data of an average U.S. family</a:t>
            </a:r>
            <a:r>
              <a:rPr lang="en-US" sz="2400" dirty="0">
                <a:solidFill>
                  <a:schemeClr val="accent1"/>
                </a:solidFill>
              </a:rPr>
              <a:t> </a:t>
            </a:r>
            <a:r>
              <a:rPr lang="en-US" sz="1600" dirty="0">
                <a:solidFill>
                  <a:schemeClr val="accent1"/>
                </a:solidFill>
              </a:rPr>
              <a:t>(https://www.statista.com/statistics/183648/average-size-of-households-in-the-us/)</a:t>
            </a:r>
          </a:p>
        </p:txBody>
      </p:sp>
    </p:spTree>
    <p:extLst>
      <p:ext uri="{BB962C8B-B14F-4D97-AF65-F5344CB8AC3E}">
        <p14:creationId xmlns:p14="http://schemas.microsoft.com/office/powerpoint/2010/main" val="85092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a:xfrm>
            <a:off x="457200" y="1524000"/>
            <a:ext cx="8229600" cy="4602163"/>
          </a:xfrm>
        </p:spPr>
        <p:txBody>
          <a:bodyPr>
            <a:normAutofit/>
          </a:bodyPr>
          <a:lstStyle/>
          <a:p>
            <a:r>
              <a:rPr lang="en-US" dirty="0"/>
              <a:t>Variations to the data based on location</a:t>
            </a:r>
          </a:p>
          <a:p>
            <a:pPr lvl="1"/>
            <a:r>
              <a:rPr lang="en-US" dirty="0"/>
              <a:t>Amount  of sunlight</a:t>
            </a:r>
          </a:p>
          <a:p>
            <a:pPr lvl="1"/>
            <a:r>
              <a:rPr lang="en-US" dirty="0"/>
              <a:t>Electricity usage pattern</a:t>
            </a:r>
          </a:p>
          <a:p>
            <a:pPr lvl="2"/>
            <a:r>
              <a:rPr lang="en-US" dirty="0"/>
              <a:t>Warmer climate – air conditioner</a:t>
            </a:r>
          </a:p>
          <a:p>
            <a:pPr lvl="2"/>
            <a:r>
              <a:rPr lang="en-US" dirty="0"/>
              <a:t>Cooler climate – space heating</a:t>
            </a:r>
          </a:p>
          <a:p>
            <a:pPr lvl="1"/>
            <a:r>
              <a:rPr lang="en-US" dirty="0"/>
              <a:t>Electricity Cost</a:t>
            </a:r>
          </a:p>
          <a:p>
            <a:r>
              <a:rPr lang="en-US" sz="2800" dirty="0"/>
              <a:t>Simulating the solar panel circuit in Simio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TotalTime>
  <Words>438</Words>
  <Application>Microsoft Office PowerPoint</Application>
  <PresentationFormat>On-screen Show (4:3)</PresentationFormat>
  <Paragraphs>86</Paragraphs>
  <Slides>18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Solar PV System Simulation</vt:lpstr>
      <vt:lpstr>Agenda</vt:lpstr>
      <vt:lpstr>Introduction</vt:lpstr>
      <vt:lpstr>Introduction</vt:lpstr>
      <vt:lpstr>Rising costs</vt:lpstr>
      <vt:lpstr>Declining PV costs</vt:lpstr>
      <vt:lpstr>Research Question</vt:lpstr>
      <vt:lpstr>Data Preparation</vt:lpstr>
      <vt:lpstr>Challenges</vt:lpstr>
      <vt:lpstr>Assumptions</vt:lpstr>
      <vt:lpstr>Simulation</vt:lpstr>
      <vt:lpstr>Simulation</vt:lpstr>
      <vt:lpstr>Simulation</vt:lpstr>
      <vt:lpstr>Simulation</vt:lpstr>
      <vt:lpstr>Simio</vt:lpstr>
      <vt:lpstr>Summary</vt:lpstr>
      <vt:lpstr>Future Work</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Photovoltaic System Simulation</dc:title>
  <dc:creator>Administrator</dc:creator>
  <cp:lastModifiedBy>Suman Polavarapu</cp:lastModifiedBy>
  <cp:revision>101</cp:revision>
  <dcterms:created xsi:type="dcterms:W3CDTF">2016-12-12T03:01:28Z</dcterms:created>
  <dcterms:modified xsi:type="dcterms:W3CDTF">2016-12-22T01:14:25Z</dcterms:modified>
</cp:coreProperties>
</file>