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0" r:id="rId3"/>
    <p:sldId id="267" r:id="rId4"/>
    <p:sldId id="272" r:id="rId5"/>
    <p:sldId id="271" r:id="rId6"/>
    <p:sldId id="266" r:id="rId7"/>
    <p:sldId id="268" r:id="rId8"/>
    <p:sldId id="273" r:id="rId9"/>
    <p:sldId id="265" r:id="rId10"/>
    <p:sldId id="264" r:id="rId11"/>
    <p:sldId id="269" r:id="rId1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DDD0F2DC-0AE3-4858-9BCE-D5C1BE5B4052}" type="datetimeFigureOut">
              <a:rPr lang="en-US" smtClean="0"/>
              <a:pPr/>
              <a:t>12/21/2016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C09CAF31-84EA-4242-B026-EC92B5E36B3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2546F39-20FB-40AC-ACB7-1A5BC824CD74}" type="datetimeFigureOut">
              <a:rPr lang="en-US" smtClean="0"/>
              <a:pPr/>
              <a:t>12/21/2016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E6CD37FD-8CFF-4454-824C-85B303ECF7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CD37FD-8CFF-4454-824C-85B303ECF787}"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20963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341817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8676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194837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19037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103555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4537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200134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18206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248979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395203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7EA91-E04C-4D1C-A39E-FBD0799BEDD7}" type="datetimeFigureOut">
              <a:rPr lang="en-US" smtClean="0"/>
              <a:pPr/>
              <a:t>12/21/2016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29624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4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b="1" dirty="0">
                <a:solidFill>
                  <a:schemeClr val="accent6">
                    <a:lumMod val="75000"/>
                  </a:schemeClr>
                </a:solidFill>
              </a:rPr>
              <a:t>Solar </a:t>
            </a:r>
            <a:r>
              <a:rPr lang="en-US" b="1" dirty="0" smtClean="0">
                <a:solidFill>
                  <a:schemeClr val="accent6">
                    <a:lumMod val="75000"/>
                  </a:schemeClr>
                </a:solidFill>
              </a:rPr>
              <a:t>PV </a:t>
            </a:r>
            <a:r>
              <a:rPr lang="en-US" b="1" dirty="0">
                <a:solidFill>
                  <a:schemeClr val="accent6">
                    <a:lumMod val="75000"/>
                  </a:schemeClr>
                </a:solidFill>
              </a:rPr>
              <a:t>System Simulation</a:t>
            </a:r>
          </a:p>
        </p:txBody>
      </p:sp>
      <p:sp>
        <p:nvSpPr>
          <p:cNvPr id="3" name="Subtitle 2"/>
          <p:cNvSpPr>
            <a:spLocks noGrp="1"/>
          </p:cNvSpPr>
          <p:nvPr>
            <p:ph type="subTitle" idx="1"/>
          </p:nvPr>
        </p:nvSpPr>
        <p:spPr>
          <a:xfrm>
            <a:off x="381000" y="3886200"/>
            <a:ext cx="8153400" cy="2667000"/>
          </a:xfrm>
        </p:spPr>
        <p:txBody>
          <a:bodyPr>
            <a:normAutofit/>
          </a:bodyPr>
          <a:lstStyle/>
          <a:p>
            <a:r>
              <a:rPr lang="en-US" dirty="0">
                <a:solidFill>
                  <a:schemeClr val="tx1"/>
                </a:solidFill>
              </a:rPr>
              <a:t>Sreejaya, </a:t>
            </a:r>
            <a:r>
              <a:rPr lang="en-US" dirty="0" smtClean="0">
                <a:solidFill>
                  <a:schemeClr val="tx1"/>
                </a:solidFill>
              </a:rPr>
              <a:t>Suman, </a:t>
            </a:r>
            <a:r>
              <a:rPr lang="en-US" dirty="0" err="1" smtClean="0">
                <a:solidFill>
                  <a:schemeClr val="tx1"/>
                </a:solidFill>
              </a:rPr>
              <a:t>Vuthy</a:t>
            </a:r>
            <a:r>
              <a:rPr lang="en-US" dirty="0" smtClean="0">
                <a:solidFill>
                  <a:schemeClr val="tx1"/>
                </a:solidFill>
              </a:rPr>
              <a:t/>
            </a:r>
            <a:br>
              <a:rPr lang="en-US" dirty="0" smtClean="0">
                <a:solidFill>
                  <a:schemeClr val="tx1"/>
                </a:solidFill>
              </a:rPr>
            </a:br>
            <a:endParaRPr lang="en-US" dirty="0" smtClean="0">
              <a:solidFill>
                <a:schemeClr val="tx1"/>
              </a:solidFill>
            </a:endParaRPr>
          </a:p>
          <a:p>
            <a:r>
              <a:rPr lang="en-US" sz="1800" dirty="0" smtClean="0">
                <a:solidFill>
                  <a:schemeClr val="tx1"/>
                </a:solidFill>
              </a:rPr>
              <a:t>Fall 2016</a:t>
            </a:r>
          </a:p>
          <a:p>
            <a:endParaRPr lang="en-US" dirty="0">
              <a:solidFill>
                <a:schemeClr val="tx1"/>
              </a:solidFill>
            </a:endParaRPr>
          </a:p>
          <a:p>
            <a:r>
              <a:rPr lang="en-US" sz="2400" dirty="0" smtClean="0">
                <a:solidFill>
                  <a:schemeClr val="tx1"/>
                </a:solidFill>
              </a:rPr>
              <a:t>DATA 604 - Simulation and Modeling Technique</a:t>
            </a:r>
            <a:endParaRPr lang="en-US" sz="2400" dirty="0">
              <a:solidFill>
                <a:schemeClr val="tx1"/>
              </a:solidFill>
            </a:endParaRPr>
          </a:p>
        </p:txBody>
      </p:sp>
    </p:spTree>
    <p:extLst>
      <p:ext uri="{BB962C8B-B14F-4D97-AF65-F5344CB8AC3E}">
        <p14:creationId xmlns:p14="http://schemas.microsoft.com/office/powerpoint/2010/main" xmlns="" val="987628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3276600"/>
            <a:ext cx="8229600" cy="2849563"/>
          </a:xfrm>
        </p:spPr>
        <p:txBody>
          <a:bodyPr>
            <a:normAutofit/>
          </a:bodyPr>
          <a:lstStyle/>
          <a:p>
            <a:pPr>
              <a:buNone/>
            </a:pPr>
            <a:r>
              <a:rPr lang="en-US" dirty="0" smtClean="0"/>
              <a:t>For </a:t>
            </a:r>
            <a:r>
              <a:rPr lang="en-US" dirty="0" smtClean="0"/>
              <a:t>the typical (suburban) New York family, a PV system consisting of </a:t>
            </a:r>
            <a:r>
              <a:rPr lang="en-US" dirty="0" smtClean="0"/>
              <a:t>30 </a:t>
            </a:r>
            <a:r>
              <a:rPr lang="en-US" dirty="0" smtClean="0"/>
              <a:t>panels will be needed to virtually offset monthly/yearly electricity costs.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286000" y="1676400"/>
            <a:ext cx="4286250" cy="1362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More granular level for power consumption simulation</a:t>
            </a:r>
          </a:p>
          <a:p>
            <a:pPr lvl="1"/>
            <a:r>
              <a:rPr lang="en-US" dirty="0" smtClean="0"/>
              <a:t>Breakdown of appliances</a:t>
            </a:r>
          </a:p>
          <a:p>
            <a:pPr lvl="1"/>
            <a:r>
              <a:rPr lang="en-US" dirty="0" smtClean="0"/>
              <a:t>Family composition</a:t>
            </a:r>
          </a:p>
          <a:p>
            <a:pPr lvl="1"/>
            <a:endParaRPr lang="en-US" dirty="0" smtClean="0"/>
          </a:p>
          <a:p>
            <a:r>
              <a:rPr lang="en-US" dirty="0" smtClean="0"/>
              <a:t>Interactive application to change simulation parameters</a:t>
            </a:r>
          </a:p>
          <a:p>
            <a:pPr lvl="1"/>
            <a:r>
              <a:rPr lang="en-US" dirty="0" smtClean="0"/>
              <a:t>Shiny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Cost</a:t>
            </a:r>
          </a:p>
          <a:p>
            <a:r>
              <a:rPr lang="en-US" dirty="0" smtClean="0"/>
              <a:t>Simulation</a:t>
            </a:r>
          </a:p>
          <a:p>
            <a:r>
              <a:rPr lang="en-US" dirty="0" smtClean="0"/>
              <a:t>Summary</a:t>
            </a:r>
          </a:p>
          <a:p>
            <a:r>
              <a:rPr lang="en-US" dirty="0" smtClean="0"/>
              <a:t>Future Work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Dropbox\MSDA\2016F\DATA621\Github\CT4\DATA621-HW\DATA604_Final\images\Basic_Comps.PNG"/>
          <p:cNvPicPr>
            <a:picLocks noChangeAspect="1" noChangeArrowheads="1"/>
          </p:cNvPicPr>
          <p:nvPr/>
        </p:nvPicPr>
        <p:blipFill>
          <a:blip r:embed="rId3" cstate="print"/>
          <a:srcRect/>
          <a:stretch>
            <a:fillRect/>
          </a:stretch>
        </p:blipFill>
        <p:spPr bwMode="auto">
          <a:xfrm>
            <a:off x="4343400" y="3581400"/>
            <a:ext cx="4295775" cy="2295525"/>
          </a:xfrm>
          <a:prstGeom prst="rect">
            <a:avLst/>
          </a:prstGeom>
          <a:noFill/>
        </p:spPr>
      </p:pic>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2400" dirty="0" smtClean="0"/>
              <a:t>As awareness of climate change increases, there is a growing trend to reduce reliance on fossil fuel. Renewable energy comes in many forms but we will focus our attention on solar power in this project. We will simulate various aspects of power generation with Solar Photovoltaic system and consider system size, power usage, and cost of obtaining a solar PV system.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Rising costs</a:t>
            </a:r>
            <a:endParaRPr lang="en-US" dirty="0"/>
          </a:p>
        </p:txBody>
      </p:sp>
      <p:sp>
        <p:nvSpPr>
          <p:cNvPr id="3" name="Content Placeholder 2"/>
          <p:cNvSpPr>
            <a:spLocks noGrp="1"/>
          </p:cNvSpPr>
          <p:nvPr>
            <p:ph idx="1"/>
          </p:nvPr>
        </p:nvSpPr>
        <p:spPr/>
        <p:txBody>
          <a:bodyPr>
            <a:normAutofit/>
          </a:bodyPr>
          <a:lstStyle/>
          <a:p>
            <a:r>
              <a:rPr lang="en-US" sz="2800" dirty="0" smtClean="0"/>
              <a:t>Cost of electricity will continue to trend upwards</a:t>
            </a:r>
            <a:endParaRPr lang="en-US" sz="2800" dirty="0"/>
          </a:p>
        </p:txBody>
      </p:sp>
      <p:pic>
        <p:nvPicPr>
          <p:cNvPr id="2051" name="Picture 3" descr="F:\Dropbox\MSDA\2016F\DATA621\Github\CT4\DATA621-HW\DATA604_Final\images\US-residential-electricity-prices-monthly-Nov-2005-Nov-20014-Small.png"/>
          <p:cNvPicPr>
            <a:picLocks noChangeAspect="1" noChangeArrowheads="1"/>
          </p:cNvPicPr>
          <p:nvPr/>
        </p:nvPicPr>
        <p:blipFill>
          <a:blip r:embed="rId2" cstate="print"/>
          <a:srcRect/>
          <a:stretch>
            <a:fillRect/>
          </a:stretch>
        </p:blipFill>
        <p:spPr bwMode="auto">
          <a:xfrm>
            <a:off x="2438400" y="2895600"/>
            <a:ext cx="4303132" cy="28765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Declining PV costs</a:t>
            </a:r>
            <a:endParaRPr lang="en-US" dirty="0"/>
          </a:p>
        </p:txBody>
      </p:sp>
      <p:sp>
        <p:nvSpPr>
          <p:cNvPr id="3" name="Content Placeholder 2"/>
          <p:cNvSpPr>
            <a:spLocks noGrp="1"/>
          </p:cNvSpPr>
          <p:nvPr>
            <p:ph idx="1"/>
          </p:nvPr>
        </p:nvSpPr>
        <p:spPr/>
        <p:txBody>
          <a:bodyPr/>
          <a:lstStyle/>
          <a:p>
            <a:r>
              <a:rPr lang="en-US" dirty="0" smtClean="0"/>
              <a:t>Cost per watt declining</a:t>
            </a:r>
            <a:endParaRPr lang="en-US" dirty="0"/>
          </a:p>
        </p:txBody>
      </p:sp>
      <p:pic>
        <p:nvPicPr>
          <p:cNvPr id="3074" name="Picture 2" descr="F:\Dropbox\MSDA\2016F\DATA621\Github\CT4\DATA621-HW\DATA604_Final\images\CostComparisonDollarPerWatt.png"/>
          <p:cNvPicPr>
            <a:picLocks noChangeAspect="1" noChangeArrowheads="1"/>
          </p:cNvPicPr>
          <p:nvPr/>
        </p:nvPicPr>
        <p:blipFill>
          <a:blip r:embed="rId2" cstate="print"/>
          <a:srcRect/>
          <a:stretch>
            <a:fillRect/>
          </a:stretch>
        </p:blipFill>
        <p:spPr bwMode="auto">
          <a:xfrm>
            <a:off x="152400" y="3962400"/>
            <a:ext cx="4572000" cy="2124075"/>
          </a:xfrm>
          <a:prstGeom prst="rect">
            <a:avLst/>
          </a:prstGeom>
          <a:noFill/>
        </p:spPr>
      </p:pic>
      <p:pic>
        <p:nvPicPr>
          <p:cNvPr id="3075" name="Picture 3" descr="F:\Dropbox\MSDA\2016F\DATA621\Github\CT4\DATA621-HW\DATA604_Final\images\solar-panels-cost1.png"/>
          <p:cNvPicPr>
            <a:picLocks noChangeAspect="1" noChangeArrowheads="1"/>
          </p:cNvPicPr>
          <p:nvPr/>
        </p:nvPicPr>
        <p:blipFill>
          <a:blip r:embed="rId3" cstate="print"/>
          <a:srcRect/>
          <a:stretch>
            <a:fillRect/>
          </a:stretch>
        </p:blipFill>
        <p:spPr bwMode="auto">
          <a:xfrm>
            <a:off x="5029200" y="3962400"/>
            <a:ext cx="3781425" cy="1905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Should I invest in a solar PV system?</a:t>
            </a:r>
            <a:endParaRPr lang="en-US" sz="2800" b="1" dirty="0"/>
          </a:p>
        </p:txBody>
      </p:sp>
      <p:sp>
        <p:nvSpPr>
          <p:cNvPr id="3" name="Content Placeholder 2"/>
          <p:cNvSpPr>
            <a:spLocks noGrp="1"/>
          </p:cNvSpPr>
          <p:nvPr>
            <p:ph idx="1"/>
          </p:nvPr>
        </p:nvSpPr>
        <p:spPr/>
        <p:txBody>
          <a:bodyPr>
            <a:normAutofit/>
          </a:bodyPr>
          <a:lstStyle/>
          <a:p>
            <a:r>
              <a:rPr lang="en-US" sz="2800" dirty="0" smtClean="0"/>
              <a:t>At what size will I completely offset my monthly/yearly bill?</a:t>
            </a:r>
          </a:p>
          <a:p>
            <a:r>
              <a:rPr lang="en-US" sz="2800" dirty="0" smtClean="0"/>
              <a:t>How much can I expect to save?</a:t>
            </a:r>
          </a:p>
          <a:p>
            <a:r>
              <a:rPr lang="en-US" sz="2800" dirty="0" smtClean="0"/>
              <a:t>How long is my payback period?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pPr>
              <a:buNone/>
            </a:pPr>
            <a:endParaRPr lang="en-US" sz="2400" dirty="0" smtClean="0"/>
          </a:p>
          <a:p>
            <a:r>
              <a:rPr lang="en-US" dirty="0" smtClean="0"/>
              <a:t>Variations to the data based on location</a:t>
            </a:r>
          </a:p>
          <a:p>
            <a:pPr lvl="1"/>
            <a:r>
              <a:rPr lang="en-US" dirty="0" smtClean="0"/>
              <a:t>Amount  of sunlight</a:t>
            </a:r>
          </a:p>
          <a:p>
            <a:pPr lvl="1"/>
            <a:r>
              <a:rPr lang="en-US" dirty="0" smtClean="0"/>
              <a:t>Electricity usage pattern</a:t>
            </a:r>
          </a:p>
          <a:p>
            <a:pPr lvl="2"/>
            <a:r>
              <a:rPr lang="en-US" dirty="0" smtClean="0"/>
              <a:t>Warmer climate – air conditioner</a:t>
            </a:r>
          </a:p>
          <a:p>
            <a:pPr lvl="2"/>
            <a:r>
              <a:rPr lang="en-US" dirty="0" smtClean="0"/>
              <a:t>Cooler climate – space heating</a:t>
            </a:r>
          </a:p>
          <a:p>
            <a:pPr lvl="1"/>
            <a:r>
              <a:rPr lang="en-US" dirty="0" smtClean="0"/>
              <a:t>Electricity Cost</a:t>
            </a:r>
          </a:p>
          <a:p>
            <a:r>
              <a:rPr lang="en-US" sz="2800" dirty="0" smtClean="0"/>
              <a:t>Simulate Based on Nassau County, NY</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Two basic parts</a:t>
            </a:r>
          </a:p>
          <a:p>
            <a:pPr lvl="1"/>
            <a:r>
              <a:rPr lang="en-US" dirty="0" smtClean="0"/>
              <a:t>Solar power Generation</a:t>
            </a:r>
          </a:p>
          <a:p>
            <a:pPr lvl="2"/>
            <a:endParaRPr lang="en-US" dirty="0" smtClean="0"/>
          </a:p>
          <a:p>
            <a:pPr lvl="1"/>
            <a:r>
              <a:rPr lang="en-US" dirty="0" smtClean="0"/>
              <a:t>Electricity Consumption</a:t>
            </a:r>
            <a:endParaRPr lang="en-US" dirty="0"/>
          </a:p>
        </p:txBody>
      </p:sp>
      <p:pic>
        <p:nvPicPr>
          <p:cNvPr id="4098" name="Picture 2" descr="F:\Dropbox\MSDA\2016F\DATA621\Github\CT4\DATA621-HW\DATA604_Final\images\Flowchart.png"/>
          <p:cNvPicPr>
            <a:picLocks noChangeAspect="1" noChangeArrowheads="1"/>
          </p:cNvPicPr>
          <p:nvPr/>
        </p:nvPicPr>
        <p:blipFill>
          <a:blip r:embed="rId2" cstate="print"/>
          <a:srcRect/>
          <a:stretch>
            <a:fillRect/>
          </a:stretch>
        </p:blipFill>
        <p:spPr bwMode="auto">
          <a:xfrm>
            <a:off x="6553200" y="152400"/>
            <a:ext cx="2419350" cy="599520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TotalTime>
  <Words>229</Words>
  <Application>Microsoft Office PowerPoint</Application>
  <PresentationFormat>On-screen Show (4:3)</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Solar PV System Simulation</vt:lpstr>
      <vt:lpstr>Agenda</vt:lpstr>
      <vt:lpstr>Introduction</vt:lpstr>
      <vt:lpstr>Rising costs</vt:lpstr>
      <vt:lpstr>Declining PV costs</vt:lpstr>
      <vt:lpstr>Should I invest in a solar PV system?</vt:lpstr>
      <vt:lpstr>Challenges</vt:lpstr>
      <vt:lpstr>Assumptions</vt:lpstr>
      <vt:lpstr>Approach</vt:lpstr>
      <vt:lpstr>Summary</vt:lpstr>
      <vt:lpstr>Future Work</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Photovoltaic System Simulation</dc:title>
  <dc:creator>Administrator</dc:creator>
  <cp:lastModifiedBy>LFB</cp:lastModifiedBy>
  <cp:revision>84</cp:revision>
  <dcterms:created xsi:type="dcterms:W3CDTF">2016-12-12T03:01:28Z</dcterms:created>
  <dcterms:modified xsi:type="dcterms:W3CDTF">2016-12-21T18:59:50Z</dcterms:modified>
</cp:coreProperties>
</file>