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4"/>
    <p:sldMasterId id="2147483676" r:id="rId5"/>
    <p:sldMasterId id="2147483663" r:id="rId6"/>
  </p:sldMasterIdLst>
  <p:notesMasterIdLst>
    <p:notesMasterId r:id="rId31"/>
  </p:notesMasterIdLst>
  <p:handoutMasterIdLst>
    <p:handoutMasterId r:id="rId32"/>
  </p:handoutMasterIdLst>
  <p:sldIdLst>
    <p:sldId id="256" r:id="rId7"/>
    <p:sldId id="264" r:id="rId8"/>
    <p:sldId id="272" r:id="rId9"/>
    <p:sldId id="520" r:id="rId10"/>
    <p:sldId id="496" r:id="rId11"/>
    <p:sldId id="464" r:id="rId12"/>
    <p:sldId id="514" r:id="rId13"/>
    <p:sldId id="312" r:id="rId14"/>
    <p:sldId id="513" r:id="rId15"/>
    <p:sldId id="521" r:id="rId16"/>
    <p:sldId id="502" r:id="rId17"/>
    <p:sldId id="503" r:id="rId18"/>
    <p:sldId id="504" r:id="rId19"/>
    <p:sldId id="505" r:id="rId20"/>
    <p:sldId id="506" r:id="rId21"/>
    <p:sldId id="510" r:id="rId22"/>
    <p:sldId id="516" r:id="rId23"/>
    <p:sldId id="508" r:id="rId24"/>
    <p:sldId id="517" r:id="rId25"/>
    <p:sldId id="507" r:id="rId26"/>
    <p:sldId id="472" r:id="rId27"/>
    <p:sldId id="313" r:id="rId28"/>
    <p:sldId id="477" r:id="rId29"/>
    <p:sldId id="518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849" autoAdjust="0"/>
  </p:normalViewPr>
  <p:slideViewPr>
    <p:cSldViewPr snapToGrid="0">
      <p:cViewPr varScale="1">
        <p:scale>
          <a:sx n="108" d="100"/>
          <a:sy n="108" d="100"/>
        </p:scale>
        <p:origin x="1195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torvalds</a:t>
            </a:r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3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8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7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62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4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U" dirty="0"/>
              <a:t>Note for the `git push` command:</a:t>
            </a:r>
          </a:p>
          <a:p>
            <a:r>
              <a:rPr lang="en-HU" dirty="0"/>
              <a:t>	The name of the branch should be provided for the command if the branch is not uploaded earlier to the remote repository.</a:t>
            </a:r>
          </a:p>
          <a:p>
            <a:endParaRPr lang="en-HU" dirty="0"/>
          </a:p>
          <a:p>
            <a:r>
              <a:rPr lang="en-GB" dirty="0"/>
              <a:t>	The git command looks like this:</a:t>
            </a:r>
          </a:p>
          <a:p>
            <a:r>
              <a:rPr lang="en-GB" dirty="0"/>
              <a:t>	`git push origin &lt;name-of-the-branch&gt;`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7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78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4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2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7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13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60324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698" r:id="rId17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git2/libgit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-scm.com/book/en/v2/Git-Basics-Recording-Changes-to-the-Repositor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learngitbranching.js.org/" TargetMode="External"/><Relationship Id="rId4" Type="http://schemas.openxmlformats.org/officeDocument/2006/relationships/hyperlink" Target="https://git-school.github.io/visualizing-git/#fre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761860"/>
            <a:ext cx="4315968" cy="738293"/>
          </a:xfrm>
        </p:spPr>
        <p:txBody>
          <a:bodyPr/>
          <a:lstStyle/>
          <a:p>
            <a:r>
              <a:rPr lang="en-GB" b="1" i="1" dirty="0"/>
              <a:t>Git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381640"/>
            <a:ext cx="4315968" cy="313932"/>
          </a:xfrm>
        </p:spPr>
        <p:txBody>
          <a:bodyPr/>
          <a:lstStyle/>
          <a:p>
            <a:r>
              <a:rPr lang="hu-HU" dirty="0"/>
              <a:t>Norbert Guta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Getting a Git Repository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60363" y="1319215"/>
            <a:ext cx="8329612" cy="46962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Take a local directory that is not under version control, and turn it into a Git repository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endParaRPr lang="en-US" dirty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Clone an existing Git repository from elsewhere</a:t>
            </a:r>
            <a:br>
              <a:rPr lang="en-US" dirty="0">
                <a:solidFill>
                  <a:srgbClr val="444444"/>
                </a:solidFill>
              </a:rPr>
            </a:br>
            <a:br>
              <a:rPr lang="en-US" dirty="0">
                <a:solidFill>
                  <a:srgbClr val="444444"/>
                </a:solidFill>
              </a:rPr>
            </a:br>
            <a:r>
              <a:rPr lang="en-US" dirty="0">
                <a:solidFill>
                  <a:srgbClr val="444444"/>
                </a:solidFill>
              </a:rPr>
              <a:t>or</a:t>
            </a:r>
            <a:endParaRPr lang="en-US" sz="2000" dirty="0">
              <a:solidFill>
                <a:srgbClr val="444444"/>
              </a:solidFill>
            </a:endParaRP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endParaRPr lang="en-US" dirty="0">
              <a:solidFill>
                <a:srgbClr val="444444"/>
              </a:solidFill>
            </a:endParaRP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supported protocols: </a:t>
            </a:r>
          </a:p>
          <a:p>
            <a:pPr lvl="2">
              <a:lnSpc>
                <a:spcPct val="130000"/>
              </a:lnSpc>
              <a:buClr>
                <a:srgbClr val="2FC2D9"/>
              </a:buClr>
            </a:pPr>
            <a:r>
              <a:rPr lang="en-GB" dirty="0"/>
              <a:t>https://</a:t>
            </a:r>
          </a:p>
          <a:p>
            <a:pPr lvl="2">
              <a:lnSpc>
                <a:spcPct val="130000"/>
              </a:lnSpc>
              <a:buClr>
                <a:srgbClr val="2FC2D9"/>
              </a:buClr>
            </a:pPr>
            <a:r>
              <a:rPr lang="en-GB" dirty="0"/>
              <a:t>SSH:   `git://` or `</a:t>
            </a:r>
            <a:r>
              <a:rPr lang="en-GB" dirty="0" err="1"/>
              <a:t>user@server:path</a:t>
            </a:r>
            <a:r>
              <a:rPr lang="en-GB" dirty="0"/>
              <a:t>/to/</a:t>
            </a:r>
            <a:r>
              <a:rPr lang="en-GB" dirty="0" err="1"/>
              <a:t>repo.git</a:t>
            </a:r>
            <a:r>
              <a:rPr lang="en-GB" dirty="0"/>
              <a:t>`</a:t>
            </a:r>
            <a:endParaRPr lang="en-US" dirty="0">
              <a:solidFill>
                <a:srgbClr val="444444"/>
              </a:solidFill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sz="2000" dirty="0">
              <a:solidFill>
                <a:srgbClr val="444444"/>
              </a:solidFill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sz="2000" dirty="0">
              <a:solidFill>
                <a:srgbClr val="444444"/>
              </a:solidFill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sz="2000" dirty="0">
              <a:solidFill>
                <a:srgbClr val="444444"/>
              </a:solidFill>
            </a:endParaRP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sz="1800" dirty="0">
              <a:solidFill>
                <a:srgbClr val="44444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D2719-5E96-4F46-A127-CD6AB3434BFC}"/>
              </a:ext>
            </a:extLst>
          </p:cNvPr>
          <p:cNvSpPr txBox="1"/>
          <p:nvPr/>
        </p:nvSpPr>
        <p:spPr>
          <a:xfrm>
            <a:off x="454026" y="1679701"/>
            <a:ext cx="5362908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</a:t>
            </a:r>
            <a:r>
              <a:rPr lang="en-GB" dirty="0" err="1">
                <a:solidFill>
                  <a:schemeClr val="bg2"/>
                </a:solidFill>
              </a:rPr>
              <a:t>init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A31C1-84C6-1242-BBAA-5E6A9DC8C382}"/>
              </a:ext>
            </a:extLst>
          </p:cNvPr>
          <p:cNvSpPr txBox="1"/>
          <p:nvPr/>
        </p:nvSpPr>
        <p:spPr>
          <a:xfrm>
            <a:off x="454025" y="2300931"/>
            <a:ext cx="5362909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clone </a:t>
            </a:r>
            <a:r>
              <a:rPr lang="en-GB" dirty="0">
                <a:solidFill>
                  <a:schemeClr val="bg2"/>
                </a:solidFill>
                <a:hlinkClick r:id="rId3"/>
              </a:rPr>
              <a:t>https://github.com/libgit2/libgit2</a:t>
            </a:r>
            <a:r>
              <a:rPr lang="en-GB" dirty="0">
                <a:solidFill>
                  <a:schemeClr val="bg2"/>
                </a:solidFill>
              </a:rPr>
              <a:t> 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41319-AEF1-5347-9445-CD59196BDC6E}"/>
              </a:ext>
            </a:extLst>
          </p:cNvPr>
          <p:cNvSpPr txBox="1"/>
          <p:nvPr/>
        </p:nvSpPr>
        <p:spPr>
          <a:xfrm>
            <a:off x="454025" y="2922161"/>
            <a:ext cx="5362909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clone </a:t>
            </a:r>
            <a:r>
              <a:rPr lang="en-GB" dirty="0">
                <a:solidFill>
                  <a:schemeClr val="bg2"/>
                </a:solidFill>
                <a:hlinkClick r:id="rId3"/>
              </a:rPr>
              <a:t>https://github.com/libgit2/libgit2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lib_git_project</a:t>
            </a:r>
            <a:endParaRPr lang="en-H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1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`.git` folder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60363" y="1319215"/>
            <a:ext cx="8329612" cy="42297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GB" dirty="0"/>
              <a:t>Inner folders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GB" sz="1400" dirty="0"/>
              <a:t>config 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GB" sz="1400" dirty="0"/>
              <a:t>Description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GB" sz="1400" dirty="0">
                <a:solidFill>
                  <a:schemeClr val="accent5"/>
                </a:solidFill>
              </a:rPr>
              <a:t>HEAD</a:t>
            </a:r>
            <a:r>
              <a:rPr lang="en-GB" sz="1400" dirty="0"/>
              <a:t> 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GB" sz="1400" dirty="0"/>
              <a:t>hooks/ 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GB" sz="1400" dirty="0"/>
              <a:t>logs/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GB" sz="1400" dirty="0"/>
              <a:t>info/ 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GB" sz="1400" dirty="0">
                <a:solidFill>
                  <a:schemeClr val="accent5"/>
                </a:solidFill>
              </a:rPr>
              <a:t>objects</a:t>
            </a:r>
            <a:r>
              <a:rPr lang="en-GB" sz="1400" dirty="0"/>
              <a:t>/ 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GB" sz="1400" dirty="0">
                <a:solidFill>
                  <a:schemeClr val="accent5"/>
                </a:solidFill>
              </a:rPr>
              <a:t>refs</a:t>
            </a:r>
            <a:r>
              <a:rPr lang="en-GB" sz="1400" dirty="0"/>
              <a:t>/</a:t>
            </a:r>
            <a:endParaRPr lang="en-US" sz="1400" dirty="0">
              <a:solidFill>
                <a:srgbClr val="444444"/>
              </a:solidFill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0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Recording changes to the Repository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60363" y="1319216"/>
            <a:ext cx="4808403" cy="3823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Each file in the working directory can be in one of two states:</a:t>
            </a:r>
          </a:p>
          <a:p>
            <a:pPr lvl="1"/>
            <a:r>
              <a:rPr lang="en-GB" dirty="0"/>
              <a:t>Tracked</a:t>
            </a:r>
          </a:p>
          <a:p>
            <a:pPr lvl="2"/>
            <a:r>
              <a:rPr lang="en-GB" dirty="0"/>
              <a:t>Unmodified</a:t>
            </a:r>
          </a:p>
          <a:p>
            <a:pPr lvl="2"/>
            <a:r>
              <a:rPr lang="en-GB" dirty="0"/>
              <a:t>Modified</a:t>
            </a:r>
          </a:p>
          <a:p>
            <a:pPr lvl="2"/>
            <a:r>
              <a:rPr lang="en-GB" dirty="0"/>
              <a:t>Staged</a:t>
            </a:r>
          </a:p>
          <a:p>
            <a:pPr lvl="1"/>
            <a:r>
              <a:rPr lang="en-GB" dirty="0"/>
              <a:t>Untracked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US" sz="2000" dirty="0">
              <a:solidFill>
                <a:srgbClr val="444444"/>
              </a:solidFill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sz="2000" dirty="0">
              <a:solidFill>
                <a:srgbClr val="444444"/>
              </a:solidFill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sz="2000" dirty="0">
              <a:solidFill>
                <a:srgbClr val="444444"/>
              </a:solidFill>
            </a:endParaRP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sz="1800" dirty="0">
              <a:solidFill>
                <a:srgbClr val="44444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16146-1B1E-1643-A6B7-2C57FA417007}"/>
              </a:ext>
            </a:extLst>
          </p:cNvPr>
          <p:cNvSpPr txBox="1"/>
          <p:nvPr/>
        </p:nvSpPr>
        <p:spPr>
          <a:xfrm>
            <a:off x="357447" y="93933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89989-9202-4446-9937-487074D0F3AA}"/>
              </a:ext>
            </a:extLst>
          </p:cNvPr>
          <p:cNvSpPr txBox="1"/>
          <p:nvPr/>
        </p:nvSpPr>
        <p:spPr>
          <a:xfrm>
            <a:off x="290945" y="89777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2B1A3E-5BB9-3540-98D4-B5FE29D564F0}"/>
              </a:ext>
            </a:extLst>
          </p:cNvPr>
          <p:cNvGrpSpPr/>
          <p:nvPr/>
        </p:nvGrpSpPr>
        <p:grpSpPr>
          <a:xfrm>
            <a:off x="3133899" y="1694045"/>
            <a:ext cx="5649738" cy="2802652"/>
            <a:chOff x="3032249" y="1876925"/>
            <a:chExt cx="5649738" cy="2802652"/>
          </a:xfrm>
        </p:grpSpPr>
        <p:pic>
          <p:nvPicPr>
            <p:cNvPr id="1032" name="Picture 8" descr="The lifecycle of the status of your files">
              <a:extLst>
                <a:ext uri="{FF2B5EF4-FFF2-40B4-BE49-F238E27FC236}">
                  <a16:creationId xmlns:a16="http://schemas.microsoft.com/office/drawing/2014/main" id="{E1D17BDC-CA24-4140-B1D9-4F981C107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249" y="1876925"/>
              <a:ext cx="5649738" cy="2330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A7F0D7-2BB5-8447-93C5-3926DFE3A8AB}"/>
                </a:ext>
              </a:extLst>
            </p:cNvPr>
            <p:cNvSpPr txBox="1"/>
            <p:nvPr/>
          </p:nvSpPr>
          <p:spPr>
            <a:xfrm>
              <a:off x="3907857" y="4379495"/>
              <a:ext cx="414848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hlinkClick r:id="rId4"/>
                </a:rPr>
                <a:t>Figure 8. The lifecycle of the status of your files</a:t>
              </a:r>
              <a:endParaRPr lang="en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27025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Recording changes to the Repository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57447" y="897775"/>
            <a:ext cx="8329612" cy="43220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44602" indent="-285750"/>
            <a:r>
              <a:rPr lang="en-GB" dirty="0"/>
              <a:t>Tracking new files	</a:t>
            </a:r>
          </a:p>
          <a:p>
            <a:pPr marL="244602" indent="-285750"/>
            <a:r>
              <a:rPr lang="en-GB" dirty="0"/>
              <a:t>Status check							, short status  </a:t>
            </a:r>
          </a:p>
          <a:p>
            <a:pPr marL="244602" indent="-285750"/>
            <a:r>
              <a:rPr lang="en-GB" dirty="0"/>
              <a:t>Staging modified files					or </a:t>
            </a:r>
          </a:p>
          <a:p>
            <a:pPr marL="244602" indent="-285750"/>
            <a:r>
              <a:rPr lang="en-GB" dirty="0"/>
              <a:t>Ignoring files</a:t>
            </a:r>
          </a:p>
          <a:p>
            <a:pPr marL="244602" indent="-285750"/>
            <a:r>
              <a:rPr lang="en-GB" dirty="0"/>
              <a:t>Viewing your </a:t>
            </a:r>
            <a:r>
              <a:rPr lang="en-GB" dirty="0" err="1"/>
              <a:t>unstaged</a:t>
            </a:r>
            <a:r>
              <a:rPr lang="en-GB" dirty="0"/>
              <a:t> and staged changes 					vs </a:t>
            </a:r>
          </a:p>
          <a:p>
            <a:pPr marL="244602" indent="-285750"/>
            <a:r>
              <a:rPr lang="en-GB" dirty="0"/>
              <a:t>To </a:t>
            </a:r>
            <a:r>
              <a:rPr lang="en-GB" dirty="0" err="1"/>
              <a:t>unstage</a:t>
            </a:r>
            <a:r>
              <a:rPr lang="en-GB" dirty="0"/>
              <a:t> all the staged files</a:t>
            </a:r>
          </a:p>
          <a:p>
            <a:pPr marL="244602" indent="-285750"/>
            <a:r>
              <a:rPr lang="en-GB" dirty="0"/>
              <a:t>Committing your changes						vs </a:t>
            </a:r>
          </a:p>
          <a:p>
            <a:pPr marL="244602" indent="-285750"/>
            <a:r>
              <a:rPr lang="en-GB" dirty="0"/>
              <a:t>Skipping the staging area					vs </a:t>
            </a:r>
          </a:p>
          <a:p>
            <a:pPr marL="244602" indent="-285750"/>
            <a:r>
              <a:rPr lang="en-GB" dirty="0"/>
              <a:t>Removing files</a:t>
            </a:r>
          </a:p>
          <a:p>
            <a:pPr marL="244602" indent="-285750"/>
            <a:r>
              <a:rPr lang="en-GB" dirty="0"/>
              <a:t>Moving files										vs </a:t>
            </a: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16146-1B1E-1643-A6B7-2C57FA417007}"/>
              </a:ext>
            </a:extLst>
          </p:cNvPr>
          <p:cNvSpPr txBox="1"/>
          <p:nvPr/>
        </p:nvSpPr>
        <p:spPr>
          <a:xfrm>
            <a:off x="357447" y="93933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89989-9202-4446-9937-487074D0F3AA}"/>
              </a:ext>
            </a:extLst>
          </p:cNvPr>
          <p:cNvSpPr txBox="1"/>
          <p:nvPr/>
        </p:nvSpPr>
        <p:spPr>
          <a:xfrm>
            <a:off x="290945" y="89777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71974-9D48-E644-8EE9-C2AB7B2F91A6}"/>
              </a:ext>
            </a:extLst>
          </p:cNvPr>
          <p:cNvSpPr txBox="1"/>
          <p:nvPr/>
        </p:nvSpPr>
        <p:spPr>
          <a:xfrm>
            <a:off x="2527776" y="1667574"/>
            <a:ext cx="1143118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add .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98EE5-182D-EC49-BC38-3C9D35A44BC1}"/>
              </a:ext>
            </a:extLst>
          </p:cNvPr>
          <p:cNvSpPr txBox="1"/>
          <p:nvPr/>
        </p:nvSpPr>
        <p:spPr>
          <a:xfrm>
            <a:off x="2947638" y="3373391"/>
            <a:ext cx="1143118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HU" dirty="0">
                <a:solidFill>
                  <a:schemeClr val="bg2"/>
                </a:solidFill>
              </a:rPr>
              <a:t>git commit 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2CF0F-039A-7D47-9FF4-7F919D2332F8}"/>
              </a:ext>
            </a:extLst>
          </p:cNvPr>
          <p:cNvSpPr txBox="1"/>
          <p:nvPr/>
        </p:nvSpPr>
        <p:spPr>
          <a:xfrm>
            <a:off x="1921385" y="1239420"/>
            <a:ext cx="1749509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status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5438E-FD3B-CC43-994C-CFB2479E03A3}"/>
              </a:ext>
            </a:extLst>
          </p:cNvPr>
          <p:cNvSpPr txBox="1"/>
          <p:nvPr/>
        </p:nvSpPr>
        <p:spPr>
          <a:xfrm>
            <a:off x="4308468" y="1667574"/>
            <a:ext cx="1749508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add &lt;file-name&gt;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BD116-34A8-714D-8343-0075CB2D07BB}"/>
              </a:ext>
            </a:extLst>
          </p:cNvPr>
          <p:cNvSpPr txBox="1"/>
          <p:nvPr/>
        </p:nvSpPr>
        <p:spPr>
          <a:xfrm>
            <a:off x="5170412" y="1234292"/>
            <a:ext cx="1749509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status -s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6B5CE-4A24-7E4F-BEEE-9865AD3C6520}"/>
              </a:ext>
            </a:extLst>
          </p:cNvPr>
          <p:cNvSpPr txBox="1"/>
          <p:nvPr/>
        </p:nvSpPr>
        <p:spPr>
          <a:xfrm>
            <a:off x="4308468" y="2662595"/>
            <a:ext cx="1143118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reset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0899B1-AE41-C840-AC9E-E0E45247598B}"/>
              </a:ext>
            </a:extLst>
          </p:cNvPr>
          <p:cNvSpPr txBox="1"/>
          <p:nvPr/>
        </p:nvSpPr>
        <p:spPr>
          <a:xfrm>
            <a:off x="4308468" y="2314295"/>
            <a:ext cx="1143118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diff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2673C-5604-6A47-A8A0-5E94654C2376}"/>
              </a:ext>
            </a:extLst>
          </p:cNvPr>
          <p:cNvSpPr txBox="1"/>
          <p:nvPr/>
        </p:nvSpPr>
        <p:spPr>
          <a:xfrm>
            <a:off x="5926203" y="2314295"/>
            <a:ext cx="1331245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diff --staged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086DE-7972-BF48-868C-E449E83E1877}"/>
              </a:ext>
            </a:extLst>
          </p:cNvPr>
          <p:cNvSpPr txBox="1"/>
          <p:nvPr/>
        </p:nvSpPr>
        <p:spPr>
          <a:xfrm>
            <a:off x="2988202" y="3007848"/>
            <a:ext cx="1320266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commit 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92E8B-42A9-0D41-8A7D-4EFEBD8D013F}"/>
              </a:ext>
            </a:extLst>
          </p:cNvPr>
          <p:cNvSpPr txBox="1"/>
          <p:nvPr/>
        </p:nvSpPr>
        <p:spPr>
          <a:xfrm>
            <a:off x="4880027" y="3028138"/>
            <a:ext cx="2637604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commit –m “commit message”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52F2E-DB85-2B46-8434-DA22C2EA6FAE}"/>
              </a:ext>
            </a:extLst>
          </p:cNvPr>
          <p:cNvSpPr txBox="1"/>
          <p:nvPr/>
        </p:nvSpPr>
        <p:spPr>
          <a:xfrm>
            <a:off x="4572703" y="3393681"/>
            <a:ext cx="2944928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HU" dirty="0">
                <a:solidFill>
                  <a:schemeClr val="bg2"/>
                </a:solidFill>
              </a:rPr>
              <a:t>git commit -a</a:t>
            </a:r>
            <a:r>
              <a:rPr lang="en-GB" dirty="0">
                <a:solidFill>
                  <a:schemeClr val="bg2"/>
                </a:solidFill>
              </a:rPr>
              <a:t> –m “commit message”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CB3266-58EC-6F48-BE45-B6BDADA46B72}"/>
              </a:ext>
            </a:extLst>
          </p:cNvPr>
          <p:cNvSpPr txBox="1"/>
          <p:nvPr/>
        </p:nvSpPr>
        <p:spPr>
          <a:xfrm>
            <a:off x="2947638" y="3750518"/>
            <a:ext cx="1624362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HU" dirty="0">
                <a:solidFill>
                  <a:schemeClr val="bg2"/>
                </a:solidFill>
              </a:rPr>
              <a:t>git rm </a:t>
            </a:r>
            <a:r>
              <a:rPr lang="en-GB" dirty="0">
                <a:solidFill>
                  <a:schemeClr val="bg2"/>
                </a:solidFill>
              </a:rPr>
              <a:t>&lt;file-name&gt;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7DA9B-1FB9-774E-A95F-ED55E6EA2A05}"/>
              </a:ext>
            </a:extLst>
          </p:cNvPr>
          <p:cNvSpPr txBox="1"/>
          <p:nvPr/>
        </p:nvSpPr>
        <p:spPr>
          <a:xfrm>
            <a:off x="2947638" y="4143470"/>
            <a:ext cx="1807242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mv </a:t>
            </a:r>
            <a:r>
              <a:rPr lang="en-GB" dirty="0" err="1">
                <a:solidFill>
                  <a:schemeClr val="bg2"/>
                </a:solidFill>
              </a:rPr>
              <a:t>file_from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file_to</a:t>
            </a:r>
            <a:r>
              <a:rPr lang="en-GB" dirty="0">
                <a:solidFill>
                  <a:schemeClr val="bg2"/>
                </a:solidFill>
              </a:rPr>
              <a:t> 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9B49D-F44B-F34D-9617-96E95F4C82FA}"/>
              </a:ext>
            </a:extLst>
          </p:cNvPr>
          <p:cNvSpPr txBox="1"/>
          <p:nvPr/>
        </p:nvSpPr>
        <p:spPr>
          <a:xfrm>
            <a:off x="5183222" y="4152677"/>
            <a:ext cx="2074226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mv </a:t>
            </a:r>
            <a:r>
              <a:rPr lang="en-GB" dirty="0" err="1">
                <a:solidFill>
                  <a:schemeClr val="bg2"/>
                </a:solidFill>
              </a:rPr>
              <a:t>file_from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file_to</a:t>
            </a:r>
            <a:r>
              <a:rPr lang="en-GB" dirty="0">
                <a:solidFill>
                  <a:schemeClr val="bg2"/>
                </a:solidFill>
              </a:rPr>
              <a:t> -f</a:t>
            </a:r>
            <a:endParaRPr lang="en-H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0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Viewing the Commit History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57447" y="747244"/>
            <a:ext cx="8329612" cy="45613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GB" dirty="0"/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000" dirty="0">
                <a:solidFill>
                  <a:srgbClr val="444444"/>
                </a:solidFill>
              </a:rPr>
              <a:t>Check history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US" sz="1800" dirty="0">
                <a:solidFill>
                  <a:srgbClr val="444444"/>
                </a:solidFill>
              </a:rPr>
              <a:t>Format output</a:t>
            </a:r>
          </a:p>
          <a:p>
            <a:pPr lvl="2">
              <a:lnSpc>
                <a:spcPct val="130000"/>
              </a:lnSpc>
              <a:buClr>
                <a:srgbClr val="2FC2D9"/>
              </a:buClr>
            </a:pPr>
            <a:r>
              <a:rPr lang="en-US" sz="1800" dirty="0">
                <a:solidFill>
                  <a:srgbClr val="444444"/>
                </a:solidFill>
              </a:rPr>
              <a:t>Format Styes </a:t>
            </a:r>
          </a:p>
          <a:p>
            <a:pPr lvl="3">
              <a:lnSpc>
                <a:spcPct val="130000"/>
              </a:lnSpc>
              <a:buClr>
                <a:srgbClr val="2FC2D9"/>
              </a:buClr>
            </a:pPr>
            <a:r>
              <a:rPr lang="en-US" sz="1800" dirty="0">
                <a:solidFill>
                  <a:srgbClr val="444444"/>
                </a:solidFill>
              </a:rPr>
              <a:t>Full, </a:t>
            </a:r>
          </a:p>
          <a:p>
            <a:pPr lvl="3">
              <a:lnSpc>
                <a:spcPct val="130000"/>
              </a:lnSpc>
              <a:buClr>
                <a:srgbClr val="2FC2D9"/>
              </a:buClr>
            </a:pPr>
            <a:r>
              <a:rPr lang="en-US" sz="1800" dirty="0">
                <a:solidFill>
                  <a:srgbClr val="444444"/>
                </a:solidFill>
              </a:rPr>
              <a:t>Fuller, </a:t>
            </a:r>
          </a:p>
          <a:p>
            <a:pPr lvl="3">
              <a:lnSpc>
                <a:spcPct val="130000"/>
              </a:lnSpc>
              <a:buClr>
                <a:srgbClr val="2FC2D9"/>
              </a:buClr>
            </a:pPr>
            <a:r>
              <a:rPr lang="en-US" sz="1800" dirty="0">
                <a:solidFill>
                  <a:srgbClr val="444444"/>
                </a:solidFill>
              </a:rPr>
              <a:t>Format, </a:t>
            </a:r>
          </a:p>
          <a:p>
            <a:pPr lvl="3">
              <a:lnSpc>
                <a:spcPct val="130000"/>
              </a:lnSpc>
              <a:buClr>
                <a:srgbClr val="2FC2D9"/>
              </a:buClr>
            </a:pPr>
            <a:r>
              <a:rPr lang="en-US" sz="1800" dirty="0" err="1">
                <a:solidFill>
                  <a:srgbClr val="444444"/>
                </a:solidFill>
              </a:rPr>
              <a:t>OneLine</a:t>
            </a:r>
            <a:endParaRPr lang="en-US" sz="1800" dirty="0">
              <a:solidFill>
                <a:srgbClr val="444444"/>
              </a:solidFill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sz="2000" dirty="0">
              <a:solidFill>
                <a:srgbClr val="444444"/>
              </a:solidFill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sz="2000" dirty="0">
              <a:solidFill>
                <a:srgbClr val="444444"/>
              </a:solidFill>
            </a:endParaRP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sz="1800" dirty="0">
              <a:solidFill>
                <a:srgbClr val="44444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16146-1B1E-1643-A6B7-2C57FA417007}"/>
              </a:ext>
            </a:extLst>
          </p:cNvPr>
          <p:cNvSpPr txBox="1"/>
          <p:nvPr/>
        </p:nvSpPr>
        <p:spPr>
          <a:xfrm>
            <a:off x="357447" y="93933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89989-9202-4446-9937-487074D0F3AA}"/>
              </a:ext>
            </a:extLst>
          </p:cNvPr>
          <p:cNvSpPr txBox="1"/>
          <p:nvPr/>
        </p:nvSpPr>
        <p:spPr>
          <a:xfrm>
            <a:off x="290945" y="89777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AEEA1-2224-0744-9DFF-999FBCB98909}"/>
              </a:ext>
            </a:extLst>
          </p:cNvPr>
          <p:cNvSpPr txBox="1"/>
          <p:nvPr/>
        </p:nvSpPr>
        <p:spPr>
          <a:xfrm>
            <a:off x="2134427" y="977594"/>
            <a:ext cx="1157232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9BDB6"/>
                </a:solidFill>
              </a:rPr>
              <a:t>git log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03004-BE23-A540-AA89-3C6C57B2BBD1}"/>
              </a:ext>
            </a:extLst>
          </p:cNvPr>
          <p:cNvSpPr txBox="1"/>
          <p:nvPr/>
        </p:nvSpPr>
        <p:spPr>
          <a:xfrm>
            <a:off x="2577372" y="1525454"/>
            <a:ext cx="2880152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log --pretty=&lt;format-style&gt; 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769A3-2AB9-414B-A85D-FDA01CFB26AB}"/>
              </a:ext>
            </a:extLst>
          </p:cNvPr>
          <p:cNvSpPr txBox="1"/>
          <p:nvPr/>
        </p:nvSpPr>
        <p:spPr>
          <a:xfrm>
            <a:off x="3291659" y="2321092"/>
            <a:ext cx="3263146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log --pretty=format:"%h - %an, %</a:t>
            </a:r>
            <a:r>
              <a:rPr lang="en-GB" dirty="0" err="1">
                <a:solidFill>
                  <a:schemeClr val="bg2"/>
                </a:solidFill>
              </a:rPr>
              <a:t>ar</a:t>
            </a:r>
            <a:r>
              <a:rPr lang="en-GB" dirty="0">
                <a:solidFill>
                  <a:schemeClr val="bg2"/>
                </a:solidFill>
              </a:rPr>
              <a:t> : %s"</a:t>
            </a:r>
            <a:endParaRPr lang="en-H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1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Viewing the Commit History - </a:t>
            </a:r>
            <a:r>
              <a:rPr lang="en-US" dirty="0">
                <a:solidFill>
                  <a:srgbClr val="444444"/>
                </a:solidFill>
              </a:rPr>
              <a:t>Format Specifiers</a:t>
            </a:r>
            <a:r>
              <a:rPr lang="en-GB" dirty="0"/>
              <a:t> </a:t>
            </a:r>
            <a:endParaRPr lang="en-US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16146-1B1E-1643-A6B7-2C57FA417007}"/>
              </a:ext>
            </a:extLst>
          </p:cNvPr>
          <p:cNvSpPr txBox="1"/>
          <p:nvPr/>
        </p:nvSpPr>
        <p:spPr>
          <a:xfrm>
            <a:off x="357447" y="93933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89989-9202-4446-9937-487074D0F3AA}"/>
              </a:ext>
            </a:extLst>
          </p:cNvPr>
          <p:cNvSpPr txBox="1"/>
          <p:nvPr/>
        </p:nvSpPr>
        <p:spPr>
          <a:xfrm>
            <a:off x="290945" y="89777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U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E044509-DE6C-9140-A1AD-C97955868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030321"/>
              </p:ext>
            </p:extLst>
          </p:nvPr>
        </p:nvGraphicFramePr>
        <p:xfrm>
          <a:off x="290513" y="809625"/>
          <a:ext cx="7525201" cy="3945259"/>
        </p:xfrm>
        <a:graphic>
          <a:graphicData uri="http://schemas.openxmlformats.org/drawingml/2006/table">
            <a:tbl>
              <a:tblPr/>
              <a:tblGrid>
                <a:gridCol w="3069108">
                  <a:extLst>
                    <a:ext uri="{9D8B030D-6E8A-4147-A177-3AD203B41FA5}">
                      <a16:colId xmlns:a16="http://schemas.microsoft.com/office/drawing/2014/main" val="847920052"/>
                    </a:ext>
                  </a:extLst>
                </a:gridCol>
                <a:gridCol w="4456093">
                  <a:extLst>
                    <a:ext uri="{9D8B030D-6E8A-4147-A177-3AD203B41FA5}">
                      <a16:colId xmlns:a16="http://schemas.microsoft.com/office/drawing/2014/main" val="1945459434"/>
                    </a:ext>
                  </a:extLst>
                </a:gridCol>
              </a:tblGrid>
              <a:tr h="311124">
                <a:tc>
                  <a:txBody>
                    <a:bodyPr/>
                    <a:lstStyle/>
                    <a:p>
                      <a:pPr algn="l"/>
                      <a:r>
                        <a:rPr lang="en-GB" sz="500" b="1">
                          <a:effectLst/>
                          <a:latin typeface="Arial" panose="020B0604020202020204" pitchFamily="34" charset="0"/>
                        </a:rPr>
                        <a:t>Specifier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500" b="1">
                          <a:effectLst/>
                          <a:latin typeface="Arial" panose="020B0604020202020204" pitchFamily="34" charset="0"/>
                        </a:rPr>
                        <a:t>Description of Output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79713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%H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Commit hash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812481"/>
                  </a:ext>
                </a:extLst>
              </a:tr>
              <a:tr h="311124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%h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Abbreviated commit hash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421266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%T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Tree hash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91241"/>
                  </a:ext>
                </a:extLst>
              </a:tr>
              <a:tr h="311124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%t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Abbreviated tree hash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464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%P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Parent hashes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84347"/>
                  </a:ext>
                </a:extLst>
              </a:tr>
              <a:tr h="311124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%p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Abbreviated parent hashes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730342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%an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Author name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3520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%ae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Author email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71404"/>
                  </a:ext>
                </a:extLst>
              </a:tr>
              <a:tr h="267467">
                <a:tc>
                  <a:txBody>
                    <a:bodyPr/>
                    <a:lstStyle/>
                    <a:p>
                      <a:r>
                        <a:rPr lang="en-GB" sz="500" dirty="0">
                          <a:effectLst/>
                          <a:latin typeface="Arial" panose="020B0604020202020204" pitchFamily="34" charset="0"/>
                        </a:rPr>
                        <a:t>%ad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Author date (format respects the --date=option)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532359"/>
                  </a:ext>
                </a:extLst>
              </a:tr>
              <a:tr h="311124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%ar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Author date, relative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220610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%cn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Committer name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1210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%ce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Committer email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97917"/>
                  </a:ext>
                </a:extLst>
              </a:tr>
              <a:tr h="220064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%cd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Committer date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410192"/>
                  </a:ext>
                </a:extLst>
              </a:tr>
              <a:tr h="311124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%cr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Committer date, relative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74887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r>
                        <a:rPr lang="en-GB" sz="500">
                          <a:effectLst/>
                          <a:latin typeface="Arial" panose="020B0604020202020204" pitchFamily="34" charset="0"/>
                        </a:rPr>
                        <a:t>%s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</a:p>
                  </a:txBody>
                  <a:tcPr marL="14848" marR="14848" marT="14848" marB="148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21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97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Branch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90945" y="809665"/>
            <a:ext cx="8329612" cy="30550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Branch is a named, lightweight movable pointer/reference to commits.</a:t>
            </a:r>
          </a:p>
          <a:p>
            <a:r>
              <a:rPr lang="en-US" dirty="0">
                <a:solidFill>
                  <a:srgbClr val="444444"/>
                </a:solidFill>
              </a:rPr>
              <a:t>Creating branch</a:t>
            </a:r>
          </a:p>
          <a:p>
            <a:r>
              <a:rPr lang="en-US" dirty="0">
                <a:solidFill>
                  <a:srgbClr val="444444"/>
                </a:solidFill>
              </a:rPr>
              <a:t>Check outing branch</a:t>
            </a:r>
          </a:p>
          <a:p>
            <a:r>
              <a:rPr lang="en-US" dirty="0">
                <a:solidFill>
                  <a:srgbClr val="444444"/>
                </a:solidFill>
              </a:rPr>
              <a:t>Creating and check outing</a:t>
            </a:r>
          </a:p>
          <a:p>
            <a:r>
              <a:rPr lang="en-US" dirty="0">
                <a:solidFill>
                  <a:srgbClr val="444444"/>
                </a:solidFill>
              </a:rPr>
              <a:t>Naming strategy/conventions</a:t>
            </a:r>
          </a:p>
          <a:p>
            <a:pPr lvl="1"/>
            <a:r>
              <a:rPr lang="en-US" dirty="0">
                <a:solidFill>
                  <a:srgbClr val="444444"/>
                </a:solidFill>
              </a:rPr>
              <a:t>Group name </a:t>
            </a:r>
          </a:p>
          <a:p>
            <a:pPr lvl="2"/>
            <a:r>
              <a:rPr lang="en-US" dirty="0">
                <a:solidFill>
                  <a:srgbClr val="444444"/>
                </a:solidFill>
              </a:rPr>
              <a:t>feature, </a:t>
            </a:r>
            <a:r>
              <a:rPr lang="en-US" dirty="0" err="1">
                <a:solidFill>
                  <a:srgbClr val="444444"/>
                </a:solidFill>
              </a:rPr>
              <a:t>bugFix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hotFix</a:t>
            </a:r>
            <a:r>
              <a:rPr lang="en-US" dirty="0">
                <a:solidFill>
                  <a:srgbClr val="444444"/>
                </a:solidFill>
              </a:rPr>
              <a:t>, release</a:t>
            </a:r>
          </a:p>
          <a:p>
            <a:pPr lvl="1"/>
            <a:r>
              <a:rPr lang="en-US" dirty="0">
                <a:solidFill>
                  <a:srgbClr val="444444"/>
                </a:solidFill>
              </a:rPr>
              <a:t>Id of the ticket</a:t>
            </a:r>
          </a:p>
          <a:p>
            <a:pPr lvl="1"/>
            <a:r>
              <a:rPr lang="en-US" dirty="0">
                <a:solidFill>
                  <a:srgbClr val="444444"/>
                </a:solidFill>
              </a:rPr>
              <a:t>Short summary of the feature or bug, usually it matches with title of the ticket</a:t>
            </a: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16146-1B1E-1643-A6B7-2C57FA417007}"/>
              </a:ext>
            </a:extLst>
          </p:cNvPr>
          <p:cNvSpPr txBox="1"/>
          <p:nvPr/>
        </p:nvSpPr>
        <p:spPr>
          <a:xfrm>
            <a:off x="523443" y="111712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89989-9202-4446-9937-487074D0F3AA}"/>
              </a:ext>
            </a:extLst>
          </p:cNvPr>
          <p:cNvSpPr txBox="1"/>
          <p:nvPr/>
        </p:nvSpPr>
        <p:spPr>
          <a:xfrm>
            <a:off x="290945" y="89777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5D881-885A-0A48-B75D-2539E355A20A}"/>
              </a:ext>
            </a:extLst>
          </p:cNvPr>
          <p:cNvSpPr txBox="1"/>
          <p:nvPr/>
        </p:nvSpPr>
        <p:spPr>
          <a:xfrm>
            <a:off x="2838828" y="1106966"/>
            <a:ext cx="3852788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branch &lt;new-unique-branch-name&gt;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E212B-156C-6240-A523-11BCA1764A6F}"/>
              </a:ext>
            </a:extLst>
          </p:cNvPr>
          <p:cNvSpPr txBox="1"/>
          <p:nvPr/>
        </p:nvSpPr>
        <p:spPr>
          <a:xfrm>
            <a:off x="2838828" y="1465709"/>
            <a:ext cx="3852788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checkout &lt;branch-name&gt;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EED83-8A7A-AE4E-A120-CBA4545B991C}"/>
              </a:ext>
            </a:extLst>
          </p:cNvPr>
          <p:cNvSpPr txBox="1"/>
          <p:nvPr/>
        </p:nvSpPr>
        <p:spPr>
          <a:xfrm>
            <a:off x="2838828" y="1864809"/>
            <a:ext cx="3852790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git checkout -b &lt;new-unique-branch-name&gt;</a:t>
            </a:r>
            <a:endParaRPr lang="en-HU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9EB3B-C8A7-1C45-A15E-2E844C36A306}"/>
              </a:ext>
            </a:extLst>
          </p:cNvPr>
          <p:cNvSpPr txBox="1"/>
          <p:nvPr/>
        </p:nvSpPr>
        <p:spPr>
          <a:xfrm>
            <a:off x="2838829" y="2223552"/>
            <a:ext cx="3852789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&lt;group-name&gt;/&lt;{ticket-id}_{short-summary}&gt;</a:t>
            </a:r>
            <a:endParaRPr lang="en-H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6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Branch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90945" y="809665"/>
            <a:ext cx="8329612" cy="56162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44444"/>
                </a:solidFill>
              </a:rPr>
              <a:t>List branches</a:t>
            </a:r>
          </a:p>
          <a:p>
            <a:r>
              <a:rPr lang="en-US" dirty="0">
                <a:solidFill>
                  <a:srgbClr val="444444"/>
                </a:solidFill>
              </a:rPr>
              <a:t>Removing branch</a:t>
            </a:r>
          </a:p>
          <a:p>
            <a:pPr lvl="1"/>
            <a:r>
              <a:rPr lang="en-US" dirty="0">
                <a:solidFill>
                  <a:srgbClr val="444444"/>
                </a:solidFill>
              </a:rPr>
              <a:t>Deleting a branch does not mean the commits will be deleted too!</a:t>
            </a:r>
          </a:p>
          <a:p>
            <a:pPr marL="457200" lvl="1" indent="0">
              <a:buNone/>
            </a:pPr>
            <a:endParaRPr lang="en-US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Renaming branch</a:t>
            </a:r>
          </a:p>
          <a:p>
            <a:r>
              <a:rPr lang="en-US" dirty="0">
                <a:solidFill>
                  <a:srgbClr val="444444"/>
                </a:solidFill>
              </a:rPr>
              <a:t>Merging branch</a:t>
            </a:r>
          </a:p>
          <a:p>
            <a:pPr lvl="1"/>
            <a:r>
              <a:rPr lang="en-GB" dirty="0"/>
              <a:t>Fast-forward </a:t>
            </a:r>
          </a:p>
          <a:p>
            <a:pPr lvl="1"/>
            <a:r>
              <a:rPr lang="en-GB" dirty="0">
                <a:solidFill>
                  <a:srgbClr val="444444"/>
                </a:solidFill>
              </a:rPr>
              <a:t>Non-fast forward</a:t>
            </a:r>
          </a:p>
          <a:p>
            <a:r>
              <a:rPr lang="en-GB" dirty="0">
                <a:solidFill>
                  <a:srgbClr val="444444"/>
                </a:solidFill>
              </a:rPr>
              <a:t>Long run Branch strategy</a:t>
            </a:r>
          </a:p>
          <a:p>
            <a:r>
              <a:rPr lang="en-US" dirty="0">
                <a:solidFill>
                  <a:srgbClr val="444444"/>
                </a:solidFill>
              </a:rPr>
              <a:t>Git Stash</a:t>
            </a:r>
          </a:p>
          <a:p>
            <a:pPr lvl="1"/>
            <a:r>
              <a:rPr lang="en-US" dirty="0">
                <a:solidFill>
                  <a:srgbClr val="444444"/>
                </a:solidFill>
              </a:rPr>
              <a:t>Create stash</a:t>
            </a:r>
          </a:p>
          <a:p>
            <a:pPr lvl="1"/>
            <a:r>
              <a:rPr lang="en-US" dirty="0">
                <a:solidFill>
                  <a:srgbClr val="444444"/>
                </a:solidFill>
              </a:rPr>
              <a:t>List Stashes</a:t>
            </a:r>
          </a:p>
          <a:p>
            <a:pPr lvl="1"/>
            <a:r>
              <a:rPr lang="en-US" dirty="0">
                <a:solidFill>
                  <a:srgbClr val="444444"/>
                </a:solidFill>
              </a:rPr>
              <a:t>Git stash	</a:t>
            </a:r>
          </a:p>
          <a:p>
            <a:pPr marL="0" indent="0">
              <a:buNone/>
            </a:pPr>
            <a:endParaRPr lang="en-US" dirty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US" dirty="0">
              <a:solidFill>
                <a:srgbClr val="444444"/>
              </a:solidFill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16146-1B1E-1643-A6B7-2C57FA417007}"/>
              </a:ext>
            </a:extLst>
          </p:cNvPr>
          <p:cNvSpPr txBox="1"/>
          <p:nvPr/>
        </p:nvSpPr>
        <p:spPr>
          <a:xfrm>
            <a:off x="523443" y="111712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89989-9202-4446-9937-487074D0F3AA}"/>
              </a:ext>
            </a:extLst>
          </p:cNvPr>
          <p:cNvSpPr txBox="1"/>
          <p:nvPr/>
        </p:nvSpPr>
        <p:spPr>
          <a:xfrm>
            <a:off x="290945" y="89777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8AD8C1-7A51-5441-9EF1-CAA27A900B58}"/>
              </a:ext>
            </a:extLst>
          </p:cNvPr>
          <p:cNvSpPr txBox="1"/>
          <p:nvPr/>
        </p:nvSpPr>
        <p:spPr>
          <a:xfrm>
            <a:off x="2201265" y="1218086"/>
            <a:ext cx="460964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git branch –d &lt;branch-name&gt;</a:t>
            </a:r>
            <a:endParaRPr lang="en-HU" sz="1100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B7C13-77DA-364F-AC19-40D7B89233DD}"/>
              </a:ext>
            </a:extLst>
          </p:cNvPr>
          <p:cNvSpPr txBox="1"/>
          <p:nvPr/>
        </p:nvSpPr>
        <p:spPr>
          <a:xfrm>
            <a:off x="2201265" y="2069311"/>
            <a:ext cx="460964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git branch --move &lt;bad-branch-name&gt; &lt;corrected-branch-name&gt;</a:t>
            </a:r>
            <a:endParaRPr lang="en-HU" sz="11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CD07E-6374-5C47-878F-090ACE4A756A}"/>
              </a:ext>
            </a:extLst>
          </p:cNvPr>
          <p:cNvSpPr txBox="1"/>
          <p:nvPr/>
        </p:nvSpPr>
        <p:spPr>
          <a:xfrm>
            <a:off x="2267180" y="3891281"/>
            <a:ext cx="460964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git stash save &lt;name&gt;</a:t>
            </a:r>
            <a:endParaRPr lang="en-HU" sz="11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A96D4-7C6F-B34D-AEA7-C764258599E5}"/>
              </a:ext>
            </a:extLst>
          </p:cNvPr>
          <p:cNvSpPr txBox="1"/>
          <p:nvPr/>
        </p:nvSpPr>
        <p:spPr>
          <a:xfrm>
            <a:off x="2183764" y="2423091"/>
            <a:ext cx="4627139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git merge &lt;branch-name&gt;</a:t>
            </a:r>
            <a:endParaRPr lang="en-HU" sz="11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11ADA-F294-C244-A233-2F8F83153B8B}"/>
              </a:ext>
            </a:extLst>
          </p:cNvPr>
          <p:cNvSpPr txBox="1"/>
          <p:nvPr/>
        </p:nvSpPr>
        <p:spPr>
          <a:xfrm>
            <a:off x="2267180" y="4163275"/>
            <a:ext cx="460964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git stash list</a:t>
            </a:r>
            <a:endParaRPr lang="en-HU" sz="11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C61C4-2B83-0D49-AD86-67A22B281E41}"/>
              </a:ext>
            </a:extLst>
          </p:cNvPr>
          <p:cNvSpPr txBox="1"/>
          <p:nvPr/>
        </p:nvSpPr>
        <p:spPr>
          <a:xfrm>
            <a:off x="2267180" y="4435269"/>
            <a:ext cx="460964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git stash apply &lt;stash-id&gt;</a:t>
            </a:r>
            <a:endParaRPr lang="en-HU" sz="1100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0C5E-63FA-E84E-80D4-3750E735BF14}"/>
              </a:ext>
            </a:extLst>
          </p:cNvPr>
          <p:cNvSpPr txBox="1"/>
          <p:nvPr/>
        </p:nvSpPr>
        <p:spPr>
          <a:xfrm>
            <a:off x="2179711" y="855514"/>
            <a:ext cx="4631193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git branch –l</a:t>
            </a:r>
            <a:endParaRPr lang="en-HU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9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Branches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139775" y="801630"/>
            <a:ext cx="3862882" cy="205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GB" i="1" dirty="0"/>
              <a:t>Remote branches</a:t>
            </a:r>
          </a:p>
          <a:p>
            <a:pPr lvl="1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GB" dirty="0"/>
              <a:t>are in .git/refs/remotes</a:t>
            </a:r>
          </a:p>
          <a:p>
            <a:pPr lvl="1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GB" i="1" dirty="0"/>
              <a:t>can be fetched/rebased/merged</a:t>
            </a:r>
          </a:p>
          <a:p>
            <a:pPr lvl="1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GB" i="1" dirty="0"/>
              <a:t>Can be checked out</a:t>
            </a:r>
          </a:p>
          <a:p>
            <a:pPr lvl="1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GB" i="1" dirty="0"/>
              <a:t>Can be tracked by a local branch	</a:t>
            </a:r>
            <a:endParaRPr lang="en-US" sz="1200" dirty="0">
              <a:solidFill>
                <a:srgbClr val="44444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5EE93-11B1-8346-9B18-A37F6EF94DAD}"/>
              </a:ext>
            </a:extLst>
          </p:cNvPr>
          <p:cNvSpPr txBox="1"/>
          <p:nvPr/>
        </p:nvSpPr>
        <p:spPr>
          <a:xfrm>
            <a:off x="5029199" y="974785"/>
            <a:ext cx="3545457" cy="1883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GB" i="1" dirty="0"/>
              <a:t>Local branches</a:t>
            </a:r>
            <a:r>
              <a:rPr lang="en-GB" sz="1200" i="1" dirty="0"/>
              <a:t> </a:t>
            </a:r>
          </a:p>
          <a:p>
            <a:pPr marL="628650" lvl="1" indent="-285750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GB" sz="1200" i="1" dirty="0"/>
              <a:t>can be: </a:t>
            </a:r>
            <a:r>
              <a:rPr lang="en-GB" sz="1200" i="1" dirty="0" err="1"/>
              <a:t>commited</a:t>
            </a:r>
            <a:r>
              <a:rPr lang="en-GB" sz="1200" i="1" dirty="0"/>
              <a:t>/pushed/rebased/merged</a:t>
            </a:r>
          </a:p>
          <a:p>
            <a:pPr marL="628650" lvl="1" indent="-285750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GB" sz="1200" i="1" dirty="0"/>
              <a:t>Local and remote branches are independent</a:t>
            </a:r>
            <a:endParaRPr lang="en-GB" sz="1200" dirty="0"/>
          </a:p>
          <a:p>
            <a:pPr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US" sz="1600" dirty="0"/>
              <a:t> </a:t>
            </a:r>
          </a:p>
          <a:p>
            <a:endParaRPr lang="en-H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95267-4243-2D43-92EC-0A9D55C5163E}"/>
              </a:ext>
            </a:extLst>
          </p:cNvPr>
          <p:cNvSpPr txBox="1"/>
          <p:nvPr/>
        </p:nvSpPr>
        <p:spPr>
          <a:xfrm>
            <a:off x="3587487" y="3852926"/>
            <a:ext cx="107883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2"/>
                </a:solidFill>
              </a:rPr>
              <a:t>git pull</a:t>
            </a:r>
            <a:endParaRPr lang="en-HU" sz="1100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F00A3-1485-5E49-AAFA-B2F4F1C2430A}"/>
              </a:ext>
            </a:extLst>
          </p:cNvPr>
          <p:cNvSpPr txBox="1"/>
          <p:nvPr/>
        </p:nvSpPr>
        <p:spPr>
          <a:xfrm>
            <a:off x="3587487" y="3440581"/>
            <a:ext cx="107883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2"/>
                </a:solidFill>
              </a:rPr>
              <a:t>git fetch</a:t>
            </a:r>
            <a:endParaRPr lang="en-HU" sz="11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7471E-C6BE-7547-9176-F56676794B5A}"/>
              </a:ext>
            </a:extLst>
          </p:cNvPr>
          <p:cNvSpPr txBox="1"/>
          <p:nvPr/>
        </p:nvSpPr>
        <p:spPr>
          <a:xfrm>
            <a:off x="3593574" y="4265272"/>
            <a:ext cx="107883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2"/>
                </a:solidFill>
              </a:rPr>
              <a:t>git push</a:t>
            </a:r>
            <a:endParaRPr lang="en-HU" sz="11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93AB4-6090-484F-BBCC-B4FA8E0D9BD9}"/>
              </a:ext>
            </a:extLst>
          </p:cNvPr>
          <p:cNvSpPr txBox="1"/>
          <p:nvPr/>
        </p:nvSpPr>
        <p:spPr>
          <a:xfrm>
            <a:off x="2413764" y="3411676"/>
            <a:ext cx="1078832" cy="149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GB" dirty="0"/>
              <a:t>Fetching</a:t>
            </a:r>
          </a:p>
          <a:p>
            <a:pPr marL="285750" indent="-285750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GB" dirty="0"/>
              <a:t>Pulling</a:t>
            </a:r>
          </a:p>
          <a:p>
            <a:pPr marL="285750" indent="-285750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GB" dirty="0"/>
              <a:t>Push</a:t>
            </a:r>
          </a:p>
          <a:p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221625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pic>
        <p:nvPicPr>
          <p:cNvPr id="7" name="Picture Placeholder 6" descr="A person using a computer&#10;&#10;Description automatically generated">
            <a:extLst>
              <a:ext uri="{FF2B5EF4-FFF2-40B4-BE49-F238E27FC236}">
                <a16:creationId xmlns:a16="http://schemas.microsoft.com/office/drawing/2014/main" id="{C335CE7A-98B6-4D9A-9C0D-C196EBC0CFE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3" r="20353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</a:rPr>
              <a:t>Introducing </a:t>
            </a:r>
            <a:r>
              <a:rPr lang="en-GB" i="1" dirty="0"/>
              <a:t>Git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Basics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hu-HU" dirty="0" err="1"/>
              <a:t>Branch</a:t>
            </a:r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520CC760-234F-F641-8311-FBB0ACBEDC56}"/>
              </a:ext>
            </a:extLst>
          </p:cNvPr>
          <p:cNvSpPr txBox="1">
            <a:spLocks/>
          </p:cNvSpPr>
          <p:nvPr/>
        </p:nvSpPr>
        <p:spPr>
          <a:xfrm>
            <a:off x="357188" y="2907430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D7E626EC-1A34-A94F-8A1F-FC8ABF94020F}"/>
              </a:ext>
            </a:extLst>
          </p:cNvPr>
          <p:cNvSpPr txBox="1">
            <a:spLocks/>
          </p:cNvSpPr>
          <p:nvPr/>
        </p:nvSpPr>
        <p:spPr>
          <a:xfrm>
            <a:off x="710972" y="2906606"/>
            <a:ext cx="3632428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Git</a:t>
            </a:r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9FD43797-820D-7545-8894-0D4649A45E1A}"/>
              </a:ext>
            </a:extLst>
          </p:cNvPr>
          <p:cNvSpPr txBox="1">
            <a:spLocks/>
          </p:cNvSpPr>
          <p:nvPr/>
        </p:nvSpPr>
        <p:spPr>
          <a:xfrm>
            <a:off x="360669" y="351608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73113F07-DED2-ED43-9DBD-40CDB8177EAF}"/>
              </a:ext>
            </a:extLst>
          </p:cNvPr>
          <p:cNvSpPr txBox="1">
            <a:spLocks/>
          </p:cNvSpPr>
          <p:nvPr/>
        </p:nvSpPr>
        <p:spPr>
          <a:xfrm>
            <a:off x="714453" y="3515262"/>
            <a:ext cx="3632428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Hook</a:t>
            </a:r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1CE5BE4A-A1AB-E647-8AF6-EB3D4170F4C9}"/>
              </a:ext>
            </a:extLst>
          </p:cNvPr>
          <p:cNvSpPr txBox="1">
            <a:spLocks/>
          </p:cNvSpPr>
          <p:nvPr/>
        </p:nvSpPr>
        <p:spPr>
          <a:xfrm>
            <a:off x="354356" y="412556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05357127-BE5B-7743-A464-CDBE492AED4D}"/>
              </a:ext>
            </a:extLst>
          </p:cNvPr>
          <p:cNvSpPr txBox="1">
            <a:spLocks/>
          </p:cNvSpPr>
          <p:nvPr/>
        </p:nvSpPr>
        <p:spPr>
          <a:xfrm>
            <a:off x="708140" y="4124742"/>
            <a:ext cx="3632428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Hook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03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Git hook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07194" y="862015"/>
            <a:ext cx="8329612" cy="32384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GB" dirty="0"/>
              <a:t>A way to fire off custom scripts when certain important actions occur.</a:t>
            </a:r>
          </a:p>
          <a:p>
            <a:pPr lvl="1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GB" b="1" i="1" dirty="0"/>
              <a:t>Client-side</a:t>
            </a:r>
          </a:p>
          <a:p>
            <a:pPr lvl="1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GB" b="1" i="1" dirty="0"/>
              <a:t>Server-side</a:t>
            </a:r>
          </a:p>
          <a:p>
            <a:pPr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GB" dirty="0"/>
              <a:t>Triggered by operations such as committing and merging, while server-side hooks run on network operations such as receiving pushed commits.</a:t>
            </a:r>
            <a:endParaRPr lang="en-GB" b="1" i="1" dirty="0"/>
          </a:p>
          <a:p>
            <a:pPr marL="0" indent="0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  <a:buNone/>
            </a:pPr>
            <a:r>
              <a:rPr lang="en-US" sz="1800" dirty="0">
                <a:solidFill>
                  <a:srgbClr val="444444"/>
                </a:solidFill>
              </a:rPr>
              <a:t> 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US" sz="1800" dirty="0">
              <a:solidFill>
                <a:srgbClr val="444444"/>
              </a:solidFill>
            </a:endParaRP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sz="18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91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174" y="859587"/>
            <a:ext cx="8640490" cy="3845417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Git documentation</a:t>
            </a:r>
            <a:endParaRPr lang="en-GB" dirty="0"/>
          </a:p>
          <a:p>
            <a:r>
              <a:rPr lang="en-GB" dirty="0">
                <a:hlinkClick r:id="rId4"/>
              </a:rPr>
              <a:t>https://git-school.github.io/visualizing-git/#free</a:t>
            </a:r>
            <a:endParaRPr lang="en-GB" dirty="0"/>
          </a:p>
          <a:p>
            <a:r>
              <a:rPr lang="en-GB" dirty="0">
                <a:hlinkClick r:id="rId5"/>
              </a:rPr>
              <a:t>https://learngitbranching.js.org/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Useful resources</a:t>
            </a:r>
          </a:p>
        </p:txBody>
      </p:sp>
    </p:spTree>
    <p:extLst>
      <p:ext uri="{BB962C8B-B14F-4D97-AF65-F5344CB8AC3E}">
        <p14:creationId xmlns:p14="http://schemas.microsoft.com/office/powerpoint/2010/main" val="3997269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7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</a:rPr>
              <a:t>Introducing </a:t>
            </a:r>
            <a:r>
              <a:rPr lang="en-GB" i="1" dirty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EB2DDC-C116-B84E-981C-70C68C33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/>
              <a:t>Git </a:t>
            </a:r>
            <a:r>
              <a:rPr lang="en-GB" dirty="0"/>
              <a:t>is a f</a:t>
            </a:r>
            <a:r>
              <a:rPr lang="en-HU" dirty="0"/>
              <a:t>ree and open source </a:t>
            </a:r>
          </a:p>
          <a:p>
            <a:r>
              <a:rPr lang="en-HU" dirty="0"/>
              <a:t>D</a:t>
            </a:r>
            <a:r>
              <a:rPr lang="en-GB" dirty="0" err="1"/>
              <a:t>istributed</a:t>
            </a:r>
            <a:r>
              <a:rPr lang="en-GB" dirty="0"/>
              <a:t> version control system </a:t>
            </a:r>
          </a:p>
          <a:p>
            <a:r>
              <a:rPr lang="en-GB" dirty="0"/>
              <a:t>Designed to handle everything from small to very large projects with speed and efficiency</a:t>
            </a:r>
          </a:p>
          <a:p>
            <a:r>
              <a:rPr lang="en-GB" dirty="0"/>
              <a:t>Used for source code management, tracking changes in the source code</a:t>
            </a:r>
          </a:p>
          <a:p>
            <a:r>
              <a:rPr lang="en-GB" dirty="0"/>
              <a:t>Enabling multiple developers to work together on non-linear development.</a:t>
            </a:r>
          </a:p>
          <a:p>
            <a:r>
              <a:rPr lang="en-GB" dirty="0"/>
              <a:t>Linus Torvalds created Git in 2005 for the development of the Linux kernel.</a:t>
            </a:r>
          </a:p>
          <a:p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3C32C-1E78-C34F-8917-1EDC3292CE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HU" dirty="0">
                <a:latin typeface="+mn-lt"/>
              </a:rPr>
              <a:t>What is Git</a:t>
            </a:r>
          </a:p>
        </p:txBody>
      </p:sp>
    </p:spTree>
    <p:extLst>
      <p:ext uri="{BB962C8B-B14F-4D97-AF65-F5344CB8AC3E}">
        <p14:creationId xmlns:p14="http://schemas.microsoft.com/office/powerpoint/2010/main" val="212835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Tracks history</a:t>
            </a:r>
          </a:p>
          <a:p>
            <a:r>
              <a:rPr lang="en-GB" dirty="0"/>
              <a:t>Free and open source</a:t>
            </a:r>
          </a:p>
          <a:p>
            <a:r>
              <a:rPr lang="en-GB" dirty="0"/>
              <a:t>Supports non-linear development</a:t>
            </a:r>
          </a:p>
          <a:p>
            <a:r>
              <a:rPr lang="en-GB" dirty="0"/>
              <a:t>Creates backups</a:t>
            </a:r>
          </a:p>
          <a:p>
            <a:r>
              <a:rPr lang="en-GB" dirty="0"/>
              <a:t>Scalable</a:t>
            </a:r>
          </a:p>
          <a:p>
            <a:r>
              <a:rPr lang="en-GB" dirty="0"/>
              <a:t>Supports collaboration</a:t>
            </a:r>
          </a:p>
          <a:p>
            <a:r>
              <a:rPr lang="en-GB" dirty="0"/>
              <a:t>Branching is easier</a:t>
            </a:r>
          </a:p>
          <a:p>
            <a:r>
              <a:rPr lang="en-GB" dirty="0"/>
              <a:t>Distributed development</a:t>
            </a:r>
          </a:p>
          <a:p>
            <a:pPr marL="0" indent="0"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  <a:buNone/>
            </a:pPr>
            <a:endParaRPr lang="en-US" sz="1400" dirty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endParaRPr lang="en-US" sz="1400" dirty="0">
              <a:solidFill>
                <a:srgbClr val="444444"/>
              </a:solidFill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sz="2000" dirty="0">
              <a:solidFill>
                <a:srgbClr val="444444"/>
              </a:solidFill>
            </a:endParaRP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sz="1800" dirty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Features of Git</a:t>
            </a:r>
          </a:p>
        </p:txBody>
      </p:sp>
    </p:spTree>
    <p:extLst>
      <p:ext uri="{BB962C8B-B14F-4D97-AF65-F5344CB8AC3E}">
        <p14:creationId xmlns:p14="http://schemas.microsoft.com/office/powerpoint/2010/main" val="58085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000" dirty="0">
                <a:solidFill>
                  <a:srgbClr val="444444"/>
                </a:solidFill>
              </a:rPr>
              <a:t>Developers copied their changes onto the server.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000" dirty="0">
                <a:solidFill>
                  <a:srgbClr val="444444"/>
                </a:solidFill>
              </a:rPr>
              <a:t>Any changes made to the source code were unknown to the other developers.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000" dirty="0">
                <a:solidFill>
                  <a:srgbClr val="444444"/>
                </a:solidFill>
              </a:rPr>
              <a:t>No transparency or history about changes.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000" dirty="0">
                <a:solidFill>
                  <a:srgbClr val="444444"/>
                </a:solidFill>
              </a:rPr>
              <a:t>There was no communication between the developers.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000" dirty="0">
                <a:solidFill>
                  <a:srgbClr val="444444"/>
                </a:solidFill>
              </a:rPr>
              <a:t>There was a chance to lose other’s changes.</a:t>
            </a:r>
            <a:endParaRPr lang="en-US" sz="1800" dirty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Team working before 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000" dirty="0">
                <a:solidFill>
                  <a:srgbClr val="444444"/>
                </a:solidFill>
              </a:rPr>
              <a:t>Every developer has an entire copy of the code on their local systems.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000" dirty="0">
                <a:solidFill>
                  <a:srgbClr val="444444"/>
                </a:solidFill>
              </a:rPr>
              <a:t>Any changes made to the source code can be tracked by others.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000" dirty="0">
                <a:solidFill>
                  <a:srgbClr val="444444"/>
                </a:solidFill>
              </a:rPr>
              <a:t>There is transparency, history about changes.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000" dirty="0">
                <a:solidFill>
                  <a:srgbClr val="444444"/>
                </a:solidFill>
              </a:rPr>
              <a:t>There is regular communication between the developers.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sz="2000" dirty="0">
                <a:solidFill>
                  <a:srgbClr val="444444"/>
                </a:solidFill>
              </a:rPr>
              <a:t>No data lost.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US" sz="2000" dirty="0">
              <a:solidFill>
                <a:srgbClr val="444444"/>
              </a:solidFill>
            </a:endParaRPr>
          </a:p>
          <a:p>
            <a:pPr marL="457200" lvl="1" indent="0">
              <a:lnSpc>
                <a:spcPct val="130000"/>
              </a:lnSpc>
              <a:buClr>
                <a:srgbClr val="2FC2D9"/>
              </a:buClr>
              <a:buNone/>
            </a:pPr>
            <a:endParaRPr lang="en-US" sz="1800" dirty="0">
              <a:solidFill>
                <a:srgbClr val="444444"/>
              </a:solidFill>
            </a:endParaRP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sz="1800" dirty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Team working after Git</a:t>
            </a:r>
          </a:p>
        </p:txBody>
      </p:sp>
    </p:spTree>
    <p:extLst>
      <p:ext uri="{BB962C8B-B14F-4D97-AF65-F5344CB8AC3E}">
        <p14:creationId xmlns:p14="http://schemas.microsoft.com/office/powerpoint/2010/main" val="59189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6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Configure Git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60363" y="1319215"/>
            <a:ext cx="8329612" cy="30691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There are levels of Git config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Project 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Global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System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US" dirty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Print config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Specific config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All configs	</a:t>
            </a:r>
            <a:br>
              <a:rPr lang="en-US" dirty="0">
                <a:solidFill>
                  <a:srgbClr val="444444"/>
                </a:solidFill>
              </a:rPr>
            </a:br>
            <a:endParaRPr lang="en-US" sz="1800" dirty="0">
              <a:solidFill>
                <a:srgbClr val="44444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D2719-5E96-4F46-A127-CD6AB3434BFC}"/>
              </a:ext>
            </a:extLst>
          </p:cNvPr>
          <p:cNvSpPr txBox="1"/>
          <p:nvPr/>
        </p:nvSpPr>
        <p:spPr>
          <a:xfrm>
            <a:off x="1728090" y="1764152"/>
            <a:ext cx="261226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git config </a:t>
            </a:r>
            <a:r>
              <a:rPr lang="en-GB" sz="1100" dirty="0" err="1">
                <a:solidFill>
                  <a:schemeClr val="bg2"/>
                </a:solidFill>
              </a:rPr>
              <a:t>user.name</a:t>
            </a:r>
            <a:r>
              <a:rPr lang="en-GB" sz="1100" dirty="0">
                <a:solidFill>
                  <a:schemeClr val="bg2"/>
                </a:solidFill>
              </a:rPr>
              <a:t> "John Doe"</a:t>
            </a:r>
            <a:endParaRPr lang="en-HU" sz="1100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A31C1-84C6-1242-BBAA-5E6A9DC8C382}"/>
              </a:ext>
            </a:extLst>
          </p:cNvPr>
          <p:cNvSpPr txBox="1"/>
          <p:nvPr/>
        </p:nvSpPr>
        <p:spPr>
          <a:xfrm>
            <a:off x="1728089" y="2072616"/>
            <a:ext cx="261226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git config --global </a:t>
            </a:r>
            <a:r>
              <a:rPr lang="en-GB" sz="1100" dirty="0" err="1">
                <a:solidFill>
                  <a:schemeClr val="bg2"/>
                </a:solidFill>
              </a:rPr>
              <a:t>user.name</a:t>
            </a:r>
            <a:r>
              <a:rPr lang="en-GB" sz="1100" dirty="0">
                <a:solidFill>
                  <a:schemeClr val="bg2"/>
                </a:solidFill>
              </a:rPr>
              <a:t> "John Doe"</a:t>
            </a:r>
            <a:endParaRPr lang="en-HU" sz="11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41319-AEF1-5347-9445-CD59196BDC6E}"/>
              </a:ext>
            </a:extLst>
          </p:cNvPr>
          <p:cNvSpPr txBox="1"/>
          <p:nvPr/>
        </p:nvSpPr>
        <p:spPr>
          <a:xfrm>
            <a:off x="1728089" y="2362859"/>
            <a:ext cx="261226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git config --system </a:t>
            </a:r>
            <a:r>
              <a:rPr lang="en-GB" sz="1100" dirty="0" err="1">
                <a:solidFill>
                  <a:schemeClr val="bg2"/>
                </a:solidFill>
              </a:rPr>
              <a:t>user.name</a:t>
            </a:r>
            <a:r>
              <a:rPr lang="en-GB" sz="1100" dirty="0">
                <a:solidFill>
                  <a:schemeClr val="bg2"/>
                </a:solidFill>
              </a:rPr>
              <a:t> "John Doe"</a:t>
            </a:r>
            <a:endParaRPr lang="en-HU" sz="11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2DBA3-648E-F245-97DF-A79A1309E3DD}"/>
              </a:ext>
            </a:extLst>
          </p:cNvPr>
          <p:cNvSpPr txBox="1"/>
          <p:nvPr/>
        </p:nvSpPr>
        <p:spPr>
          <a:xfrm>
            <a:off x="2173095" y="3375624"/>
            <a:ext cx="2612263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git config --global </a:t>
            </a:r>
            <a:r>
              <a:rPr lang="en-GB" sz="1100" dirty="0" err="1">
                <a:solidFill>
                  <a:schemeClr val="bg2"/>
                </a:solidFill>
              </a:rPr>
              <a:t>user.name</a:t>
            </a:r>
            <a:endParaRPr lang="en-HU" sz="11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A05C2A-CAF6-4548-BFF8-9C634C8E9068}"/>
              </a:ext>
            </a:extLst>
          </p:cNvPr>
          <p:cNvSpPr txBox="1"/>
          <p:nvPr/>
        </p:nvSpPr>
        <p:spPr>
          <a:xfrm>
            <a:off x="2173094" y="3751201"/>
            <a:ext cx="2612263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git config -l</a:t>
            </a:r>
            <a:endParaRPr lang="en-HU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388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3C8813E76D934C8F7CA0FEFD7839C9" ma:contentTypeVersion="5" ma:contentTypeDescription="Create a new document." ma:contentTypeScope="" ma:versionID="3548a947448d9697b675862d83ce0c16">
  <xsd:schema xmlns:xsd="http://www.w3.org/2001/XMLSchema" xmlns:xs="http://www.w3.org/2001/XMLSchema" xmlns:p="http://schemas.microsoft.com/office/2006/metadata/properties" xmlns:ns2="dbeda133-2d1b-40de-b777-a07c979d2e4a" targetNamespace="http://schemas.microsoft.com/office/2006/metadata/properties" ma:root="true" ma:fieldsID="392f24b94cfdc11eefff3b36fda6a5a5" ns2:_="">
    <xsd:import namespace="dbeda133-2d1b-40de-b777-a07c979d2e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da133-2d1b-40de-b777-a07c979d2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2A4C39-A0B8-4630-AC1E-1532C27D0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eda133-2d1b-40de-b777-a07c979d2e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E04F66-8AE4-4358-88AE-F8B67D9A7E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0A88F4-C745-4DC4-93EC-3050B742C6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23443</TotalTime>
  <Words>1070</Words>
  <Application>Microsoft Office PowerPoint</Application>
  <PresentationFormat>On-screen Show (16:9)</PresentationFormat>
  <Paragraphs>263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Covers</vt:lpstr>
      <vt:lpstr>General</vt:lpstr>
      <vt:lpstr>Breakers</vt:lpstr>
      <vt:lpstr>Git Basics</vt:lpstr>
      <vt:lpstr>Agenda</vt:lpstr>
      <vt:lpstr>Introducing Git</vt:lpstr>
      <vt:lpstr>PowerPoint Presentation</vt:lpstr>
      <vt:lpstr>PowerPoint Presentation</vt:lpstr>
      <vt:lpstr>PowerPoint Presentation</vt:lpstr>
      <vt:lpstr>PowerPoint Presentation</vt:lpstr>
      <vt:lpstr>Git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 Git</vt:lpstr>
      <vt:lpstr>PowerPoint Presentation</vt:lpstr>
      <vt:lpstr>Git Hook</vt:lpstr>
      <vt:lpstr>PowerPoint Presentation</vt:lpstr>
      <vt:lpstr>UseFul Resources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Norbert Guta</cp:lastModifiedBy>
  <cp:revision>74</cp:revision>
  <dcterms:created xsi:type="dcterms:W3CDTF">2018-01-26T19:23:30Z</dcterms:created>
  <dcterms:modified xsi:type="dcterms:W3CDTF">2023-09-04T12:09:33Z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0x010100A93C8813E76D934C8F7CA0FEFD7839C9</vt:lpwstr>
  </property>
</Properties>
</file>