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ABD9-FBA5-483E-9B97-77A146BBE80E}" type="datetimeFigureOut">
              <a:rPr lang="vi-VN" smtClean="0"/>
              <a:t>04/11/2021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8ACC-847F-41DC-BA3E-31963487E4E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0044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ABD9-FBA5-483E-9B97-77A146BBE80E}" type="datetimeFigureOut">
              <a:rPr lang="vi-VN" smtClean="0"/>
              <a:t>04/11/2021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8ACC-847F-41DC-BA3E-31963487E4E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67908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ABD9-FBA5-483E-9B97-77A146BBE80E}" type="datetimeFigureOut">
              <a:rPr lang="vi-VN" smtClean="0"/>
              <a:t>04/11/2021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8ACC-847F-41DC-BA3E-31963487E4E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31822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ABD9-FBA5-483E-9B97-77A146BBE80E}" type="datetimeFigureOut">
              <a:rPr lang="vi-VN" smtClean="0"/>
              <a:t>04/11/2021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8ACC-847F-41DC-BA3E-31963487E4E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70622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ABD9-FBA5-483E-9B97-77A146BBE80E}" type="datetimeFigureOut">
              <a:rPr lang="vi-VN" smtClean="0"/>
              <a:t>04/11/2021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8ACC-847F-41DC-BA3E-31963487E4E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76227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ABD9-FBA5-483E-9B97-77A146BBE80E}" type="datetimeFigureOut">
              <a:rPr lang="vi-VN" smtClean="0"/>
              <a:t>04/11/2021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8ACC-847F-41DC-BA3E-31963487E4E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76283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ABD9-FBA5-483E-9B97-77A146BBE80E}" type="datetimeFigureOut">
              <a:rPr lang="vi-VN" smtClean="0"/>
              <a:t>04/11/2021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8ACC-847F-41DC-BA3E-31963487E4E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04627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ABD9-FBA5-483E-9B97-77A146BBE80E}" type="datetimeFigureOut">
              <a:rPr lang="vi-VN" smtClean="0"/>
              <a:t>04/11/2021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8ACC-847F-41DC-BA3E-31963487E4E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67156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ABD9-FBA5-483E-9B97-77A146BBE80E}" type="datetimeFigureOut">
              <a:rPr lang="vi-VN" smtClean="0"/>
              <a:t>04/11/2021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8ACC-847F-41DC-BA3E-31963487E4E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50911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ABD9-FBA5-483E-9B97-77A146BBE80E}" type="datetimeFigureOut">
              <a:rPr lang="vi-VN" smtClean="0"/>
              <a:t>04/11/2021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8ACC-847F-41DC-BA3E-31963487E4E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99604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ABD9-FBA5-483E-9B97-77A146BBE80E}" type="datetimeFigureOut">
              <a:rPr lang="vi-VN" smtClean="0"/>
              <a:t>04/11/2021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8ACC-847F-41DC-BA3E-31963487E4E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0749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AABD9-FBA5-483E-9B97-77A146BBE80E}" type="datetimeFigureOut">
              <a:rPr lang="vi-VN" smtClean="0"/>
              <a:t>04/11/2021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E8ACC-847F-41DC-BA3E-31963487E4E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3421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714" y="0"/>
            <a:ext cx="6491286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85850" y="814388"/>
            <a:ext cx="3328988" cy="5257800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</a:bodyPr>
          <a:lstStyle/>
          <a:p>
            <a:pPr algn="ctr"/>
            <a:r>
              <a:rPr lang="en-US" sz="4800" b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NHỮNG TRI THỨC CƠ BẢN TRONG CỜ VUA -2 </a:t>
            </a:r>
            <a:endParaRPr lang="vi-VN" sz="48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08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85887" y="328613"/>
            <a:ext cx="9272587" cy="828675"/>
          </a:xfrm>
          <a:prstGeom prst="rect">
            <a:avLst/>
          </a:prstGeom>
          <a:noFill/>
        </p:spPr>
        <p:txBody>
          <a:bodyPr wrap="square" rtlCol="0">
            <a:prstTxWarp prst="textCanDown">
              <a:avLst/>
            </a:prstTxWarp>
            <a:spAutoFit/>
          </a:bodyPr>
          <a:lstStyle/>
          <a:p>
            <a:r>
              <a:rPr lang="en-US" sz="3200" b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I. KÍ HIỆU VÀ GIÁ TRỊ CỦA CÁC QUÂN CỜ</a:t>
            </a:r>
            <a:endParaRPr lang="vi-VN" sz="32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419651"/>
              </p:ext>
            </p:extLst>
          </p:nvPr>
        </p:nvGraphicFramePr>
        <p:xfrm>
          <a:off x="2486024" y="1643063"/>
          <a:ext cx="7115175" cy="477202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60727"/>
                <a:gridCol w="2420355"/>
                <a:gridCol w="2934093"/>
              </a:tblGrid>
              <a:tr h="1006758">
                <a:tc>
                  <a:txBody>
                    <a:bodyPr/>
                    <a:lstStyle/>
                    <a:p>
                      <a:pPr algn="ctr"/>
                      <a:r>
                        <a:rPr lang="en-US" sz="28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QUÂN</a:t>
                      </a:r>
                      <a:r>
                        <a:rPr lang="en-US" sz="2800" b="1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CỜ</a:t>
                      </a:r>
                      <a:endParaRPr lang="vi-VN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 HIỆU</a:t>
                      </a:r>
                      <a:endParaRPr lang="vi-VN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lang="en-US" sz="2800" b="1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TRỊ </a:t>
                      </a:r>
                      <a:endParaRPr lang="vi-VN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606897">
                <a:tc>
                  <a:txBody>
                    <a:bodyPr/>
                    <a:lstStyle/>
                    <a:p>
                      <a:pPr algn="ctr"/>
                      <a:r>
                        <a:rPr lang="en-US" sz="28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Vua</a:t>
                      </a:r>
                      <a:endParaRPr lang="vi-VN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vi-VN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Vô</a:t>
                      </a:r>
                      <a:r>
                        <a:rPr lang="en-US" sz="2800" b="1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giá</a:t>
                      </a:r>
                      <a:endParaRPr lang="vi-VN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593703">
                <a:tc>
                  <a:txBody>
                    <a:bodyPr/>
                    <a:lstStyle/>
                    <a:p>
                      <a:pPr algn="ctr"/>
                      <a:r>
                        <a:rPr lang="en-US" sz="28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Hậu</a:t>
                      </a:r>
                      <a:endParaRPr lang="vi-VN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vi-VN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 điểm</a:t>
                      </a:r>
                      <a:endParaRPr lang="vi-VN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700265">
                <a:tc>
                  <a:txBody>
                    <a:bodyPr/>
                    <a:lstStyle/>
                    <a:p>
                      <a:pPr algn="ctr"/>
                      <a:r>
                        <a:rPr lang="en-US" sz="28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Xe</a:t>
                      </a:r>
                      <a:endParaRPr lang="vi-VN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vi-VN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điểm</a:t>
                      </a:r>
                      <a:endParaRPr lang="vi-VN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654596">
                <a:tc>
                  <a:txBody>
                    <a:bodyPr/>
                    <a:lstStyle/>
                    <a:p>
                      <a:pPr algn="ctr"/>
                      <a:r>
                        <a:rPr lang="en-US" sz="28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Tượng</a:t>
                      </a:r>
                      <a:endParaRPr lang="vi-VN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vi-VN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điểm</a:t>
                      </a:r>
                      <a:endParaRPr lang="vi-VN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649727">
                <a:tc>
                  <a:txBody>
                    <a:bodyPr/>
                    <a:lstStyle/>
                    <a:p>
                      <a:pPr algn="ctr"/>
                      <a:r>
                        <a:rPr lang="en-US" sz="28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</a:t>
                      </a:r>
                      <a:endParaRPr lang="vi-VN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vi-VN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điểm</a:t>
                      </a:r>
                      <a:endParaRPr lang="vi-VN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560078">
                <a:tc>
                  <a:txBody>
                    <a:bodyPr/>
                    <a:lstStyle/>
                    <a:p>
                      <a:pPr algn="ctr"/>
                      <a:r>
                        <a:rPr lang="en-US" sz="28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Tốt</a:t>
                      </a:r>
                      <a:endParaRPr lang="vi-VN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a2,</a:t>
                      </a:r>
                      <a:r>
                        <a:rPr lang="en-US" sz="2800" b="1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b7, h4…</a:t>
                      </a:r>
                      <a:endParaRPr lang="vi-VN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điểm</a:t>
                      </a:r>
                      <a:endParaRPr lang="vi-VN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637" y="1685925"/>
            <a:ext cx="2395536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01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85887" y="328613"/>
            <a:ext cx="9272587" cy="828675"/>
          </a:xfrm>
          <a:prstGeom prst="rect">
            <a:avLst/>
          </a:prstGeom>
          <a:noFill/>
        </p:spPr>
        <p:txBody>
          <a:bodyPr wrap="square" rtlCol="0">
            <a:prstTxWarp prst="textCanDown">
              <a:avLst/>
            </a:prstTxWarp>
            <a:spAutoFit/>
          </a:bodyPr>
          <a:lstStyle/>
          <a:p>
            <a:r>
              <a:rPr lang="en-US" sz="3200" b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II. NHỮNG KÝ HIỆU THƯỜNG GẶP</a:t>
            </a:r>
            <a:endParaRPr lang="vi-VN" sz="32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831088"/>
              </p:ext>
            </p:extLst>
          </p:nvPr>
        </p:nvGraphicFramePr>
        <p:xfrm>
          <a:off x="2786063" y="1962674"/>
          <a:ext cx="6815138" cy="45897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443287"/>
                <a:gridCol w="3371851"/>
              </a:tblGrid>
              <a:tr h="607484">
                <a:tc>
                  <a:txBody>
                    <a:bodyPr/>
                    <a:lstStyle/>
                    <a:p>
                      <a:pPr algn="ctr"/>
                      <a:r>
                        <a:rPr lang="en-US" sz="28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Chiếu Vua</a:t>
                      </a:r>
                      <a:endParaRPr lang="vi-VN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vi-VN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07484">
                <a:tc>
                  <a:txBody>
                    <a:bodyPr/>
                    <a:lstStyle/>
                    <a:p>
                      <a:pPr algn="ctr"/>
                      <a:r>
                        <a:rPr lang="en-US" sz="28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Chiếu</a:t>
                      </a:r>
                      <a:r>
                        <a:rPr lang="en-US" sz="2800" b="1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đôi</a:t>
                      </a:r>
                      <a:endParaRPr lang="vi-VN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++</a:t>
                      </a:r>
                      <a:endParaRPr lang="vi-VN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07484">
                <a:tc>
                  <a:txBody>
                    <a:bodyPr/>
                    <a:lstStyle/>
                    <a:p>
                      <a:pPr algn="ctr"/>
                      <a:r>
                        <a:rPr lang="en-US" sz="28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Chiếu</a:t>
                      </a:r>
                      <a:r>
                        <a:rPr lang="en-US" sz="2800" b="1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hết cờ</a:t>
                      </a:r>
                      <a:endParaRPr lang="vi-VN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vi-VN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07484">
                <a:tc>
                  <a:txBody>
                    <a:bodyPr/>
                    <a:lstStyle/>
                    <a:p>
                      <a:pPr algn="ctr"/>
                      <a:r>
                        <a:rPr lang="en-US" sz="28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Phong</a:t>
                      </a:r>
                      <a:r>
                        <a:rPr lang="en-US" sz="2800" b="1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cấp</a:t>
                      </a:r>
                      <a:endParaRPr lang="vi-VN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endParaRPr lang="vi-VN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07484">
                <a:tc>
                  <a:txBody>
                    <a:bodyPr/>
                    <a:lstStyle/>
                    <a:p>
                      <a:pPr algn="ctr"/>
                      <a:r>
                        <a:rPr lang="en-US" sz="28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 thành</a:t>
                      </a:r>
                      <a:r>
                        <a:rPr lang="en-US" sz="2800" b="1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gần</a:t>
                      </a:r>
                      <a:endParaRPr lang="vi-VN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0-0</a:t>
                      </a:r>
                      <a:endParaRPr lang="vi-VN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07484">
                <a:tc>
                  <a:txBody>
                    <a:bodyPr/>
                    <a:lstStyle/>
                    <a:p>
                      <a:pPr algn="ctr"/>
                      <a:r>
                        <a:rPr lang="en-US" sz="28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2800" b="1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thành xa</a:t>
                      </a:r>
                      <a:endParaRPr lang="vi-VN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0-0-0</a:t>
                      </a:r>
                      <a:endParaRPr lang="vi-VN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07484">
                <a:tc>
                  <a:txBody>
                    <a:bodyPr/>
                    <a:lstStyle/>
                    <a:p>
                      <a:pPr algn="ctr"/>
                      <a:r>
                        <a:rPr lang="en-US" sz="28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Bỏ qua nước</a:t>
                      </a:r>
                      <a:r>
                        <a:rPr lang="en-US" sz="2800" b="1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đi của bên trắng</a:t>
                      </a:r>
                      <a:endParaRPr lang="vi-VN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vi-VN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9076" y="2771775"/>
            <a:ext cx="1638300" cy="372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42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85887" y="328613"/>
            <a:ext cx="9272587" cy="828675"/>
          </a:xfrm>
          <a:prstGeom prst="rect">
            <a:avLst/>
          </a:prstGeom>
          <a:noFill/>
        </p:spPr>
        <p:txBody>
          <a:bodyPr wrap="square" rtlCol="0">
            <a:prstTxWarp prst="textCanDown">
              <a:avLst/>
            </a:prstTxWarp>
            <a:spAutoFit/>
          </a:bodyPr>
          <a:lstStyle/>
          <a:p>
            <a:r>
              <a:rPr lang="en-US" sz="3200" b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III.CÁCH GHI CHÉP BIÊN BẢN TRẬN ĐẤU</a:t>
            </a:r>
            <a:endParaRPr lang="vi-VN" sz="32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4486275" y="1284208"/>
            <a:ext cx="2771775" cy="1671637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TextBox 3"/>
          <p:cNvSpPr txBox="1"/>
          <p:nvPr/>
        </p:nvSpPr>
        <p:spPr>
          <a:xfrm>
            <a:off x="4557712" y="1796860"/>
            <a:ext cx="262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STT (+)   (-)</a:t>
            </a:r>
            <a:endParaRPr lang="vi-VN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490789" y="3151108"/>
            <a:ext cx="1657350" cy="35475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TextBox 10"/>
          <p:cNvSpPr txBox="1"/>
          <p:nvPr/>
        </p:nvSpPr>
        <p:spPr>
          <a:xfrm>
            <a:off x="2490789" y="3239780"/>
            <a:ext cx="16573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STT </a:t>
            </a:r>
          </a:p>
          <a:p>
            <a:pPr algn="ctr"/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 nước bắt đầu đến nước kết thúc trận đấu.</a:t>
            </a:r>
          </a:p>
          <a:p>
            <a:pPr algn="ctr"/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VD: 1234…</a:t>
            </a:r>
            <a:endParaRPr lang="vi-V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155408" y="3174146"/>
            <a:ext cx="1657350" cy="35475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Rounded Rectangle 12"/>
          <p:cNvSpPr/>
          <p:nvPr/>
        </p:nvSpPr>
        <p:spPr>
          <a:xfrm>
            <a:off x="7820025" y="3151108"/>
            <a:ext cx="1657350" cy="35475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TextBox 13"/>
          <p:cNvSpPr txBox="1"/>
          <p:nvPr/>
        </p:nvSpPr>
        <p:spPr>
          <a:xfrm>
            <a:off x="5486399" y="3406972"/>
            <a:ext cx="9215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(+)</a:t>
            </a:r>
          </a:p>
          <a:p>
            <a:pPr algn="ctr"/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 nước đi của bên trắng </a:t>
            </a:r>
            <a:endParaRPr lang="vi-V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77213" y="3406972"/>
            <a:ext cx="9429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(-)</a:t>
            </a:r>
          </a:p>
          <a:p>
            <a:pPr algn="ctr"/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 nước đi của bên đen</a:t>
            </a:r>
            <a:endParaRPr lang="vi-V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439145" y="1796860"/>
            <a:ext cx="2726401" cy="513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68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10" grpId="0" animBg="1"/>
      <p:bldP spid="11" grpId="0"/>
      <p:bldP spid="12" grpId="0" animBg="1"/>
      <p:bldP spid="13" grpId="0" animBg="1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85887" y="119607"/>
            <a:ext cx="9272587" cy="828675"/>
          </a:xfrm>
          <a:prstGeom prst="rect">
            <a:avLst/>
          </a:prstGeom>
          <a:noFill/>
        </p:spPr>
        <p:txBody>
          <a:bodyPr wrap="square" rtlCol="0">
            <a:prstTxWarp prst="textCanDown">
              <a:avLst/>
            </a:prstTxWarp>
            <a:spAutoFit/>
          </a:bodyPr>
          <a:lstStyle/>
          <a:p>
            <a:r>
              <a:rPr lang="en-US" sz="3200" b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III.CÁCH GHI CHÉP BIÊN BẢN TRẬN ĐẤU</a:t>
            </a:r>
            <a:endParaRPr lang="vi-VN" sz="32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421605" y="1335607"/>
            <a:ext cx="2500313" cy="141999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TextBox 4"/>
          <p:cNvSpPr txBox="1"/>
          <p:nvPr/>
        </p:nvSpPr>
        <p:spPr>
          <a:xfrm>
            <a:off x="1402630" y="1620936"/>
            <a:ext cx="23582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 ghi chép ĐẦY ĐỦ</a:t>
            </a:r>
            <a:endParaRPr lang="vi-V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98438" y="2880739"/>
            <a:ext cx="4887923" cy="22761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TextBox 7"/>
          <p:cNvSpPr txBox="1"/>
          <p:nvPr/>
        </p:nvSpPr>
        <p:spPr>
          <a:xfrm>
            <a:off x="1462866" y="2966300"/>
            <a:ext cx="2459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 hiệu quân cờ</a:t>
            </a:r>
            <a:endParaRPr lang="vi-V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2764" y="3638660"/>
            <a:ext cx="3843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Vị trí quân cờ đang đứng</a:t>
            </a:r>
            <a:endParaRPr lang="vi-V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8438" y="4401656"/>
            <a:ext cx="4772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Vị trí quân cờ đi đến hoặc ăn quân </a:t>
            </a:r>
            <a:endParaRPr lang="vi-V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641586" y="3379030"/>
            <a:ext cx="7151" cy="38683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648737" y="4035719"/>
            <a:ext cx="7150" cy="42201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589357" y="5614356"/>
            <a:ext cx="1500186" cy="12095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TextBox 15"/>
          <p:cNvSpPr txBox="1"/>
          <p:nvPr/>
        </p:nvSpPr>
        <p:spPr>
          <a:xfrm>
            <a:off x="728662" y="5623560"/>
            <a:ext cx="1314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 đến ô cờ nào đó</a:t>
            </a:r>
          </a:p>
          <a:p>
            <a:pPr algn="ctr"/>
            <a:endParaRPr lang="vi-VN" sz="36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800349" y="5591318"/>
            <a:ext cx="1500186" cy="12325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TextBox 17"/>
          <p:cNvSpPr txBox="1"/>
          <p:nvPr/>
        </p:nvSpPr>
        <p:spPr>
          <a:xfrm>
            <a:off x="2943225" y="5609893"/>
            <a:ext cx="1357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Ăn quân cờ nào đó </a:t>
            </a:r>
          </a:p>
          <a:p>
            <a:pPr algn="ctr"/>
            <a:endParaRPr lang="vi-V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927" y="1376900"/>
            <a:ext cx="3486150" cy="3438525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>
            <a:off x="1144940" y="6562869"/>
            <a:ext cx="276665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Multiply 28"/>
          <p:cNvSpPr/>
          <p:nvPr/>
        </p:nvSpPr>
        <p:spPr>
          <a:xfrm>
            <a:off x="3139366" y="6238914"/>
            <a:ext cx="328613" cy="62373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735557" y="6564985"/>
            <a:ext cx="142878" cy="2317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C0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3735557" y="6265212"/>
            <a:ext cx="142878" cy="2317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C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95279" y="5051685"/>
            <a:ext cx="3132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1.e2-e4    e7-e5</a:t>
            </a:r>
            <a:endParaRPr lang="vi-VN" sz="28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73922" y="5591318"/>
            <a:ext cx="3014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2.Tf1-c4  Mb8-c6</a:t>
            </a:r>
            <a:endParaRPr lang="vi-VN" sz="28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95279" y="6157622"/>
            <a:ext cx="2972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3.Tc4:f7+  Ve8:f7</a:t>
            </a:r>
            <a:endParaRPr lang="vi-VN" sz="28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670" y="1343911"/>
            <a:ext cx="3448050" cy="344805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5432" y="1376740"/>
            <a:ext cx="3438525" cy="344805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2576" y="1367215"/>
            <a:ext cx="3438525" cy="3457575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7412" y="1357505"/>
            <a:ext cx="3448050" cy="3438525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52576" y="1333656"/>
            <a:ext cx="3438525" cy="342900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38215" y="1384183"/>
            <a:ext cx="34385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08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 animBg="1"/>
      <p:bldP spid="8" grpId="0"/>
      <p:bldP spid="9" grpId="0"/>
      <p:bldP spid="10" grpId="0"/>
      <p:bldP spid="15" grpId="0" animBg="1"/>
      <p:bldP spid="16" grpId="0"/>
      <p:bldP spid="17" grpId="0" animBg="1"/>
      <p:bldP spid="18" grpId="0"/>
      <p:bldP spid="29" grpId="0" animBg="1"/>
      <p:bldP spid="31" grpId="0" animBg="1"/>
      <p:bldP spid="32" grpId="0" animBg="1"/>
      <p:bldP spid="34" grpId="0"/>
      <p:bldP spid="36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385887" y="328613"/>
            <a:ext cx="9272587" cy="828675"/>
          </a:xfrm>
          <a:prstGeom prst="rect">
            <a:avLst/>
          </a:prstGeom>
          <a:noFill/>
        </p:spPr>
        <p:txBody>
          <a:bodyPr wrap="square" rtlCol="0">
            <a:prstTxWarp prst="textCanDown">
              <a:avLst/>
            </a:prstTxWarp>
            <a:spAutoFit/>
          </a:bodyPr>
          <a:lstStyle/>
          <a:p>
            <a:r>
              <a:rPr lang="en-US" sz="3200" b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III.CÁCH GHI CHÉP BIÊN BẢN TRẬN ĐẤU</a:t>
            </a:r>
            <a:endParaRPr lang="vi-VN" sz="32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421605" y="1451786"/>
            <a:ext cx="2500313" cy="141999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extBox 1"/>
          <p:cNvSpPr txBox="1"/>
          <p:nvPr/>
        </p:nvSpPr>
        <p:spPr>
          <a:xfrm>
            <a:off x="1573968" y="1673689"/>
            <a:ext cx="23479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 ghi chép NGẮN GỌN</a:t>
            </a:r>
            <a:endParaRPr lang="vi-V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58398" y="3000661"/>
            <a:ext cx="4887923" cy="22761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TextBox 3"/>
          <p:cNvSpPr txBox="1"/>
          <p:nvPr/>
        </p:nvSpPr>
        <p:spPr>
          <a:xfrm>
            <a:off x="779489" y="3248330"/>
            <a:ext cx="3852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 hiệu quân cờ</a:t>
            </a:r>
            <a:endParaRPr lang="vi-V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1974" y="4138751"/>
            <a:ext cx="41897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Vị trí quân cờ đi đến hoặc ăn quân </a:t>
            </a:r>
            <a:endParaRPr lang="vi-V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702149" y="3751918"/>
            <a:ext cx="3576" cy="57886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301" y="1451786"/>
            <a:ext cx="3486150" cy="34385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351" y="1451786"/>
            <a:ext cx="3448050" cy="34480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1450" y="1459915"/>
            <a:ext cx="3469001" cy="34480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531428" y="5094514"/>
            <a:ext cx="3331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1.e4e5</a:t>
            </a:r>
            <a:endParaRPr lang="vi-VN" sz="32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31428" y="5646173"/>
            <a:ext cx="2530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2.Tc4Mc6</a:t>
            </a:r>
            <a:endParaRPr lang="vi-VN" sz="32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47756" y="6188529"/>
            <a:ext cx="3026019" cy="605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3.Tf7+Vf7</a:t>
            </a:r>
            <a:endParaRPr lang="vi-VN" sz="32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2876" y="1450390"/>
            <a:ext cx="3438525" cy="34575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4301" y="1473504"/>
            <a:ext cx="3448050" cy="343852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3826" y="1463343"/>
            <a:ext cx="3438525" cy="34290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54301" y="1481695"/>
            <a:ext cx="34385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  <p:bldP spid="5" grpId="0" animBg="1"/>
      <p:bldP spid="4" grpId="0"/>
      <p:bldP spid="6" grpId="0"/>
      <p:bldP spid="17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271" y="328613"/>
            <a:ext cx="11772900" cy="828675"/>
          </a:xfrm>
          <a:prstGeom prst="rect">
            <a:avLst/>
          </a:prstGeom>
          <a:noFill/>
        </p:spPr>
        <p:txBody>
          <a:bodyPr wrap="square" rtlCol="0">
            <a:prstTxWarp prst="textCanDown">
              <a:avLst/>
            </a:prstTxWarp>
            <a:spAutoFit/>
          </a:bodyPr>
          <a:lstStyle/>
          <a:p>
            <a:r>
              <a:rPr lang="en-US" sz="3200" b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IV. TRƯỜNG HỢP ĐẶC BIỆT TRONG GHI CHÉP NGẮN GỌN</a:t>
            </a:r>
            <a:endParaRPr lang="vi-VN" sz="32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682" y="1823710"/>
            <a:ext cx="2903221" cy="2925440"/>
          </a:xfrm>
          <a:prstGeom prst="rect">
            <a:avLst/>
          </a:prstGeom>
        </p:spPr>
      </p:pic>
      <p:sp>
        <p:nvSpPr>
          <p:cNvPr id="4" name="Pentagon 3"/>
          <p:cNvSpPr/>
          <p:nvPr/>
        </p:nvSpPr>
        <p:spPr>
          <a:xfrm rot="5400000">
            <a:off x="-398418" y="2638833"/>
            <a:ext cx="3368911" cy="1738666"/>
          </a:xfrm>
          <a:prstGeom prst="homePlat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TextBox 4"/>
          <p:cNvSpPr txBox="1"/>
          <p:nvPr/>
        </p:nvSpPr>
        <p:spPr>
          <a:xfrm>
            <a:off x="416704" y="1873091"/>
            <a:ext cx="17386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TH1: </a:t>
            </a:r>
          </a:p>
          <a:p>
            <a:pPr algn="ctr"/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Hai quân trên cùng 1 hàng ngang có thể ăn cùng 1 quân</a:t>
            </a:r>
            <a:endParaRPr lang="vi-V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682" y="1813048"/>
            <a:ext cx="2946763" cy="29467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78331" y="5094514"/>
            <a:ext cx="2207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Xad1</a:t>
            </a:r>
            <a:endParaRPr lang="vi-VN" sz="28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39143" y="5852160"/>
            <a:ext cx="1985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10.Xhd1</a:t>
            </a:r>
            <a:endParaRPr lang="vi-VN" sz="28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entagon 8"/>
          <p:cNvSpPr/>
          <p:nvPr/>
        </p:nvSpPr>
        <p:spPr>
          <a:xfrm rot="5400000">
            <a:off x="9198430" y="2652266"/>
            <a:ext cx="3368911" cy="1738666"/>
          </a:xfrm>
          <a:prstGeom prst="homePlat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TextBox 9"/>
          <p:cNvSpPr txBox="1"/>
          <p:nvPr/>
        </p:nvSpPr>
        <p:spPr>
          <a:xfrm>
            <a:off x="10186309" y="1823710"/>
            <a:ext cx="15659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TH2:</a:t>
            </a:r>
          </a:p>
          <a:p>
            <a:pPr algn="ctr"/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Hai quân trên cùng 1 cột dọc có thể ăn cùng 1 quân</a:t>
            </a:r>
          </a:p>
          <a:p>
            <a:pPr algn="ctr"/>
            <a:endParaRPr lang="vi-V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1712" y="1854518"/>
            <a:ext cx="2915955" cy="29159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1712" y="1873091"/>
            <a:ext cx="2919613" cy="289738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511143" y="5206055"/>
            <a:ext cx="2241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15…M4g6</a:t>
            </a:r>
            <a:endParaRPr lang="vi-VN" sz="28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56912" y="5852160"/>
            <a:ext cx="2080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15…M8g6</a:t>
            </a:r>
            <a:endParaRPr lang="vi-VN" sz="28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30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  <p:bldP spid="8" grpId="0"/>
      <p:bldP spid="9" grpId="0" animBg="1"/>
      <p:bldP spid="10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5887" y="119607"/>
            <a:ext cx="9272587" cy="828675"/>
          </a:xfrm>
          <a:prstGeom prst="rect">
            <a:avLst/>
          </a:prstGeom>
          <a:noFill/>
        </p:spPr>
        <p:txBody>
          <a:bodyPr wrap="square" rtlCol="0">
            <a:prstTxWarp prst="textCanDown">
              <a:avLst/>
            </a:prstTxWarp>
            <a:spAutoFit/>
          </a:bodyPr>
          <a:lstStyle/>
          <a:p>
            <a:r>
              <a:rPr lang="en-US" sz="3200" b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V. SAI LẦM KHI GHI CHÉP BIÊN BẢN</a:t>
            </a:r>
            <a:endParaRPr lang="vi-VN" sz="32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828619" y="1960404"/>
            <a:ext cx="3689384" cy="4897596"/>
          </a:xfrm>
          <a:prstGeom prst="rect">
            <a:avLst/>
          </a:prstGeom>
        </p:spPr>
      </p:pic>
      <p:sp>
        <p:nvSpPr>
          <p:cNvPr id="5" name="Pentagon 4"/>
          <p:cNvSpPr/>
          <p:nvPr/>
        </p:nvSpPr>
        <p:spPr>
          <a:xfrm>
            <a:off x="3013165" y="1256360"/>
            <a:ext cx="4963886" cy="1030990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Pentagon 5"/>
          <p:cNvSpPr/>
          <p:nvPr/>
        </p:nvSpPr>
        <p:spPr>
          <a:xfrm>
            <a:off x="3013164" y="2403768"/>
            <a:ext cx="6039395" cy="1030990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Pentagon 6"/>
          <p:cNvSpPr/>
          <p:nvPr/>
        </p:nvSpPr>
        <p:spPr>
          <a:xfrm>
            <a:off x="3013165" y="3571991"/>
            <a:ext cx="7006046" cy="1030990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Pentagon 7"/>
          <p:cNvSpPr/>
          <p:nvPr/>
        </p:nvSpPr>
        <p:spPr>
          <a:xfrm>
            <a:off x="3013165" y="4753720"/>
            <a:ext cx="8103326" cy="1030990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TextBox 9"/>
          <p:cNvSpPr txBox="1"/>
          <p:nvPr/>
        </p:nvSpPr>
        <p:spPr>
          <a:xfrm>
            <a:off x="3291840" y="1451827"/>
            <a:ext cx="399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Thiếu số thứ tự</a:t>
            </a:r>
            <a:endParaRPr lang="vi-V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52801" y="2670104"/>
            <a:ext cx="5020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 quân cờ không viết hoa</a:t>
            </a:r>
            <a:endParaRPr lang="vi-V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44240" y="3815480"/>
            <a:ext cx="5177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 ô cờ không viết thường</a:t>
            </a:r>
            <a:endParaRPr lang="vi-V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52801" y="4792161"/>
            <a:ext cx="72142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Viết lẫn lộn 2 cách viết khi không rơi vào trường hợp đặc biệt</a:t>
            </a:r>
            <a:endParaRPr lang="vi-V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00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/>
      <p:bldP spid="11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295</Words>
  <Application>Microsoft Office PowerPoint</Application>
  <PresentationFormat>Widescreen</PresentationFormat>
  <Paragraphs>78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26</cp:revision>
  <dcterms:created xsi:type="dcterms:W3CDTF">2021-08-24T08:22:17Z</dcterms:created>
  <dcterms:modified xsi:type="dcterms:W3CDTF">2021-11-04T04:03:57Z</dcterms:modified>
</cp:coreProperties>
</file>