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7" r:id="rId2"/>
    <p:sldId id="296" r:id="rId3"/>
    <p:sldId id="285" r:id="rId4"/>
    <p:sldId id="267" r:id="rId5"/>
    <p:sldId id="276" r:id="rId6"/>
    <p:sldId id="264" r:id="rId7"/>
    <p:sldId id="266" r:id="rId8"/>
    <p:sldId id="268"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55" d="100"/>
          <a:sy n="55" d="100"/>
        </p:scale>
        <p:origin x="9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B80C674-7DFC-42FE-B9CD-82963CDB1557}"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076456F-F47D-4F25-8053-2A695DA0CA7D}"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6C7379-69CC-4837-9905-BEBA22830C8A}"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fr-FR"/>
              <a:t>Modifiez le style du titre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9EB8B7E-8AEE-4F10-BFEE-C999AD004D3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668F3F9-58BC-440B-B37B-805B9055EF92}"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0D5A53AF-48EA-489D-8260-9DCAB666386A}"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20000" y="2505075"/>
            <a:ext cx="5025216"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6" name="Content Placeholder 5"/>
          <p:cNvSpPr>
            <a:spLocks noGrp="1"/>
          </p:cNvSpPr>
          <p:nvPr>
            <p:ph sz="quarter" idx="4"/>
          </p:nvPr>
        </p:nvSpPr>
        <p:spPr>
          <a:xfrm>
            <a:off x="6319840" y="2505075"/>
            <a:ext cx="503554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7D1BD23-6E54-4D9D-AD88-A2813C73CC25}"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471A834-4F3C-4AF9-9C74-05EC35A0F292}"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2/24/2024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hyperlink" Target="https://www.digitalvidya.com/blog/power-bi-service/"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5DA26B-F7DD-E595-7B06-C754BB7609CC}"/>
              </a:ext>
            </a:extLst>
          </p:cNvPr>
          <p:cNvSpPr>
            <a:spLocks noGrp="1"/>
          </p:cNvSpPr>
          <p:nvPr>
            <p:ph type="ctrTitle"/>
          </p:nvPr>
        </p:nvSpPr>
        <p:spPr>
          <a:xfrm>
            <a:off x="1600200" y="3418891"/>
            <a:ext cx="8991600" cy="1645920"/>
          </a:xfrm>
        </p:spPr>
        <p:txBody>
          <a:bodyPr>
            <a:normAutofit/>
          </a:bodyPr>
          <a:lstStyle/>
          <a:p>
            <a:r>
              <a:rPr lang="fr-FR"/>
              <a:t>bonus</a:t>
            </a:r>
          </a:p>
        </p:txBody>
      </p:sp>
      <p:pic>
        <p:nvPicPr>
          <p:cNvPr id="6" name="Graphic 5" descr="Ajouter">
            <a:extLst>
              <a:ext uri="{FF2B5EF4-FFF2-40B4-BE49-F238E27FC236}">
                <a16:creationId xmlns:a16="http://schemas.microsoft.com/office/drawing/2014/main" id="{77CFCE25-E581-5DCC-C821-1600D33D5B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7820" y="640079"/>
            <a:ext cx="2456360" cy="2456360"/>
          </a:xfrm>
          <a:prstGeom prst="rect">
            <a:avLst/>
          </a:prstGeom>
        </p:spPr>
      </p:pic>
    </p:spTree>
    <p:extLst>
      <p:ext uri="{BB962C8B-B14F-4D97-AF65-F5344CB8AC3E}">
        <p14:creationId xmlns:p14="http://schemas.microsoft.com/office/powerpoint/2010/main" val="313025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50EAF-DE65-2550-0370-4F3278698E6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0764AE3-1DA6-4848-9606-426449C12AEC}"/>
              </a:ext>
            </a:extLst>
          </p:cNvPr>
          <p:cNvSpPr>
            <a:spLocks noGrp="1"/>
          </p:cNvSpPr>
          <p:nvPr>
            <p:ph type="ctrTitle"/>
          </p:nvPr>
        </p:nvSpPr>
        <p:spPr>
          <a:xfrm>
            <a:off x="1600200" y="4269282"/>
            <a:ext cx="8991600" cy="1264762"/>
          </a:xfrm>
        </p:spPr>
        <p:txBody>
          <a:bodyPr>
            <a:normAutofit/>
          </a:bodyPr>
          <a:lstStyle/>
          <a:p>
            <a:r>
              <a:rPr lang="fr-FR" sz="3200" b="1">
                <a:latin typeface="Abadi Extra Light" panose="020B0204020104020204" pitchFamily="34" charset="0"/>
              </a:rPr>
              <a:t>PUBLIER ET PARTAGER LE RAPPORT DANS POWER BI SERVICES</a:t>
            </a:r>
            <a:endParaRPr lang="fr-FR" sz="3200"/>
          </a:p>
        </p:txBody>
      </p:sp>
      <p:pic>
        <p:nvPicPr>
          <p:cNvPr id="13" name="Graphique 12" descr="Partager avec un remplissage uni">
            <a:extLst>
              <a:ext uri="{FF2B5EF4-FFF2-40B4-BE49-F238E27FC236}">
                <a16:creationId xmlns:a16="http://schemas.microsoft.com/office/drawing/2014/main" id="{53EC02F8-F239-03AB-199A-B232851F51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51163" y="499368"/>
            <a:ext cx="3301307" cy="3301307"/>
          </a:xfrm>
          <a:prstGeom prst="rect">
            <a:avLst/>
          </a:prstGeom>
        </p:spPr>
      </p:pic>
      <p:pic>
        <p:nvPicPr>
          <p:cNvPr id="16" name="Image 15" descr="Une image contenant texte, capture d’écran, multimédia, Ordinateur tablette">
            <a:extLst>
              <a:ext uri="{FF2B5EF4-FFF2-40B4-BE49-F238E27FC236}">
                <a16:creationId xmlns:a16="http://schemas.microsoft.com/office/drawing/2014/main" id="{AE4BDEF2-4822-BFFA-FF6B-D31B216BD0C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830529" y="948963"/>
            <a:ext cx="4785802" cy="2572369"/>
          </a:xfrm>
          <a:prstGeom prst="rect">
            <a:avLst/>
          </a:prstGeom>
        </p:spPr>
      </p:pic>
    </p:spTree>
    <p:extLst>
      <p:ext uri="{BB962C8B-B14F-4D97-AF65-F5344CB8AC3E}">
        <p14:creationId xmlns:p14="http://schemas.microsoft.com/office/powerpoint/2010/main" val="177352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Une image contenant texte, capture d’écran, logiciel, Page web&#10;&#10;Description générée automatiquement">
            <a:extLst>
              <a:ext uri="{FF2B5EF4-FFF2-40B4-BE49-F238E27FC236}">
                <a16:creationId xmlns:a16="http://schemas.microsoft.com/office/drawing/2014/main" id="{E0D6DD00-D6CD-A4C6-9D70-DBCAE3AD03DA}"/>
              </a:ext>
            </a:extLst>
          </p:cNvPr>
          <p:cNvPicPr>
            <a:picLocks noChangeAspect="1"/>
          </p:cNvPicPr>
          <p:nvPr/>
        </p:nvPicPr>
        <p:blipFill>
          <a:blip r:embed="rId2"/>
          <a:stretch>
            <a:fillRect/>
          </a:stretch>
        </p:blipFill>
        <p:spPr>
          <a:xfrm>
            <a:off x="807046" y="807279"/>
            <a:ext cx="9493028" cy="5078770"/>
          </a:xfrm>
          <a:prstGeom prst="rect">
            <a:avLst/>
          </a:prstGeom>
        </p:spPr>
      </p:pic>
      <p:sp>
        <p:nvSpPr>
          <p:cNvPr id="11" name="Ellipse 10">
            <a:extLst>
              <a:ext uri="{FF2B5EF4-FFF2-40B4-BE49-F238E27FC236}">
                <a16:creationId xmlns:a16="http://schemas.microsoft.com/office/drawing/2014/main" id="{85F87C94-7259-973B-8132-D70A62DB6454}"/>
              </a:ext>
            </a:extLst>
          </p:cNvPr>
          <p:cNvSpPr/>
          <p:nvPr/>
        </p:nvSpPr>
        <p:spPr>
          <a:xfrm>
            <a:off x="3834581" y="1404341"/>
            <a:ext cx="855406" cy="448056"/>
          </a:xfrm>
          <a:prstGeom prst="ellipse">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93B66CC5-6A74-4412-CFA2-760FE103AD0B}"/>
              </a:ext>
            </a:extLst>
          </p:cNvPr>
          <p:cNvSpPr txBox="1"/>
          <p:nvPr/>
        </p:nvSpPr>
        <p:spPr>
          <a:xfrm>
            <a:off x="895546" y="235670"/>
            <a:ext cx="4967926" cy="377072"/>
          </a:xfrm>
          <a:prstGeom prst="rect">
            <a:avLst/>
          </a:prstGeom>
          <a:noFill/>
        </p:spPr>
        <p:txBody>
          <a:bodyPr wrap="square" rtlCol="0">
            <a:spAutoFit/>
          </a:bodyPr>
          <a:lstStyle/>
          <a:p>
            <a:r>
              <a:rPr lang="fr-FR" dirty="0">
                <a:solidFill>
                  <a:schemeClr val="bg1"/>
                </a:solidFill>
              </a:rPr>
              <a:t>Du modèle sémantique au tableau de bord</a:t>
            </a:r>
          </a:p>
        </p:txBody>
      </p:sp>
    </p:spTree>
    <p:extLst>
      <p:ext uri="{BB962C8B-B14F-4D97-AF65-F5344CB8AC3E}">
        <p14:creationId xmlns:p14="http://schemas.microsoft.com/office/powerpoint/2010/main" val="286247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7D63-73F5-C5F9-CB3D-B9C5D02DD0C0}"/>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6DAED3EE-A3A3-9E58-5C09-731AF9B8CE73}"/>
              </a:ext>
            </a:extLst>
          </p:cNvPr>
          <p:cNvSpPr>
            <a:spLocks noGrp="1"/>
          </p:cNvSpPr>
          <p:nvPr>
            <p:ph type="ctrTitle"/>
          </p:nvPr>
        </p:nvSpPr>
        <p:spPr>
          <a:xfrm>
            <a:off x="2231136" y="964692"/>
            <a:ext cx="7729728" cy="1188720"/>
          </a:xfrm>
        </p:spPr>
        <p:txBody>
          <a:bodyPr vert="horz" lIns="182880" tIns="182880" rIns="182880" bIns="182880" rtlCol="0" anchor="ctr">
            <a:normAutofit/>
          </a:bodyPr>
          <a:lstStyle/>
          <a:p>
            <a:r>
              <a:rPr lang="en-US" sz="2800"/>
              <a:t>Création d’un modèle sémantique avec import</a:t>
            </a:r>
          </a:p>
        </p:txBody>
      </p:sp>
      <p:pic>
        <p:nvPicPr>
          <p:cNvPr id="3" name="Image 2">
            <a:extLst>
              <a:ext uri="{FF2B5EF4-FFF2-40B4-BE49-F238E27FC236}">
                <a16:creationId xmlns:a16="http://schemas.microsoft.com/office/drawing/2014/main" id="{CDFAFA56-B74D-41B7-7739-6558CF1381FE}"/>
              </a:ext>
            </a:extLst>
          </p:cNvPr>
          <p:cNvPicPr>
            <a:picLocks noChangeAspect="1"/>
          </p:cNvPicPr>
          <p:nvPr/>
        </p:nvPicPr>
        <p:blipFill rotWithShape="1">
          <a:blip r:embed="rId2"/>
          <a:srcRect r="2" b="12922"/>
          <a:stretch/>
        </p:blipFill>
        <p:spPr>
          <a:xfrm>
            <a:off x="2397733" y="2906589"/>
            <a:ext cx="2112264" cy="2670048"/>
          </a:xfrm>
          <a:prstGeom prst="rect">
            <a:avLst/>
          </a:prstGeom>
        </p:spPr>
      </p:pic>
      <p:sp>
        <p:nvSpPr>
          <p:cNvPr id="13" name="Subtitle 2">
            <a:extLst>
              <a:ext uri="{FF2B5EF4-FFF2-40B4-BE49-F238E27FC236}">
                <a16:creationId xmlns:a16="http://schemas.microsoft.com/office/drawing/2014/main" id="{3A349C4E-C08C-399D-9FCE-95B0FE9BFCBF}"/>
              </a:ext>
            </a:extLst>
          </p:cNvPr>
          <p:cNvSpPr>
            <a:spLocks noGrp="1"/>
          </p:cNvSpPr>
          <p:nvPr>
            <p:ph type="subTitle" idx="1"/>
          </p:nvPr>
        </p:nvSpPr>
        <p:spPr>
          <a:xfrm>
            <a:off x="5138927" y="2638044"/>
            <a:ext cx="6413975" cy="3536614"/>
          </a:xfrm>
        </p:spPr>
        <p:txBody>
          <a:bodyPr vert="horz" lIns="91440" tIns="45720" rIns="91440" bIns="45720" rtlCol="0">
            <a:noAutofit/>
          </a:bodyPr>
          <a:lstStyle/>
          <a:p>
            <a:pPr marL="571500" indent="-228600" algn="l">
              <a:lnSpc>
                <a:spcPct val="90000"/>
              </a:lnSpc>
              <a:buFont typeface="Arial" panose="020B0604020202020204" pitchFamily="34" charset="0"/>
              <a:buChar char="•"/>
            </a:pPr>
            <a:r>
              <a:rPr lang="fr-FR" sz="1100" dirty="0">
                <a:solidFill>
                  <a:schemeClr val="tx1">
                    <a:lumMod val="85000"/>
                    <a:lumOff val="15000"/>
                  </a:schemeClr>
                </a:solidFill>
                <a:latin typeface="Abadi Extra Light" panose="020B0204020104020204" pitchFamily="34" charset="0"/>
              </a:rPr>
              <a:t>Plus fréquemment utilisé (mode par défaut)</a:t>
            </a:r>
          </a:p>
          <a:p>
            <a:pPr marL="571500" indent="-228600" algn="l">
              <a:lnSpc>
                <a:spcPct val="90000"/>
              </a:lnSpc>
              <a:buFont typeface="Arial" panose="020B0604020202020204" pitchFamily="34" charset="0"/>
              <a:buChar char="•"/>
            </a:pPr>
            <a:r>
              <a:rPr lang="fr-FR" sz="1100" dirty="0">
                <a:solidFill>
                  <a:schemeClr val="tx1">
                    <a:lumMod val="85000"/>
                    <a:lumOff val="15000"/>
                  </a:schemeClr>
                </a:solidFill>
                <a:latin typeface="Abadi Extra Light" panose="020B0204020104020204" pitchFamily="34" charset="0"/>
              </a:rPr>
              <a:t>Basé sur un moteur de stockage appelé </a:t>
            </a:r>
            <a:r>
              <a:rPr lang="fr-FR" sz="1100" b="1" dirty="0">
                <a:solidFill>
                  <a:schemeClr val="tx1">
                    <a:lumMod val="85000"/>
                    <a:lumOff val="15000"/>
                  </a:schemeClr>
                </a:solidFill>
                <a:latin typeface="Abadi Extra Light" panose="020B0204020104020204" pitchFamily="34" charset="0"/>
              </a:rPr>
              <a:t>« Vertipaq Storage Engine »</a:t>
            </a:r>
          </a:p>
          <a:p>
            <a:pPr marL="571500" indent="-228600" algn="l">
              <a:lnSpc>
                <a:spcPct val="90000"/>
              </a:lnSpc>
              <a:buFont typeface="Arial" panose="020B0604020202020204" pitchFamily="34" charset="0"/>
              <a:buChar char="•"/>
            </a:pPr>
            <a:r>
              <a:rPr lang="fr-FR" sz="1100" dirty="0">
                <a:solidFill>
                  <a:schemeClr val="tx1">
                    <a:lumMod val="85000"/>
                    <a:lumOff val="15000"/>
                  </a:schemeClr>
                </a:solidFill>
                <a:latin typeface="Abadi Extra Light" panose="020B0204020104020204" pitchFamily="34" charset="0"/>
              </a:rPr>
              <a:t>Pour créer une connexion de source de données en import :  il faut se connecter à une source de données compatibles (ex : un fichier excel et suivre les étapes proposer par l’interface pour s’y connecter)</a:t>
            </a:r>
          </a:p>
          <a:p>
            <a:pPr marL="571500" indent="-228600" algn="l">
              <a:lnSpc>
                <a:spcPct val="90000"/>
              </a:lnSpc>
              <a:buFont typeface="Arial" panose="020B0604020202020204" pitchFamily="34" charset="0"/>
              <a:buChar char="•"/>
            </a:pPr>
            <a:r>
              <a:rPr lang="fr-FR" sz="1100" dirty="0">
                <a:solidFill>
                  <a:schemeClr val="tx1">
                    <a:lumMod val="85000"/>
                    <a:lumOff val="15000"/>
                  </a:schemeClr>
                </a:solidFill>
                <a:latin typeface="Abadi Extra Light" panose="020B0204020104020204" pitchFamily="34" charset="0"/>
              </a:rPr>
              <a:t>L’idée principale est de créer une copie des données qui se trouvent dans votre source pour aller les « stocker », les mettre en cache dans un fichier </a:t>
            </a:r>
            <a:r>
              <a:rPr lang="fr-FR" sz="1100" b="1" dirty="0">
                <a:solidFill>
                  <a:schemeClr val="tx1">
                    <a:lumMod val="85000"/>
                    <a:lumOff val="15000"/>
                  </a:schemeClr>
                </a:solidFill>
                <a:latin typeface="Abadi Extra Light" panose="020B0204020104020204" pitchFamily="34" charset="0"/>
              </a:rPr>
              <a:t>.pbix</a:t>
            </a:r>
          </a:p>
          <a:p>
            <a:pPr marL="571500" indent="-228600" algn="l">
              <a:lnSpc>
                <a:spcPct val="90000"/>
              </a:lnSpc>
              <a:buFont typeface="Arial" panose="020B0604020202020204" pitchFamily="34" charset="0"/>
              <a:buChar char="•"/>
            </a:pPr>
            <a:r>
              <a:rPr lang="fr-FR" sz="1100" u="sng" dirty="0">
                <a:solidFill>
                  <a:schemeClr val="tx1">
                    <a:lumMod val="85000"/>
                    <a:lumOff val="15000"/>
                  </a:schemeClr>
                </a:solidFill>
                <a:effectLst>
                  <a:outerShdw blurRad="38100" dist="38100" dir="2700000" algn="tl">
                    <a:srgbClr val="000000">
                      <a:alpha val="43137"/>
                    </a:srgbClr>
                  </a:outerShdw>
                </a:effectLst>
                <a:latin typeface="Abadi Extra Light" panose="020B0204020104020204" pitchFamily="34" charset="0"/>
              </a:rPr>
              <a:t>Avantages </a:t>
            </a:r>
            <a:r>
              <a:rPr lang="fr-FR" sz="1100" dirty="0">
                <a:solidFill>
                  <a:schemeClr val="tx1">
                    <a:lumMod val="85000"/>
                    <a:lumOff val="15000"/>
                  </a:schemeClr>
                </a:solidFill>
                <a:latin typeface="Abadi Extra Light" panose="020B0204020104020204" pitchFamily="34" charset="0"/>
              </a:rPr>
              <a:t>: optimisation des performances : données rapidement accessibles dans power BI, réduction des traitements, réduction du temps des calculs, d’affichage des visuels dans power BI, accès à Power Query pour le prétraitement des données (préparation, transformation, structuration), accès complet au langage DAX</a:t>
            </a:r>
          </a:p>
          <a:p>
            <a:pPr marL="571500" indent="-228600" algn="l">
              <a:lnSpc>
                <a:spcPct val="90000"/>
              </a:lnSpc>
              <a:buFont typeface="Arial" panose="020B0604020202020204" pitchFamily="34" charset="0"/>
              <a:buChar char="•"/>
            </a:pPr>
            <a:r>
              <a:rPr lang="fr-FR" sz="1100" u="sng" dirty="0">
                <a:solidFill>
                  <a:schemeClr val="tx1">
                    <a:lumMod val="85000"/>
                    <a:lumOff val="15000"/>
                  </a:schemeClr>
                </a:solidFill>
                <a:effectLst>
                  <a:outerShdw blurRad="38100" dist="38100" dir="2700000" algn="tl">
                    <a:srgbClr val="000000">
                      <a:alpha val="43137"/>
                    </a:srgbClr>
                  </a:outerShdw>
                </a:effectLst>
                <a:latin typeface="Abadi Extra Light" panose="020B0204020104020204" pitchFamily="34" charset="0"/>
              </a:rPr>
              <a:t>Inconvénients : </a:t>
            </a:r>
            <a:r>
              <a:rPr lang="fr-FR" sz="1100" dirty="0">
                <a:solidFill>
                  <a:schemeClr val="tx1">
                    <a:lumMod val="85000"/>
                    <a:lumOff val="15000"/>
                  </a:schemeClr>
                </a:solidFill>
                <a:effectLst>
                  <a:outerShdw blurRad="38100" dist="38100" dir="2700000" algn="tl">
                    <a:srgbClr val="000000">
                      <a:alpha val="43137"/>
                    </a:srgbClr>
                  </a:outerShdw>
                </a:effectLst>
                <a:latin typeface="Abadi Extra Light" panose="020B0204020104020204" pitchFamily="34" charset="0"/>
              </a:rPr>
              <a:t>mise en cache dans power BI, le stockage des grosses volumétries de données va augmenter la taille de notre fichier, limitations selon la licence power BI souscrite (pour une licence pro </a:t>
            </a:r>
            <a:r>
              <a:rPr lang="fr-FR" sz="1100" u="sng" dirty="0">
                <a:solidFill>
                  <a:schemeClr val="tx1">
                    <a:lumMod val="85000"/>
                    <a:lumOff val="15000"/>
                  </a:schemeClr>
                </a:solidFill>
                <a:effectLst>
                  <a:outerShdw blurRad="38100" dist="38100" dir="2700000" algn="tl">
                    <a:srgbClr val="000000">
                      <a:alpha val="43137"/>
                    </a:srgbClr>
                  </a:outerShdw>
                </a:effectLst>
                <a:latin typeface="Abadi Extra Light" panose="020B0204020104020204" pitchFamily="34" charset="0"/>
              </a:rPr>
              <a:t>: </a:t>
            </a:r>
            <a:r>
              <a:rPr lang="fr-FR" sz="1100" dirty="0">
                <a:solidFill>
                  <a:schemeClr val="tx1">
                    <a:lumMod val="85000"/>
                    <a:lumOff val="15000"/>
                  </a:schemeClr>
                </a:solidFill>
                <a:latin typeface="Abadi Extra Light" panose="020B0204020104020204" pitchFamily="34" charset="0"/>
              </a:rPr>
              <a:t>la taille des modèles ne doit pas dépasser 1Go, le stockage maximal est de 10Go/utilisateur), les données sont mises en cache lors des rafraichissements : pas de temps réel avec import, il faut utiliser le bouton « actualiser » dans l’onglet accueil pour obtenir les données récentes (avec licence pro on peut rafraichir jusqu’à 8 fois/jour)</a:t>
            </a:r>
          </a:p>
        </p:txBody>
      </p:sp>
    </p:spTree>
    <p:extLst>
      <p:ext uri="{BB962C8B-B14F-4D97-AF65-F5344CB8AC3E}">
        <p14:creationId xmlns:p14="http://schemas.microsoft.com/office/powerpoint/2010/main" val="233969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6C0E003-BE9E-948A-4A2D-BA5AE136FB8D}"/>
              </a:ext>
            </a:extLst>
          </p:cNvPr>
          <p:cNvSpPr txBox="1"/>
          <p:nvPr/>
        </p:nvSpPr>
        <p:spPr>
          <a:xfrm>
            <a:off x="2036189" y="2526384"/>
            <a:ext cx="7975076" cy="646331"/>
          </a:xfrm>
          <a:prstGeom prst="rect">
            <a:avLst/>
          </a:prstGeom>
          <a:noFill/>
        </p:spPr>
        <p:txBody>
          <a:bodyPr wrap="square" rtlCol="0">
            <a:spAutoFit/>
          </a:bodyPr>
          <a:lstStyle/>
          <a:p>
            <a:pPr algn="ctr"/>
            <a:r>
              <a:rPr lang="fr-FR" sz="3600" dirty="0"/>
              <a:t>PRISE DE NOTES</a:t>
            </a:r>
          </a:p>
        </p:txBody>
      </p:sp>
    </p:spTree>
    <p:extLst>
      <p:ext uri="{BB962C8B-B14F-4D97-AF65-F5344CB8AC3E}">
        <p14:creationId xmlns:p14="http://schemas.microsoft.com/office/powerpoint/2010/main" val="125814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1B6A4-6218-7F18-FE72-A33F5A1F95FB}"/>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DF7AED55-FECA-8BA2-F001-C5993D045898}"/>
              </a:ext>
            </a:extLst>
          </p:cNvPr>
          <p:cNvSpPr>
            <a:spLocks noGrp="1"/>
          </p:cNvSpPr>
          <p:nvPr>
            <p:ph type="ctrTitle"/>
          </p:nvPr>
        </p:nvSpPr>
        <p:spPr>
          <a:xfrm>
            <a:off x="1788362" y="869158"/>
            <a:ext cx="8669868" cy="1188720"/>
          </a:xfrm>
          <a:solidFill>
            <a:srgbClr val="FFFFFF"/>
          </a:solidFill>
          <a:ln>
            <a:solidFill>
              <a:srgbClr val="404040"/>
            </a:solidFill>
          </a:ln>
        </p:spPr>
        <p:txBody>
          <a:bodyPr vert="horz" lIns="182880" tIns="182880" rIns="182880" bIns="182880" rtlCol="0" anchor="ctr">
            <a:normAutofit/>
          </a:bodyPr>
          <a:lstStyle/>
          <a:p>
            <a:r>
              <a:rPr lang="en-US" sz="2800" kern="1200" cap="all" spc="200" baseline="0" dirty="0">
                <a:solidFill>
                  <a:srgbClr val="404040"/>
                </a:solidFill>
                <a:latin typeface="+mj-lt"/>
                <a:ea typeface="+mj-ea"/>
                <a:cs typeface="+mj-cs"/>
              </a:rPr>
              <a:t>Création d’un </a:t>
            </a:r>
            <a:r>
              <a:rPr lang="en-US" sz="2800" kern="1200" cap="all" spc="200" baseline="0" dirty="0" err="1">
                <a:solidFill>
                  <a:srgbClr val="404040"/>
                </a:solidFill>
                <a:latin typeface="+mj-lt"/>
                <a:ea typeface="+mj-ea"/>
                <a:cs typeface="+mj-cs"/>
              </a:rPr>
              <a:t>modèle</a:t>
            </a:r>
            <a:r>
              <a:rPr lang="en-US" sz="2800" kern="1200" cap="all" spc="200" baseline="0" dirty="0">
                <a:solidFill>
                  <a:srgbClr val="404040"/>
                </a:solidFill>
                <a:latin typeface="+mj-lt"/>
                <a:ea typeface="+mj-ea"/>
                <a:cs typeface="+mj-cs"/>
              </a:rPr>
              <a:t> </a:t>
            </a:r>
            <a:r>
              <a:rPr lang="en-US" sz="2800" kern="1200" cap="all" spc="200" baseline="0" dirty="0" err="1">
                <a:solidFill>
                  <a:srgbClr val="404040"/>
                </a:solidFill>
                <a:latin typeface="+mj-lt"/>
                <a:ea typeface="+mj-ea"/>
                <a:cs typeface="+mj-cs"/>
              </a:rPr>
              <a:t>sémantique</a:t>
            </a:r>
            <a:r>
              <a:rPr lang="en-US" sz="2800" kern="1200" cap="all" spc="200" dirty="0">
                <a:solidFill>
                  <a:srgbClr val="404040"/>
                </a:solidFill>
                <a:latin typeface="+mj-lt"/>
                <a:ea typeface="+mj-ea"/>
                <a:cs typeface="+mj-cs"/>
              </a:rPr>
              <a:t> en temps reel avec </a:t>
            </a:r>
            <a:r>
              <a:rPr lang="en-US" sz="2800" kern="1200" cap="all" spc="200" dirty="0" err="1">
                <a:solidFill>
                  <a:srgbClr val="404040"/>
                </a:solidFill>
                <a:latin typeface="+mj-lt"/>
                <a:ea typeface="+mj-ea"/>
                <a:cs typeface="+mj-cs"/>
              </a:rPr>
              <a:t>directquery</a:t>
            </a:r>
            <a:endParaRPr lang="en-US" sz="2800" kern="1200" cap="all" spc="200" baseline="0" dirty="0">
              <a:solidFill>
                <a:srgbClr val="404040"/>
              </a:solidFill>
              <a:latin typeface="+mj-lt"/>
              <a:ea typeface="+mj-ea"/>
              <a:cs typeface="+mj-cs"/>
            </a:endParaRPr>
          </a:p>
        </p:txBody>
      </p:sp>
      <p:sp>
        <p:nvSpPr>
          <p:cNvPr id="13" name="Subtitle 2">
            <a:extLst>
              <a:ext uri="{FF2B5EF4-FFF2-40B4-BE49-F238E27FC236}">
                <a16:creationId xmlns:a16="http://schemas.microsoft.com/office/drawing/2014/main" id="{7300C806-EC98-2EE3-C0AB-D1EA38E45B4C}"/>
              </a:ext>
            </a:extLst>
          </p:cNvPr>
          <p:cNvSpPr>
            <a:spLocks noGrp="1"/>
          </p:cNvSpPr>
          <p:nvPr>
            <p:ph type="subTitle" idx="1"/>
          </p:nvPr>
        </p:nvSpPr>
        <p:spPr>
          <a:xfrm>
            <a:off x="3238831" y="2638044"/>
            <a:ext cx="5714338" cy="3101983"/>
          </a:xfrm>
        </p:spPr>
        <p:txBody>
          <a:bodyPr vert="horz" lIns="91440" tIns="45720" rIns="91440" bIns="45720" rtlCol="0">
            <a:normAutofit fontScale="62500" lnSpcReduction="20000"/>
          </a:bodyPr>
          <a:lstStyle/>
          <a:p>
            <a:pPr marL="571500" indent="-457200" algn="l">
              <a:lnSpc>
                <a:spcPct val="90000"/>
              </a:lnSpc>
              <a:buFont typeface="+mj-lt"/>
              <a:buAutoNum type="arabicPeriod"/>
            </a:pPr>
            <a:r>
              <a:rPr lang="en-US" dirty="0">
                <a:solidFill>
                  <a:schemeClr val="tx1">
                    <a:lumMod val="85000"/>
                    <a:lumOff val="15000"/>
                  </a:schemeClr>
                </a:solidFill>
              </a:rPr>
              <a:t>Temps </a:t>
            </a:r>
            <a:r>
              <a:rPr lang="fr-FR" dirty="0">
                <a:solidFill>
                  <a:schemeClr val="tx1">
                    <a:lumMod val="85000"/>
                    <a:lumOff val="15000"/>
                  </a:schemeClr>
                </a:solidFill>
              </a:rPr>
              <a:t>réel</a:t>
            </a:r>
            <a:r>
              <a:rPr lang="en-US" dirty="0">
                <a:solidFill>
                  <a:schemeClr val="tx1">
                    <a:lumMod val="85000"/>
                    <a:lumOff val="15000"/>
                  </a:schemeClr>
                </a:solidFill>
              </a:rPr>
              <a:t> : Power BI </a:t>
            </a:r>
            <a:r>
              <a:rPr lang="fr-FR" dirty="0">
                <a:solidFill>
                  <a:schemeClr val="tx1">
                    <a:lumMod val="85000"/>
                    <a:lumOff val="15000"/>
                  </a:schemeClr>
                </a:solidFill>
              </a:rPr>
              <a:t>requête</a:t>
            </a:r>
            <a:r>
              <a:rPr lang="en-US" dirty="0">
                <a:solidFill>
                  <a:schemeClr val="tx1">
                    <a:lumMod val="85000"/>
                    <a:lumOff val="15000"/>
                  </a:schemeClr>
                </a:solidFill>
              </a:rPr>
              <a:t> la source de données </a:t>
            </a:r>
            <a:r>
              <a:rPr lang="fr-FR" dirty="0">
                <a:solidFill>
                  <a:schemeClr val="tx1">
                    <a:lumMod val="85000"/>
                    <a:lumOff val="15000"/>
                  </a:schemeClr>
                </a:solidFill>
              </a:rPr>
              <a:t>en</a:t>
            </a:r>
            <a:r>
              <a:rPr lang="en-US" dirty="0">
                <a:solidFill>
                  <a:schemeClr val="tx1">
                    <a:lumMod val="85000"/>
                    <a:lumOff val="15000"/>
                  </a:schemeClr>
                </a:solidFill>
              </a:rPr>
              <a:t> temps </a:t>
            </a:r>
            <a:r>
              <a:rPr lang="fr-FR" dirty="0">
                <a:solidFill>
                  <a:schemeClr val="tx1">
                    <a:lumMod val="85000"/>
                    <a:lumOff val="15000"/>
                  </a:schemeClr>
                </a:solidFill>
              </a:rPr>
              <a:t>réel</a:t>
            </a:r>
          </a:p>
          <a:p>
            <a:pPr marL="571500" indent="-457200" algn="l">
              <a:lnSpc>
                <a:spcPct val="90000"/>
              </a:lnSpc>
              <a:buFont typeface="+mj-lt"/>
              <a:buAutoNum type="arabicPeriod"/>
            </a:pPr>
            <a:r>
              <a:rPr lang="en-US" dirty="0">
                <a:solidFill>
                  <a:schemeClr val="tx1">
                    <a:lumMod val="85000"/>
                    <a:lumOff val="15000"/>
                  </a:schemeClr>
                </a:solidFill>
              </a:rPr>
              <a:t>Avantage : pas de stockage</a:t>
            </a:r>
          </a:p>
          <a:p>
            <a:pPr marL="571500" indent="-457200" algn="l">
              <a:lnSpc>
                <a:spcPct val="90000"/>
              </a:lnSpc>
              <a:buFont typeface="+mj-lt"/>
              <a:buAutoNum type="arabicPeriod"/>
            </a:pPr>
            <a:r>
              <a:rPr lang="en-US" dirty="0">
                <a:solidFill>
                  <a:schemeClr val="tx1">
                    <a:lumMod val="85000"/>
                    <a:lumOff val="15000"/>
                  </a:schemeClr>
                </a:solidFill>
              </a:rPr>
              <a:t>Inconvénient : </a:t>
            </a:r>
            <a:r>
              <a:rPr lang="en-US" dirty="0" err="1">
                <a:solidFill>
                  <a:schemeClr val="tx1">
                    <a:lumMod val="85000"/>
                    <a:lumOff val="15000"/>
                  </a:schemeClr>
                </a:solidFill>
              </a:rPr>
              <a:t>toutes</a:t>
            </a:r>
            <a:r>
              <a:rPr lang="en-US" dirty="0">
                <a:solidFill>
                  <a:schemeClr val="tx1">
                    <a:lumMod val="85000"/>
                    <a:lumOff val="15000"/>
                  </a:schemeClr>
                </a:solidFill>
              </a:rPr>
              <a:t> les sources de données ne </a:t>
            </a:r>
            <a:r>
              <a:rPr lang="en-US" dirty="0" err="1">
                <a:solidFill>
                  <a:schemeClr val="tx1">
                    <a:lumMod val="85000"/>
                    <a:lumOff val="15000"/>
                  </a:schemeClr>
                </a:solidFill>
              </a:rPr>
              <a:t>sont</a:t>
            </a:r>
            <a:r>
              <a:rPr lang="en-US" dirty="0">
                <a:solidFill>
                  <a:schemeClr val="tx1">
                    <a:lumMod val="85000"/>
                    <a:lumOff val="15000"/>
                  </a:schemeClr>
                </a:solidFill>
              </a:rPr>
              <a:t> pas </a:t>
            </a:r>
            <a:r>
              <a:rPr lang="en-US" dirty="0" err="1">
                <a:solidFill>
                  <a:schemeClr val="tx1">
                    <a:lumMod val="85000"/>
                    <a:lumOff val="15000"/>
                  </a:schemeClr>
                </a:solidFill>
              </a:rPr>
              <a:t>toutes</a:t>
            </a:r>
            <a:r>
              <a:rPr lang="en-US" dirty="0">
                <a:solidFill>
                  <a:schemeClr val="tx1">
                    <a:lumMod val="85000"/>
                    <a:lumOff val="15000"/>
                  </a:schemeClr>
                </a:solidFill>
              </a:rPr>
              <a:t> </a:t>
            </a:r>
            <a:r>
              <a:rPr lang="en-US" dirty="0" err="1">
                <a:solidFill>
                  <a:schemeClr val="tx1">
                    <a:lumMod val="85000"/>
                    <a:lumOff val="15000"/>
                  </a:schemeClr>
                </a:solidFill>
              </a:rPr>
              <a:t>prises</a:t>
            </a:r>
            <a:r>
              <a:rPr lang="en-US" dirty="0">
                <a:solidFill>
                  <a:schemeClr val="tx1">
                    <a:lumMod val="85000"/>
                    <a:lumOff val="15000"/>
                  </a:schemeClr>
                </a:solidFill>
              </a:rPr>
              <a:t> en charges par power BI, </a:t>
            </a:r>
            <a:r>
              <a:rPr lang="fr-FR" dirty="0">
                <a:solidFill>
                  <a:schemeClr val="tx1">
                    <a:lumMod val="85000"/>
                    <a:lumOff val="15000"/>
                  </a:schemeClr>
                </a:solidFill>
              </a:rPr>
              <a:t>Si les données changent, il n’existe aucune garantie de cohérence entre les visuels, DAX/Power Query limités, disponibilité de la source (serveur accessible, réseau stable…), gestion du flux de requêtes (nombre d’utilisateurs, </a:t>
            </a:r>
            <a:r>
              <a:rPr lang="fr-FR" dirty="0" err="1">
                <a:solidFill>
                  <a:schemeClr val="tx1">
                    <a:lumMod val="85000"/>
                    <a:lumOff val="15000"/>
                  </a:schemeClr>
                </a:solidFill>
              </a:rPr>
              <a:t>etc</a:t>
            </a:r>
            <a:r>
              <a:rPr lang="fr-FR" dirty="0">
                <a:solidFill>
                  <a:schemeClr val="tx1">
                    <a:lumMod val="85000"/>
                    <a:lumOff val="15000"/>
                  </a:schemeClr>
                </a:solidFill>
              </a:rPr>
              <a:t>)</a:t>
            </a:r>
          </a:p>
        </p:txBody>
      </p:sp>
    </p:spTree>
    <p:extLst>
      <p:ext uri="{BB962C8B-B14F-4D97-AF65-F5344CB8AC3E}">
        <p14:creationId xmlns:p14="http://schemas.microsoft.com/office/powerpoint/2010/main" val="256564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9582E-8587-CEFD-50F5-F4A29018D07C}"/>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D83D258B-8709-F919-859D-61C793E7CABE}"/>
              </a:ext>
            </a:extLst>
          </p:cNvPr>
          <p:cNvSpPr>
            <a:spLocks noGrp="1"/>
          </p:cNvSpPr>
          <p:nvPr>
            <p:ph type="ctrTitle"/>
          </p:nvPr>
        </p:nvSpPr>
        <p:spPr>
          <a:xfrm>
            <a:off x="831968" y="880592"/>
            <a:ext cx="4475892" cy="1188720"/>
          </a:xfrm>
          <a:solidFill>
            <a:srgbClr val="FFFFFF"/>
          </a:solidFill>
          <a:ln>
            <a:solidFill>
              <a:srgbClr val="404040"/>
            </a:solidFill>
          </a:ln>
        </p:spPr>
        <p:txBody>
          <a:bodyPr vert="horz" lIns="182880" tIns="182880" rIns="182880" bIns="182880" rtlCol="0" anchor="ctr">
            <a:normAutofit/>
          </a:bodyPr>
          <a:lstStyle/>
          <a:p>
            <a:r>
              <a:rPr lang="en-US" sz="2000" dirty="0"/>
              <a:t>Création d’un </a:t>
            </a:r>
            <a:r>
              <a:rPr lang="en-US" sz="2000" dirty="0" err="1"/>
              <a:t>modèle</a:t>
            </a:r>
            <a:r>
              <a:rPr lang="en-US" sz="2000" dirty="0"/>
              <a:t> </a:t>
            </a:r>
            <a:r>
              <a:rPr lang="en-US" sz="2000" dirty="0" err="1"/>
              <a:t>sémantique</a:t>
            </a:r>
            <a:r>
              <a:rPr lang="en-US" sz="2000" dirty="0"/>
              <a:t> en temps reel avec LIVE CONNECTION</a:t>
            </a:r>
          </a:p>
        </p:txBody>
      </p:sp>
      <p:sp>
        <p:nvSpPr>
          <p:cNvPr id="13" name="Subtitle 2">
            <a:extLst>
              <a:ext uri="{FF2B5EF4-FFF2-40B4-BE49-F238E27FC236}">
                <a16:creationId xmlns:a16="http://schemas.microsoft.com/office/drawing/2014/main" id="{3FF83315-F07E-448B-E83F-A6E45292E19F}"/>
              </a:ext>
            </a:extLst>
          </p:cNvPr>
          <p:cNvSpPr>
            <a:spLocks noGrp="1"/>
          </p:cNvSpPr>
          <p:nvPr>
            <p:ph type="subTitle" idx="1"/>
          </p:nvPr>
        </p:nvSpPr>
        <p:spPr>
          <a:xfrm>
            <a:off x="832512" y="2517509"/>
            <a:ext cx="4475347" cy="3610336"/>
          </a:xfrm>
        </p:spPr>
        <p:txBody>
          <a:bodyPr vert="horz" lIns="91440" tIns="45720" rIns="91440" bIns="45720" rtlCol="0">
            <a:noAutofit/>
          </a:bodyPr>
          <a:lstStyle/>
          <a:p>
            <a:pPr marL="571500" indent="-228600" algn="l">
              <a:lnSpc>
                <a:spcPct val="90000"/>
              </a:lnSpc>
              <a:buClr>
                <a:schemeClr val="accent4">
                  <a:lumMod val="75000"/>
                </a:schemeClr>
              </a:buClr>
              <a:buFont typeface="Arial" panose="020B0604020202020204" pitchFamily="34" charset="0"/>
              <a:buChar char="•"/>
            </a:pPr>
            <a:r>
              <a:rPr lang="en-US" sz="1600" dirty="0">
                <a:solidFill>
                  <a:srgbClr val="FFFFFF"/>
                </a:solidFill>
              </a:rPr>
              <a:t>Temps </a:t>
            </a:r>
            <a:r>
              <a:rPr lang="en-US" sz="1600" dirty="0" err="1">
                <a:solidFill>
                  <a:srgbClr val="FFFFFF"/>
                </a:solidFill>
              </a:rPr>
              <a:t>réel</a:t>
            </a:r>
            <a:endParaRPr lang="en-US" sz="1600" dirty="0">
              <a:solidFill>
                <a:srgbClr val="FFFFFF"/>
              </a:solidFill>
            </a:endParaRPr>
          </a:p>
          <a:p>
            <a:pPr marL="571500" indent="-228600" algn="l">
              <a:lnSpc>
                <a:spcPct val="90000"/>
              </a:lnSpc>
              <a:buClr>
                <a:schemeClr val="accent4">
                  <a:lumMod val="75000"/>
                </a:schemeClr>
              </a:buClr>
              <a:buFont typeface="Arial" panose="020B0604020202020204" pitchFamily="34" charset="0"/>
              <a:buChar char="•"/>
            </a:pPr>
            <a:r>
              <a:rPr lang="en-US" sz="1600" dirty="0">
                <a:solidFill>
                  <a:srgbClr val="FFFFFF"/>
                </a:solidFill>
              </a:rPr>
              <a:t>Pas de mise en cache des données</a:t>
            </a:r>
          </a:p>
          <a:p>
            <a:pPr marL="571500" indent="-228600" algn="l">
              <a:lnSpc>
                <a:spcPct val="90000"/>
              </a:lnSpc>
              <a:buClr>
                <a:schemeClr val="accent4">
                  <a:lumMod val="75000"/>
                </a:schemeClr>
              </a:buClr>
              <a:buFont typeface="Arial" panose="020B0604020202020204" pitchFamily="34" charset="0"/>
              <a:buChar char="•"/>
            </a:pPr>
            <a:r>
              <a:rPr lang="en-US" sz="1600" dirty="0">
                <a:solidFill>
                  <a:srgbClr val="FFFFFF"/>
                </a:solidFill>
              </a:rPr>
              <a:t>Sources </a:t>
            </a:r>
            <a:r>
              <a:rPr lang="en-US" sz="1600" dirty="0" err="1">
                <a:solidFill>
                  <a:srgbClr val="FFFFFF"/>
                </a:solidFill>
              </a:rPr>
              <a:t>utilisant</a:t>
            </a:r>
            <a:r>
              <a:rPr lang="en-US" sz="1600" dirty="0">
                <a:solidFill>
                  <a:srgbClr val="FFFFFF"/>
                </a:solidFill>
              </a:rPr>
              <a:t> « Analysis services » : Azure Analysis services, Power BI Dataset, Power BI Datamart</a:t>
            </a:r>
          </a:p>
          <a:p>
            <a:pPr marL="571500" indent="-228600" algn="l">
              <a:lnSpc>
                <a:spcPct val="90000"/>
              </a:lnSpc>
              <a:buClr>
                <a:schemeClr val="accent4">
                  <a:lumMod val="75000"/>
                </a:schemeClr>
              </a:buClr>
              <a:buFont typeface="Arial" panose="020B0604020202020204" pitchFamily="34" charset="0"/>
              <a:buChar char="•"/>
            </a:pPr>
            <a:r>
              <a:rPr lang="en-US" sz="1600" dirty="0">
                <a:solidFill>
                  <a:srgbClr val="FFFFFF"/>
                </a:solidFill>
              </a:rPr>
              <a:t>Ne </a:t>
            </a:r>
            <a:r>
              <a:rPr lang="en-US" sz="1600" dirty="0" err="1">
                <a:solidFill>
                  <a:srgbClr val="FFFFFF"/>
                </a:solidFill>
              </a:rPr>
              <a:t>prends</a:t>
            </a:r>
            <a:r>
              <a:rPr lang="en-US" sz="1600" dirty="0">
                <a:solidFill>
                  <a:srgbClr val="FFFFFF"/>
                </a:solidFill>
              </a:rPr>
              <a:t> pas en charge power query</a:t>
            </a:r>
          </a:p>
          <a:p>
            <a:pPr marL="571500" indent="-228600" algn="l">
              <a:lnSpc>
                <a:spcPct val="90000"/>
              </a:lnSpc>
              <a:buClr>
                <a:schemeClr val="accent4">
                  <a:lumMod val="75000"/>
                </a:schemeClr>
              </a:buClr>
              <a:buFont typeface="Arial" panose="020B0604020202020204" pitchFamily="34" charset="0"/>
              <a:buChar char="•"/>
            </a:pPr>
            <a:r>
              <a:rPr lang="en-US" sz="1600" dirty="0">
                <a:solidFill>
                  <a:srgbClr val="FFFFFF"/>
                </a:solidFill>
              </a:rPr>
              <a:t>DAX </a:t>
            </a:r>
            <a:r>
              <a:rPr lang="en-US" sz="1600" dirty="0" err="1">
                <a:solidFill>
                  <a:srgbClr val="FFFFFF"/>
                </a:solidFill>
              </a:rPr>
              <a:t>limité</a:t>
            </a:r>
            <a:r>
              <a:rPr lang="en-US" sz="1600" dirty="0">
                <a:solidFill>
                  <a:srgbClr val="FFFFFF"/>
                </a:solidFill>
              </a:rPr>
              <a:t> : </a:t>
            </a:r>
            <a:r>
              <a:rPr lang="en-US" sz="1600" dirty="0" err="1">
                <a:solidFill>
                  <a:srgbClr val="FFFFFF"/>
                </a:solidFill>
              </a:rPr>
              <a:t>création</a:t>
            </a:r>
            <a:r>
              <a:rPr lang="en-US" sz="1600" dirty="0">
                <a:solidFill>
                  <a:srgbClr val="FFFFFF"/>
                </a:solidFill>
              </a:rPr>
              <a:t> de </a:t>
            </a:r>
            <a:r>
              <a:rPr lang="en-US" sz="1600" dirty="0" err="1">
                <a:solidFill>
                  <a:srgbClr val="FFFFFF"/>
                </a:solidFill>
              </a:rPr>
              <a:t>mesures</a:t>
            </a:r>
            <a:r>
              <a:rPr lang="en-US" sz="1600" dirty="0">
                <a:solidFill>
                  <a:srgbClr val="FFFFFF"/>
                </a:solidFill>
              </a:rPr>
              <a:t>, </a:t>
            </a:r>
            <a:r>
              <a:rPr lang="en-US" sz="1600" dirty="0" err="1">
                <a:solidFill>
                  <a:srgbClr val="FFFFFF"/>
                </a:solidFill>
              </a:rPr>
              <a:t>mais</a:t>
            </a:r>
            <a:r>
              <a:rPr lang="en-US" sz="1600" dirty="0">
                <a:solidFill>
                  <a:srgbClr val="FFFFFF"/>
                </a:solidFill>
              </a:rPr>
              <a:t> les colonnes </a:t>
            </a:r>
            <a:r>
              <a:rPr lang="en-US" sz="1600" dirty="0" err="1">
                <a:solidFill>
                  <a:srgbClr val="FFFFFF"/>
                </a:solidFill>
              </a:rPr>
              <a:t>calculées</a:t>
            </a:r>
            <a:r>
              <a:rPr lang="en-US" sz="1600" dirty="0">
                <a:solidFill>
                  <a:srgbClr val="FFFFFF"/>
                </a:solidFill>
              </a:rPr>
              <a:t> ne </a:t>
            </a:r>
            <a:r>
              <a:rPr lang="en-US" sz="1600" dirty="0" err="1">
                <a:solidFill>
                  <a:srgbClr val="FFFFFF"/>
                </a:solidFill>
              </a:rPr>
              <a:t>sont</a:t>
            </a:r>
            <a:r>
              <a:rPr lang="en-US" sz="1600" dirty="0">
                <a:solidFill>
                  <a:srgbClr val="FFFFFF"/>
                </a:solidFill>
              </a:rPr>
              <a:t> pas </a:t>
            </a:r>
            <a:r>
              <a:rPr lang="en-US" sz="1600" dirty="0" err="1">
                <a:solidFill>
                  <a:srgbClr val="FFFFFF"/>
                </a:solidFill>
              </a:rPr>
              <a:t>disponibles</a:t>
            </a:r>
            <a:endParaRPr lang="en-US" sz="1600" dirty="0">
              <a:solidFill>
                <a:srgbClr val="FFFFFF"/>
              </a:solidFill>
            </a:endParaRPr>
          </a:p>
          <a:p>
            <a:pPr marL="571500" indent="-228600" algn="l">
              <a:lnSpc>
                <a:spcPct val="90000"/>
              </a:lnSpc>
              <a:buClr>
                <a:schemeClr val="accent4">
                  <a:lumMod val="75000"/>
                </a:schemeClr>
              </a:buClr>
              <a:buFont typeface="Arial" panose="020B0604020202020204" pitchFamily="34" charset="0"/>
              <a:buChar char="•"/>
            </a:pPr>
            <a:r>
              <a:rPr lang="en-US" sz="1600" dirty="0">
                <a:solidFill>
                  <a:srgbClr val="FFFFFF"/>
                </a:solidFill>
              </a:rPr>
              <a:t>But du live connection : </a:t>
            </a:r>
            <a:r>
              <a:rPr lang="en-US" sz="1600" dirty="0" err="1">
                <a:solidFill>
                  <a:srgbClr val="FFFFFF"/>
                </a:solidFill>
              </a:rPr>
              <a:t>créer</a:t>
            </a:r>
            <a:r>
              <a:rPr lang="en-US" sz="1600" dirty="0">
                <a:solidFill>
                  <a:srgbClr val="FFFFFF"/>
                </a:solidFill>
              </a:rPr>
              <a:t> un dataset dans power bi services et donner les </a:t>
            </a:r>
            <a:r>
              <a:rPr lang="en-US" sz="1600" dirty="0" err="1">
                <a:solidFill>
                  <a:srgbClr val="FFFFFF"/>
                </a:solidFill>
              </a:rPr>
              <a:t>accès</a:t>
            </a:r>
            <a:r>
              <a:rPr lang="en-US" sz="1600" dirty="0">
                <a:solidFill>
                  <a:srgbClr val="FFFFFF"/>
                </a:solidFill>
              </a:rPr>
              <a:t> à des </a:t>
            </a:r>
            <a:r>
              <a:rPr lang="en-US" sz="1600" dirty="0" err="1">
                <a:solidFill>
                  <a:srgbClr val="FFFFFF"/>
                </a:solidFill>
              </a:rPr>
              <a:t>utilisateurs</a:t>
            </a:r>
            <a:r>
              <a:rPr lang="en-US" sz="1600" dirty="0">
                <a:solidFill>
                  <a:srgbClr val="FFFFFF"/>
                </a:solidFill>
              </a:rPr>
              <a:t> pour </a:t>
            </a:r>
            <a:r>
              <a:rPr lang="en-US" sz="1600" dirty="0" err="1">
                <a:solidFill>
                  <a:srgbClr val="FFFFFF"/>
                </a:solidFill>
              </a:rPr>
              <a:t>créer</a:t>
            </a:r>
            <a:r>
              <a:rPr lang="en-US" sz="1600" dirty="0">
                <a:solidFill>
                  <a:srgbClr val="FFFFFF"/>
                </a:solidFill>
              </a:rPr>
              <a:t> les rapports en self-services</a:t>
            </a:r>
          </a:p>
          <a:p>
            <a:pPr marL="571500" indent="-228600" algn="l">
              <a:lnSpc>
                <a:spcPct val="90000"/>
              </a:lnSpc>
              <a:buClr>
                <a:schemeClr val="accent4">
                  <a:lumMod val="75000"/>
                </a:schemeClr>
              </a:buClr>
              <a:buFont typeface="Arial" panose="020B0604020202020204" pitchFamily="34" charset="0"/>
              <a:buChar char="•"/>
            </a:pPr>
            <a:endParaRPr lang="en-US" sz="1600" dirty="0">
              <a:solidFill>
                <a:srgbClr val="FFFFFF"/>
              </a:solidFill>
            </a:endParaRPr>
          </a:p>
          <a:p>
            <a:pPr marL="571500" indent="-228600" algn="l">
              <a:lnSpc>
                <a:spcPct val="90000"/>
              </a:lnSpc>
              <a:buClr>
                <a:schemeClr val="accent4">
                  <a:lumMod val="75000"/>
                </a:schemeClr>
              </a:buClr>
              <a:buFont typeface="Arial" panose="020B0604020202020204" pitchFamily="34" charset="0"/>
              <a:buChar char="•"/>
            </a:pPr>
            <a:endParaRPr lang="en-US" sz="1600" dirty="0">
              <a:solidFill>
                <a:srgbClr val="FFFFFF"/>
              </a:solidFill>
            </a:endParaRPr>
          </a:p>
          <a:p>
            <a:pPr marL="571500" indent="-228600" algn="l">
              <a:lnSpc>
                <a:spcPct val="90000"/>
              </a:lnSpc>
              <a:buClr>
                <a:schemeClr val="accent4">
                  <a:lumMod val="75000"/>
                </a:schemeClr>
              </a:buClr>
              <a:buFont typeface="Arial" panose="020B0604020202020204" pitchFamily="34" charset="0"/>
              <a:buChar char="•"/>
            </a:pPr>
            <a:endParaRPr lang="en-US" sz="1600" dirty="0">
              <a:solidFill>
                <a:srgbClr val="FFFFFF"/>
              </a:solidFill>
            </a:endParaRPr>
          </a:p>
          <a:p>
            <a:pPr marL="571500" indent="-228600" algn="l">
              <a:lnSpc>
                <a:spcPct val="90000"/>
              </a:lnSpc>
              <a:buClr>
                <a:schemeClr val="accent4">
                  <a:lumMod val="75000"/>
                </a:schemeClr>
              </a:buClr>
              <a:buFont typeface="Arial" panose="020B0604020202020204" pitchFamily="34" charset="0"/>
              <a:buChar char="•"/>
            </a:pPr>
            <a:endParaRPr lang="en-US" sz="1600" dirty="0">
              <a:solidFill>
                <a:srgbClr val="FFFFFF"/>
              </a:solidFill>
            </a:endParaRPr>
          </a:p>
        </p:txBody>
      </p:sp>
      <p:pic>
        <p:nvPicPr>
          <p:cNvPr id="16" name="Picture 14" descr="Pendule métallique">
            <a:extLst>
              <a:ext uri="{FF2B5EF4-FFF2-40B4-BE49-F238E27FC236}">
                <a16:creationId xmlns:a16="http://schemas.microsoft.com/office/drawing/2014/main" id="{834829B5-9106-6DA8-4BF5-C9F7EE2056AC}"/>
              </a:ext>
            </a:extLst>
          </p:cNvPr>
          <p:cNvPicPr>
            <a:picLocks noChangeAspect="1"/>
          </p:cNvPicPr>
          <p:nvPr/>
        </p:nvPicPr>
        <p:blipFill rotWithShape="1">
          <a:blip r:embed="rId2"/>
          <a:srcRect t="10000"/>
          <a:stretch/>
        </p:blipFill>
        <p:spPr>
          <a:xfrm>
            <a:off x="6560062" y="1349054"/>
            <a:ext cx="2880360" cy="1620202"/>
          </a:xfrm>
          <a:prstGeom prst="rect">
            <a:avLst/>
          </a:prstGeom>
        </p:spPr>
      </p:pic>
      <p:pic>
        <p:nvPicPr>
          <p:cNvPr id="5" name="Image 4">
            <a:extLst>
              <a:ext uri="{FF2B5EF4-FFF2-40B4-BE49-F238E27FC236}">
                <a16:creationId xmlns:a16="http://schemas.microsoft.com/office/drawing/2014/main" id="{7A8A535C-BD44-B865-F877-29AA5E711A88}"/>
              </a:ext>
            </a:extLst>
          </p:cNvPr>
          <p:cNvPicPr>
            <a:picLocks noChangeAspect="1"/>
          </p:cNvPicPr>
          <p:nvPr/>
        </p:nvPicPr>
        <p:blipFill>
          <a:blip r:embed="rId3"/>
          <a:stretch>
            <a:fillRect/>
          </a:stretch>
        </p:blipFill>
        <p:spPr>
          <a:xfrm>
            <a:off x="9921040" y="3031379"/>
            <a:ext cx="1783661" cy="2389327"/>
          </a:xfrm>
          <a:prstGeom prst="rect">
            <a:avLst/>
          </a:prstGeom>
        </p:spPr>
      </p:pic>
    </p:spTree>
    <p:extLst>
      <p:ext uri="{BB962C8B-B14F-4D97-AF65-F5344CB8AC3E}">
        <p14:creationId xmlns:p14="http://schemas.microsoft.com/office/powerpoint/2010/main" val="53864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78F8CC-A2EE-54F7-1002-F88F6BBBCDE4}"/>
              </a:ext>
            </a:extLst>
          </p:cNvPr>
          <p:cNvSpPr>
            <a:spLocks noGrp="1"/>
          </p:cNvSpPr>
          <p:nvPr>
            <p:ph type="title"/>
          </p:nvPr>
        </p:nvSpPr>
        <p:spPr>
          <a:xfrm>
            <a:off x="1949518" y="1059838"/>
            <a:ext cx="3632052" cy="4738324"/>
          </a:xfrm>
          <a:noFill/>
          <a:ln>
            <a:noFill/>
          </a:ln>
        </p:spPr>
        <p:txBody>
          <a:bodyPr vert="horz" lIns="182880" tIns="182880" rIns="182880" bIns="182880" rtlCol="0" anchor="ctr">
            <a:normAutofit/>
          </a:bodyPr>
          <a:lstStyle/>
          <a:p>
            <a:r>
              <a:rPr lang="en-US" sz="3600" kern="1200" cap="all" spc="200" baseline="0" dirty="0">
                <a:solidFill>
                  <a:schemeClr val="bg1"/>
                </a:solidFill>
                <a:latin typeface="+mj-lt"/>
                <a:ea typeface="+mj-ea"/>
                <a:cs typeface="+mj-cs"/>
              </a:rPr>
              <a:t>Modèle composite</a:t>
            </a:r>
          </a:p>
        </p:txBody>
      </p:sp>
      <p:sp>
        <p:nvSpPr>
          <p:cNvPr id="3" name="ZoneTexte 2">
            <a:extLst>
              <a:ext uri="{FF2B5EF4-FFF2-40B4-BE49-F238E27FC236}">
                <a16:creationId xmlns:a16="http://schemas.microsoft.com/office/drawing/2014/main" id="{9D4C52C7-3A3A-0219-4F23-7A5A710C1D18}"/>
              </a:ext>
            </a:extLst>
          </p:cNvPr>
          <p:cNvSpPr txBox="1"/>
          <p:nvPr/>
        </p:nvSpPr>
        <p:spPr>
          <a:xfrm>
            <a:off x="6679109" y="1059838"/>
            <a:ext cx="4665397" cy="4738323"/>
          </a:xfrm>
          <a:prstGeom prst="rect">
            <a:avLst/>
          </a:prstGeom>
        </p:spPr>
        <p:txBody>
          <a:bodyPr vert="horz" lIns="91440" tIns="45720" rIns="91440" bIns="45720" rtlCol="0" anchor="ctr">
            <a:normAutofit/>
          </a:bodyPr>
          <a:lstStyle/>
          <a:p>
            <a:pPr indent="-228600" defTabSz="914400">
              <a:spcBef>
                <a:spcPts val="1000"/>
              </a:spcBef>
              <a:buClr>
                <a:schemeClr val="accent2"/>
              </a:buClr>
              <a:buFont typeface="Arial" panose="020B0604020202020204" pitchFamily="34" charset="0"/>
              <a:buChar char="•"/>
            </a:pPr>
            <a:r>
              <a:rPr lang="en-US" u="sng" dirty="0" err="1">
                <a:solidFill>
                  <a:schemeClr val="tx1">
                    <a:lumMod val="85000"/>
                    <a:lumOff val="15000"/>
                  </a:schemeClr>
                </a:solidFill>
              </a:rPr>
              <a:t>Définition</a:t>
            </a:r>
            <a:r>
              <a:rPr lang="en-US" dirty="0">
                <a:solidFill>
                  <a:schemeClr val="tx1">
                    <a:lumMod val="85000"/>
                    <a:lumOff val="15000"/>
                  </a:schemeClr>
                </a:solidFill>
              </a:rPr>
              <a:t> : les </a:t>
            </a:r>
            <a:r>
              <a:rPr lang="en-US" dirty="0" err="1">
                <a:solidFill>
                  <a:schemeClr val="tx1">
                    <a:lumMod val="85000"/>
                    <a:lumOff val="15000"/>
                  </a:schemeClr>
                </a:solidFill>
              </a:rPr>
              <a:t>modèles</a:t>
            </a:r>
            <a:r>
              <a:rPr lang="en-US" dirty="0">
                <a:solidFill>
                  <a:schemeClr val="tx1">
                    <a:lumMod val="85000"/>
                    <a:lumOff val="15000"/>
                  </a:schemeClr>
                </a:solidFill>
              </a:rPr>
              <a:t> composites </a:t>
            </a:r>
            <a:r>
              <a:rPr lang="en-US" dirty="0" err="1">
                <a:solidFill>
                  <a:schemeClr val="tx1">
                    <a:lumMod val="85000"/>
                    <a:lumOff val="15000"/>
                  </a:schemeClr>
                </a:solidFill>
              </a:rPr>
              <a:t>permettent</a:t>
            </a:r>
            <a:r>
              <a:rPr lang="en-US" dirty="0">
                <a:solidFill>
                  <a:schemeClr val="tx1">
                    <a:lumMod val="85000"/>
                    <a:lumOff val="15000"/>
                  </a:schemeClr>
                </a:solidFill>
              </a:rPr>
              <a:t> de </a:t>
            </a:r>
            <a:r>
              <a:rPr lang="en-US" dirty="0" err="1">
                <a:solidFill>
                  <a:schemeClr val="tx1">
                    <a:lumMod val="85000"/>
                    <a:lumOff val="15000"/>
                  </a:schemeClr>
                </a:solidFill>
              </a:rPr>
              <a:t>créer</a:t>
            </a:r>
            <a:r>
              <a:rPr lang="en-US" dirty="0">
                <a:solidFill>
                  <a:schemeClr val="tx1">
                    <a:lumMod val="85000"/>
                    <a:lumOff val="15000"/>
                  </a:schemeClr>
                </a:solidFill>
              </a:rPr>
              <a:t> un </a:t>
            </a:r>
            <a:r>
              <a:rPr lang="en-US" dirty="0" err="1">
                <a:solidFill>
                  <a:schemeClr val="tx1">
                    <a:lumMod val="85000"/>
                    <a:lumOff val="15000"/>
                  </a:schemeClr>
                </a:solidFill>
              </a:rPr>
              <a:t>modèle</a:t>
            </a:r>
            <a:r>
              <a:rPr lang="en-US" dirty="0">
                <a:solidFill>
                  <a:schemeClr val="tx1">
                    <a:lumMod val="85000"/>
                    <a:lumOff val="15000"/>
                  </a:schemeClr>
                </a:solidFill>
              </a:rPr>
              <a:t> Power BI, par </a:t>
            </a:r>
            <a:r>
              <a:rPr lang="en-US" dirty="0" err="1">
                <a:solidFill>
                  <a:schemeClr val="tx1">
                    <a:lumMod val="85000"/>
                    <a:lumOff val="15000"/>
                  </a:schemeClr>
                </a:solidFill>
              </a:rPr>
              <a:t>exemple</a:t>
            </a:r>
            <a:r>
              <a:rPr lang="en-US" dirty="0">
                <a:solidFill>
                  <a:schemeClr val="tx1">
                    <a:lumMod val="85000"/>
                    <a:lumOff val="15000"/>
                  </a:schemeClr>
                </a:solidFill>
              </a:rPr>
              <a:t> un unique </a:t>
            </a:r>
            <a:r>
              <a:rPr lang="en-US" dirty="0" err="1">
                <a:solidFill>
                  <a:schemeClr val="tx1">
                    <a:lumMod val="85000"/>
                    <a:lumOff val="15000"/>
                  </a:schemeClr>
                </a:solidFill>
              </a:rPr>
              <a:t>fichier</a:t>
            </a:r>
            <a:r>
              <a:rPr lang="en-US" dirty="0">
                <a:solidFill>
                  <a:schemeClr val="tx1">
                    <a:lumMod val="85000"/>
                    <a:lumOff val="15000"/>
                  </a:schemeClr>
                </a:solidFill>
              </a:rPr>
              <a:t> Power BI Desktop </a:t>
            </a:r>
            <a:r>
              <a:rPr lang="en-US" i="1" dirty="0">
                <a:solidFill>
                  <a:schemeClr val="tx1">
                    <a:lumMod val="85000"/>
                    <a:lumOff val="15000"/>
                  </a:schemeClr>
                </a:solidFill>
              </a:rPr>
              <a:t>.</a:t>
            </a:r>
            <a:r>
              <a:rPr lang="en-US" i="1" dirty="0" err="1">
                <a:solidFill>
                  <a:schemeClr val="tx1">
                    <a:lumMod val="85000"/>
                    <a:lumOff val="15000"/>
                  </a:schemeClr>
                </a:solidFill>
              </a:rPr>
              <a:t>pbix</a:t>
            </a:r>
            <a:r>
              <a:rPr lang="en-US" i="1" dirty="0">
                <a:solidFill>
                  <a:schemeClr val="tx1">
                    <a:lumMod val="85000"/>
                    <a:lumOff val="15000"/>
                  </a:schemeClr>
                </a:solidFill>
              </a:rPr>
              <a:t>, </a:t>
            </a:r>
            <a:r>
              <a:rPr lang="en-US" dirty="0">
                <a:solidFill>
                  <a:schemeClr val="tx1">
                    <a:lumMod val="85000"/>
                    <a:lumOff val="15000"/>
                  </a:schemeClr>
                </a:solidFill>
              </a:rPr>
              <a:t>qui </a:t>
            </a:r>
            <a:r>
              <a:rPr lang="en-US" dirty="0" err="1">
                <a:solidFill>
                  <a:schemeClr val="tx1">
                    <a:lumMod val="85000"/>
                    <a:lumOff val="15000"/>
                  </a:schemeClr>
                </a:solidFill>
              </a:rPr>
              <a:t>effectue</a:t>
            </a:r>
            <a:r>
              <a:rPr lang="en-US" dirty="0">
                <a:solidFill>
                  <a:schemeClr val="tx1">
                    <a:lumMod val="85000"/>
                    <a:lumOff val="15000"/>
                  </a:schemeClr>
                </a:solidFill>
              </a:rPr>
              <a:t> </a:t>
            </a:r>
            <a:r>
              <a:rPr lang="en-US" dirty="0" err="1">
                <a:solidFill>
                  <a:schemeClr val="tx1">
                    <a:lumMod val="85000"/>
                    <a:lumOff val="15000"/>
                  </a:schemeClr>
                </a:solidFill>
              </a:rPr>
              <a:t>l’une</a:t>
            </a:r>
            <a:r>
              <a:rPr lang="en-US" dirty="0">
                <a:solidFill>
                  <a:schemeClr val="tx1">
                    <a:lumMod val="85000"/>
                    <a:lumOff val="15000"/>
                  </a:schemeClr>
                </a:solidFill>
              </a:rPr>
              <a:t> des actions </a:t>
            </a:r>
            <a:r>
              <a:rPr lang="en-US" dirty="0" err="1">
                <a:solidFill>
                  <a:schemeClr val="tx1">
                    <a:lumMod val="85000"/>
                    <a:lumOff val="15000"/>
                  </a:schemeClr>
                </a:solidFill>
              </a:rPr>
              <a:t>suivantes</a:t>
            </a:r>
            <a:r>
              <a:rPr lang="en-US" dirty="0">
                <a:solidFill>
                  <a:schemeClr val="tx1">
                    <a:lumMod val="85000"/>
                    <a:lumOff val="15000"/>
                  </a:schemeClr>
                </a:solidFill>
              </a:rPr>
              <a:t>, </a:t>
            </a:r>
            <a:r>
              <a:rPr lang="en-US" dirty="0" err="1">
                <a:solidFill>
                  <a:schemeClr val="tx1">
                    <a:lumMod val="85000"/>
                    <a:lumOff val="15000"/>
                  </a:schemeClr>
                </a:solidFill>
              </a:rPr>
              <a:t>ou</a:t>
            </a:r>
            <a:r>
              <a:rPr lang="en-US" dirty="0">
                <a:solidFill>
                  <a:schemeClr val="tx1">
                    <a:lumMod val="85000"/>
                    <a:lumOff val="15000"/>
                  </a:schemeClr>
                </a:solidFill>
              </a:rPr>
              <a:t> les deux :</a:t>
            </a:r>
          </a:p>
          <a:p>
            <a:pPr marL="742950" lvl="1"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Combine les données </a:t>
            </a:r>
            <a:r>
              <a:rPr lang="en-US" dirty="0" err="1">
                <a:solidFill>
                  <a:schemeClr val="tx1">
                    <a:lumMod val="85000"/>
                    <a:lumOff val="15000"/>
                  </a:schemeClr>
                </a:solidFill>
              </a:rPr>
              <a:t>d’une</a:t>
            </a:r>
            <a:r>
              <a:rPr lang="en-US" dirty="0">
                <a:solidFill>
                  <a:schemeClr val="tx1">
                    <a:lumMod val="85000"/>
                    <a:lumOff val="15000"/>
                  </a:schemeClr>
                </a:solidFill>
              </a:rPr>
              <a:t> </a:t>
            </a:r>
            <a:r>
              <a:rPr lang="en-US" dirty="0" err="1">
                <a:solidFill>
                  <a:schemeClr val="tx1">
                    <a:lumMod val="85000"/>
                    <a:lumOff val="15000"/>
                  </a:schemeClr>
                </a:solidFill>
              </a:rPr>
              <a:t>ou</a:t>
            </a:r>
            <a:r>
              <a:rPr lang="en-US" dirty="0">
                <a:solidFill>
                  <a:schemeClr val="tx1">
                    <a:lumMod val="85000"/>
                    <a:lumOff val="15000"/>
                  </a:schemeClr>
                </a:solidFill>
              </a:rPr>
              <a:t> de </a:t>
            </a:r>
            <a:r>
              <a:rPr lang="en-US" dirty="0" err="1">
                <a:solidFill>
                  <a:schemeClr val="tx1">
                    <a:lumMod val="85000"/>
                    <a:lumOff val="15000"/>
                  </a:schemeClr>
                </a:solidFill>
              </a:rPr>
              <a:t>plusieurs</a:t>
            </a:r>
            <a:r>
              <a:rPr lang="en-US" dirty="0">
                <a:solidFill>
                  <a:schemeClr val="tx1">
                    <a:lumMod val="85000"/>
                    <a:lumOff val="15000"/>
                  </a:schemeClr>
                </a:solidFill>
              </a:rPr>
              <a:t> sources </a:t>
            </a:r>
            <a:r>
              <a:rPr lang="en-US" dirty="0" err="1">
                <a:solidFill>
                  <a:schemeClr val="tx1">
                    <a:lumMod val="85000"/>
                    <a:lumOff val="15000"/>
                  </a:schemeClr>
                </a:solidFill>
              </a:rPr>
              <a:t>DirectQuery</a:t>
            </a:r>
            <a:r>
              <a:rPr lang="en-US" dirty="0">
                <a:solidFill>
                  <a:schemeClr val="tx1">
                    <a:lumMod val="85000"/>
                    <a:lumOff val="15000"/>
                  </a:schemeClr>
                </a:solidFill>
              </a:rPr>
              <a:t>.</a:t>
            </a:r>
          </a:p>
          <a:p>
            <a:pPr marL="742950" lvl="1"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Combine les données de sources </a:t>
            </a:r>
            <a:r>
              <a:rPr lang="en-US" dirty="0" err="1">
                <a:solidFill>
                  <a:schemeClr val="tx1">
                    <a:lumMod val="85000"/>
                    <a:lumOff val="15000"/>
                  </a:schemeClr>
                </a:solidFill>
              </a:rPr>
              <a:t>DirectQuery</a:t>
            </a:r>
            <a:r>
              <a:rPr lang="en-US" dirty="0">
                <a:solidFill>
                  <a:schemeClr val="tx1">
                    <a:lumMod val="85000"/>
                    <a:lumOff val="15000"/>
                  </a:schemeClr>
                </a:solidFill>
              </a:rPr>
              <a:t> et </a:t>
            </a:r>
            <a:r>
              <a:rPr lang="en-US" dirty="0" err="1">
                <a:solidFill>
                  <a:schemeClr val="tx1">
                    <a:lumMod val="85000"/>
                    <a:lumOff val="15000"/>
                  </a:schemeClr>
                </a:solidFill>
              </a:rPr>
              <a:t>d’importation</a:t>
            </a:r>
            <a:endParaRPr lang="en-US" dirty="0">
              <a:solidFill>
                <a:schemeClr val="tx1">
                  <a:lumMod val="85000"/>
                  <a:lumOff val="15000"/>
                </a:schemeClr>
              </a:solidFill>
            </a:endParaRPr>
          </a:p>
        </p:txBody>
      </p:sp>
      <p:sp>
        <p:nvSpPr>
          <p:cNvPr id="5" name="Espace réservé du numéro de diapositive 4">
            <a:extLst>
              <a:ext uri="{FF2B5EF4-FFF2-40B4-BE49-F238E27FC236}">
                <a16:creationId xmlns:a16="http://schemas.microsoft.com/office/drawing/2014/main" id="{9BAFD8E4-5FE9-3A1C-E1CE-87A9EDD3F83E}"/>
              </a:ext>
            </a:extLst>
          </p:cNvPr>
          <p:cNvSpPr>
            <a:spLocks noGrp="1"/>
          </p:cNvSpPr>
          <p:nvPr>
            <p:ph type="sldNum" sz="quarter" idx="12"/>
          </p:nvPr>
        </p:nvSpPr>
        <p:spPr/>
        <p:txBody>
          <a:bodyPr/>
          <a:lstStyle/>
          <a:p>
            <a:pPr rtl="0"/>
            <a:fld id="{6D22F896-40B5-4ADD-8801-0D06FADFA095}" type="slidenum">
              <a:rPr lang="fr-FR" noProof="0" smtClean="0"/>
              <a:pPr rtl="0"/>
              <a:t>8</a:t>
            </a:fld>
            <a:endParaRPr lang="fr-FR" noProof="0"/>
          </a:p>
        </p:txBody>
      </p:sp>
    </p:spTree>
    <p:extLst>
      <p:ext uri="{BB962C8B-B14F-4D97-AF65-F5344CB8AC3E}">
        <p14:creationId xmlns:p14="http://schemas.microsoft.com/office/powerpoint/2010/main" val="4278381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253835-63B4-B066-CB72-6A30C905B381}"/>
              </a:ext>
            </a:extLst>
          </p:cNvPr>
          <p:cNvSpPr/>
          <p:nvPr/>
        </p:nvSpPr>
        <p:spPr>
          <a:xfrm>
            <a:off x="1088019" y="520861"/>
            <a:ext cx="10752882" cy="57063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fr-FR" sz="2400" dirty="0"/>
              <a:t>La table Rétention est la table de faits, elle contient les lignes d’évènements que l’on souhaite analyser : nombre de désabonnés, de clients restés et de nouveaux clients, raisons du </a:t>
            </a:r>
            <a:r>
              <a:rPr lang="fr-FR" sz="2400" dirty="0" err="1"/>
              <a:t>churn</a:t>
            </a:r>
            <a:r>
              <a:rPr lang="fr-FR" sz="2400" dirty="0"/>
              <a:t>, score de satisfaction, CLV, recommandations à un ami, nombre de retours produits.</a:t>
            </a:r>
          </a:p>
          <a:p>
            <a:pPr marL="171450" indent="-171450">
              <a:buFont typeface="Wingdings" panose="05000000000000000000" pitchFamily="2" charset="2"/>
              <a:buChar char="Ø"/>
            </a:pPr>
            <a:r>
              <a:rPr lang="fr-FR" sz="2400" dirty="0"/>
              <a:t>7043 lignes et 13 colonnes</a:t>
            </a:r>
          </a:p>
          <a:p>
            <a:pPr marL="171450" indent="-171450">
              <a:buFont typeface="Wingdings" panose="05000000000000000000" pitchFamily="2" charset="2"/>
              <a:buChar char="Ø"/>
            </a:pPr>
            <a:r>
              <a:rPr lang="fr-FR" sz="2400" dirty="0"/>
              <a:t>Constituée de 2 grandes catégories de colonnes :</a:t>
            </a:r>
          </a:p>
          <a:p>
            <a:pPr marL="628650" lvl="1" indent="-171450">
              <a:buFont typeface="Arial" panose="020B0604020202020204" pitchFamily="34" charset="0"/>
              <a:buChar char="•"/>
            </a:pPr>
            <a:r>
              <a:rPr lang="fr-FR" sz="2400" dirty="0"/>
              <a:t>Métriques</a:t>
            </a:r>
          </a:p>
          <a:p>
            <a:pPr marL="1085850" lvl="2" indent="-171450">
              <a:buFont typeface="Arial" panose="020B0604020202020204" pitchFamily="34" charset="0"/>
              <a:buChar char="•"/>
            </a:pPr>
            <a:r>
              <a:rPr lang="fr-FR" sz="2400" dirty="0" err="1"/>
              <a:t>Satsifaction</a:t>
            </a:r>
            <a:r>
              <a:rPr lang="fr-FR" sz="2400" dirty="0"/>
              <a:t> score</a:t>
            </a:r>
          </a:p>
          <a:p>
            <a:pPr marL="1085850" lvl="2" indent="-171450">
              <a:buFont typeface="Arial" panose="020B0604020202020204" pitchFamily="34" charset="0"/>
              <a:buChar char="•"/>
            </a:pPr>
            <a:r>
              <a:rPr lang="fr-FR" sz="2400" dirty="0" err="1"/>
              <a:t>Churn</a:t>
            </a:r>
            <a:r>
              <a:rPr lang="fr-FR" sz="2400" dirty="0"/>
              <a:t> score</a:t>
            </a:r>
          </a:p>
          <a:p>
            <a:pPr marL="1085850" lvl="2" indent="-171450">
              <a:buFont typeface="Arial" panose="020B0604020202020204" pitchFamily="34" charset="0"/>
              <a:buChar char="•"/>
            </a:pPr>
            <a:r>
              <a:rPr lang="fr-FR" sz="2400" dirty="0" err="1"/>
              <a:t>Number</a:t>
            </a:r>
            <a:r>
              <a:rPr lang="fr-FR" sz="2400" dirty="0"/>
              <a:t> of </a:t>
            </a:r>
            <a:r>
              <a:rPr lang="fr-FR" sz="2400" dirty="0" err="1"/>
              <a:t>refferals</a:t>
            </a:r>
            <a:endParaRPr lang="fr-FR" sz="2400" dirty="0"/>
          </a:p>
          <a:p>
            <a:pPr marL="1085850" lvl="2" indent="-171450">
              <a:buFont typeface="Arial" panose="020B0604020202020204" pitchFamily="34" charset="0"/>
              <a:buChar char="•"/>
            </a:pPr>
            <a:r>
              <a:rPr lang="fr-FR" sz="2400" dirty="0" err="1"/>
              <a:t>Churn</a:t>
            </a:r>
            <a:r>
              <a:rPr lang="fr-FR" sz="2400" dirty="0"/>
              <a:t> Value</a:t>
            </a:r>
          </a:p>
          <a:p>
            <a:pPr marL="628650" lvl="1" indent="-171450">
              <a:buFont typeface="Arial" panose="020B0604020202020204" pitchFamily="34" charset="0"/>
              <a:buChar char="•"/>
            </a:pPr>
            <a:r>
              <a:rPr lang="fr-FR" sz="2400" dirty="0"/>
              <a:t>Clé de dimension</a:t>
            </a:r>
          </a:p>
          <a:p>
            <a:pPr marL="1085850" lvl="2" indent="-171450">
              <a:buFont typeface="Arial" panose="020B0604020202020204" pitchFamily="34" charset="0"/>
              <a:buChar char="•"/>
            </a:pPr>
            <a:r>
              <a:rPr lang="fr-FR" sz="2400" dirty="0"/>
              <a:t>Permettant de connecter la table de faits à chaque table de dimension</a:t>
            </a:r>
          </a:p>
          <a:p>
            <a:pPr marL="171450" indent="-171450">
              <a:buFont typeface="Arial" panose="020B0604020202020204" pitchFamily="34" charset="0"/>
              <a:buChar char="•"/>
            </a:pPr>
            <a:r>
              <a:rPr lang="fr-FR" sz="2400" dirty="0"/>
              <a:t>Les autres tables de dimension représentent les différents axes d’analyse</a:t>
            </a:r>
          </a:p>
        </p:txBody>
      </p:sp>
    </p:spTree>
    <p:extLst>
      <p:ext uri="{BB962C8B-B14F-4D97-AF65-F5344CB8AC3E}">
        <p14:creationId xmlns:p14="http://schemas.microsoft.com/office/powerpoint/2010/main" val="734586984"/>
      </p:ext>
    </p:extLst>
  </p:cSld>
  <p:clrMapOvr>
    <a:masterClrMapping/>
  </p:clrMapOvr>
</p:sld>
</file>

<file path=ppt/theme/theme1.xml><?xml version="1.0" encoding="utf-8"?>
<a:theme xmlns:a="http://schemas.openxmlformats.org/drawingml/2006/main" name="Profondeur">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TM04033923[[fn=Profondeur]]</Template>
  <TotalTime>2241</TotalTime>
  <Words>594</Words>
  <Application>Microsoft Office PowerPoint</Application>
  <PresentationFormat>Grand écran</PresentationFormat>
  <Paragraphs>40</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Abadi Extra Light</vt:lpstr>
      <vt:lpstr>Arial</vt:lpstr>
      <vt:lpstr>Corbel</vt:lpstr>
      <vt:lpstr>Wingdings</vt:lpstr>
      <vt:lpstr>Profondeur</vt:lpstr>
      <vt:lpstr>bonus</vt:lpstr>
      <vt:lpstr>PUBLIER ET PARTAGER LE RAPPORT DANS POWER BI SERVICES</vt:lpstr>
      <vt:lpstr>Présentation PowerPoint</vt:lpstr>
      <vt:lpstr>Création d’un modèle sémantique avec import</vt:lpstr>
      <vt:lpstr>Présentation PowerPoint</vt:lpstr>
      <vt:lpstr>Création d’un modèle sémantique en temps reel avec directquery</vt:lpstr>
      <vt:lpstr>Création d’un modèle sémantique en temps reel avec LIVE CONNECTION</vt:lpstr>
      <vt:lpstr>Modèle composite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bonus</dc:title>
  <dc:creator>Myosotis _13</dc:creator>
  <cp:lastModifiedBy>Myosotis _13</cp:lastModifiedBy>
  <cp:revision>1</cp:revision>
  <dcterms:created xsi:type="dcterms:W3CDTF">2024-02-24T10:16:57Z</dcterms:created>
  <dcterms:modified xsi:type="dcterms:W3CDTF">2024-02-25T23:38:36Z</dcterms:modified>
</cp:coreProperties>
</file>