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41" r:id="rId6"/>
    <p:sldId id="332" r:id="rId7"/>
    <p:sldId id="329" r:id="rId8"/>
    <p:sldId id="326" r:id="rId9"/>
    <p:sldId id="336" r:id="rId10"/>
    <p:sldId id="333" r:id="rId11"/>
    <p:sldId id="334" r:id="rId12"/>
    <p:sldId id="335" r:id="rId13"/>
    <p:sldId id="266" r:id="rId14"/>
  </p:sldIdLst>
  <p:sldSz cx="12192000" cy="6858000"/>
  <p:notesSz cx="6858000" cy="9945688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8000"/>
    <a:srgbClr val="FFFF00"/>
    <a:srgbClr val="FFCC99"/>
    <a:srgbClr val="FFCCCC"/>
    <a:srgbClr val="97E9DB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osotis _13" userId="d3757a171cf8daaf" providerId="LiveId" clId="{DFA44598-738D-4EEE-B206-53898846865A}"/>
    <pc:docChg chg="custSel delSld modSld">
      <pc:chgData name="Myosotis _13" userId="d3757a171cf8daaf" providerId="LiveId" clId="{DFA44598-738D-4EEE-B206-53898846865A}" dt="2023-12-06T13:15:40.805" v="439" actId="1076"/>
      <pc:docMkLst>
        <pc:docMk/>
      </pc:docMkLst>
      <pc:sldChg chg="modSp mod">
        <pc:chgData name="Myosotis _13" userId="d3757a171cf8daaf" providerId="LiveId" clId="{DFA44598-738D-4EEE-B206-53898846865A}" dt="2023-12-06T13:10:27.658" v="15" actId="14100"/>
        <pc:sldMkLst>
          <pc:docMk/>
          <pc:sldMk cId="1652133998" sldId="256"/>
        </pc:sldMkLst>
        <pc:spChg chg="mod">
          <ac:chgData name="Myosotis _13" userId="d3757a171cf8daaf" providerId="LiveId" clId="{DFA44598-738D-4EEE-B206-53898846865A}" dt="2023-12-06T13:10:27.658" v="15" actId="14100"/>
          <ac:spMkLst>
            <pc:docMk/>
            <pc:sldMk cId="1652133998" sldId="256"/>
            <ac:spMk id="6" creationId="{00000000-0000-0000-0000-000000000000}"/>
          </ac:spMkLst>
        </pc:spChg>
      </pc:sldChg>
      <pc:sldChg chg="del">
        <pc:chgData name="Myosotis _13" userId="d3757a171cf8daaf" providerId="LiveId" clId="{DFA44598-738D-4EEE-B206-53898846865A}" dt="2023-12-06T13:10:44.647" v="17" actId="47"/>
        <pc:sldMkLst>
          <pc:docMk/>
          <pc:sldMk cId="1654255301" sldId="257"/>
        </pc:sldMkLst>
      </pc:sldChg>
      <pc:sldChg chg="del">
        <pc:chgData name="Myosotis _13" userId="d3757a171cf8daaf" providerId="LiveId" clId="{DFA44598-738D-4EEE-B206-53898846865A}" dt="2023-12-06T13:10:51.410" v="24" actId="47"/>
        <pc:sldMkLst>
          <pc:docMk/>
          <pc:sldMk cId="4224509479" sldId="260"/>
        </pc:sldMkLst>
      </pc:sldChg>
      <pc:sldChg chg="modSp mod">
        <pc:chgData name="Myosotis _13" userId="d3757a171cf8daaf" providerId="LiveId" clId="{DFA44598-738D-4EEE-B206-53898846865A}" dt="2023-12-06T13:15:40.805" v="439" actId="1076"/>
        <pc:sldMkLst>
          <pc:docMk/>
          <pc:sldMk cId="3683544629" sldId="266"/>
        </pc:sldMkLst>
        <pc:spChg chg="mod">
          <ac:chgData name="Myosotis _13" userId="d3757a171cf8daaf" providerId="LiveId" clId="{DFA44598-738D-4EEE-B206-53898846865A}" dt="2023-12-06T13:15:36.596" v="438" actId="20577"/>
          <ac:spMkLst>
            <pc:docMk/>
            <pc:sldMk cId="3683544629" sldId="266"/>
            <ac:spMk id="2" creationId="{00000000-0000-0000-0000-000000000000}"/>
          </ac:spMkLst>
        </pc:spChg>
        <pc:spChg chg="mod">
          <ac:chgData name="Myosotis _13" userId="d3757a171cf8daaf" providerId="LiveId" clId="{DFA44598-738D-4EEE-B206-53898846865A}" dt="2023-12-06T13:15:40.805" v="439" actId="1076"/>
          <ac:spMkLst>
            <pc:docMk/>
            <pc:sldMk cId="3683544629" sldId="266"/>
            <ac:spMk id="11" creationId="{417D6D2D-EE02-8BA7-6ACC-55AA0CC445B9}"/>
          </ac:spMkLst>
        </pc:spChg>
      </pc:sldChg>
      <pc:sldChg chg="del">
        <pc:chgData name="Myosotis _13" userId="d3757a171cf8daaf" providerId="LiveId" clId="{DFA44598-738D-4EEE-B206-53898846865A}" dt="2023-12-06T13:10:53.379" v="26" actId="47"/>
        <pc:sldMkLst>
          <pc:docMk/>
          <pc:sldMk cId="4191239515" sldId="271"/>
        </pc:sldMkLst>
      </pc:sldChg>
      <pc:sldChg chg="del">
        <pc:chgData name="Myosotis _13" userId="d3757a171cf8daaf" providerId="LiveId" clId="{DFA44598-738D-4EEE-B206-53898846865A}" dt="2023-12-06T13:10:48.504" v="21" actId="47"/>
        <pc:sldMkLst>
          <pc:docMk/>
          <pc:sldMk cId="2723709790" sldId="275"/>
        </pc:sldMkLst>
      </pc:sldChg>
      <pc:sldChg chg="del">
        <pc:chgData name="Myosotis _13" userId="d3757a171cf8daaf" providerId="LiveId" clId="{DFA44598-738D-4EEE-B206-53898846865A}" dt="2023-12-06T13:11:07.582" v="36" actId="47"/>
        <pc:sldMkLst>
          <pc:docMk/>
          <pc:sldMk cId="3961047462" sldId="295"/>
        </pc:sldMkLst>
      </pc:sldChg>
      <pc:sldChg chg="del">
        <pc:chgData name="Myosotis _13" userId="d3757a171cf8daaf" providerId="LiveId" clId="{DFA44598-738D-4EEE-B206-53898846865A}" dt="2023-12-06T13:10:49.413" v="22" actId="47"/>
        <pc:sldMkLst>
          <pc:docMk/>
          <pc:sldMk cId="2364404078" sldId="299"/>
        </pc:sldMkLst>
      </pc:sldChg>
      <pc:sldChg chg="del">
        <pc:chgData name="Myosotis _13" userId="d3757a171cf8daaf" providerId="LiveId" clId="{DFA44598-738D-4EEE-B206-53898846865A}" dt="2023-12-06T13:11:02.475" v="29" actId="47"/>
        <pc:sldMkLst>
          <pc:docMk/>
          <pc:sldMk cId="2697332902" sldId="305"/>
        </pc:sldMkLst>
      </pc:sldChg>
      <pc:sldChg chg="del">
        <pc:chgData name="Myosotis _13" userId="d3757a171cf8daaf" providerId="LiveId" clId="{DFA44598-738D-4EEE-B206-53898846865A}" dt="2023-12-06T13:11:01.123" v="28" actId="47"/>
        <pc:sldMkLst>
          <pc:docMk/>
          <pc:sldMk cId="1744729173" sldId="307"/>
        </pc:sldMkLst>
      </pc:sldChg>
      <pc:sldChg chg="del">
        <pc:chgData name="Myosotis _13" userId="d3757a171cf8daaf" providerId="LiveId" clId="{DFA44598-738D-4EEE-B206-53898846865A}" dt="2023-12-06T13:11:05.063" v="34" actId="47"/>
        <pc:sldMkLst>
          <pc:docMk/>
          <pc:sldMk cId="1756764644" sldId="310"/>
        </pc:sldMkLst>
      </pc:sldChg>
      <pc:sldChg chg="del">
        <pc:chgData name="Myosotis _13" userId="d3757a171cf8daaf" providerId="LiveId" clId="{DFA44598-738D-4EEE-B206-53898846865A}" dt="2023-12-06T13:11:04.255" v="32" actId="47"/>
        <pc:sldMkLst>
          <pc:docMk/>
          <pc:sldMk cId="1188650292" sldId="311"/>
        </pc:sldMkLst>
      </pc:sldChg>
      <pc:sldChg chg="del">
        <pc:chgData name="Myosotis _13" userId="d3757a171cf8daaf" providerId="LiveId" clId="{DFA44598-738D-4EEE-B206-53898846865A}" dt="2023-12-06T13:10:46.885" v="19" actId="47"/>
        <pc:sldMkLst>
          <pc:docMk/>
          <pc:sldMk cId="1108994335" sldId="312"/>
        </pc:sldMkLst>
      </pc:sldChg>
      <pc:sldChg chg="del">
        <pc:chgData name="Myosotis _13" userId="d3757a171cf8daaf" providerId="LiveId" clId="{DFA44598-738D-4EEE-B206-53898846865A}" dt="2023-12-06T13:10:57.517" v="27" actId="47"/>
        <pc:sldMkLst>
          <pc:docMk/>
          <pc:sldMk cId="692851743" sldId="315"/>
        </pc:sldMkLst>
      </pc:sldChg>
      <pc:sldChg chg="del">
        <pc:chgData name="Myosotis _13" userId="d3757a171cf8daaf" providerId="LiveId" clId="{DFA44598-738D-4EEE-B206-53898846865A}" dt="2023-12-06T13:11:05.439" v="35" actId="47"/>
        <pc:sldMkLst>
          <pc:docMk/>
          <pc:sldMk cId="1253156032" sldId="318"/>
        </pc:sldMkLst>
      </pc:sldChg>
      <pc:sldChg chg="del">
        <pc:chgData name="Myosotis _13" userId="d3757a171cf8daaf" providerId="LiveId" clId="{DFA44598-738D-4EEE-B206-53898846865A}" dt="2023-12-06T13:11:03.227" v="30" actId="47"/>
        <pc:sldMkLst>
          <pc:docMk/>
          <pc:sldMk cId="967684647" sldId="319"/>
        </pc:sldMkLst>
      </pc:sldChg>
      <pc:sldChg chg="del">
        <pc:chgData name="Myosotis _13" userId="d3757a171cf8daaf" providerId="LiveId" clId="{DFA44598-738D-4EEE-B206-53898846865A}" dt="2023-12-06T13:11:04.664" v="33" actId="47"/>
        <pc:sldMkLst>
          <pc:docMk/>
          <pc:sldMk cId="888816320" sldId="321"/>
        </pc:sldMkLst>
      </pc:sldChg>
      <pc:sldChg chg="del">
        <pc:chgData name="Myosotis _13" userId="d3757a171cf8daaf" providerId="LiveId" clId="{DFA44598-738D-4EEE-B206-53898846865A}" dt="2023-12-06T13:10:50.496" v="23" actId="47"/>
        <pc:sldMkLst>
          <pc:docMk/>
          <pc:sldMk cId="4184829843" sldId="323"/>
        </pc:sldMkLst>
      </pc:sldChg>
      <pc:sldChg chg="del">
        <pc:chgData name="Myosotis _13" userId="d3757a171cf8daaf" providerId="LiveId" clId="{DFA44598-738D-4EEE-B206-53898846865A}" dt="2023-12-06T13:10:52.695" v="25" actId="47"/>
        <pc:sldMkLst>
          <pc:docMk/>
          <pc:sldMk cId="2027124093" sldId="325"/>
        </pc:sldMkLst>
      </pc:sldChg>
      <pc:sldChg chg="del">
        <pc:chgData name="Myosotis _13" userId="d3757a171cf8daaf" providerId="LiveId" clId="{DFA44598-738D-4EEE-B206-53898846865A}" dt="2023-12-06T13:10:45.890" v="18" actId="47"/>
        <pc:sldMkLst>
          <pc:docMk/>
          <pc:sldMk cId="4047305376" sldId="327"/>
        </pc:sldMkLst>
      </pc:sldChg>
      <pc:sldChg chg="del">
        <pc:chgData name="Myosotis _13" userId="d3757a171cf8daaf" providerId="LiveId" clId="{DFA44598-738D-4EEE-B206-53898846865A}" dt="2023-12-06T13:10:47.725" v="20" actId="47"/>
        <pc:sldMkLst>
          <pc:docMk/>
          <pc:sldMk cId="688062481" sldId="337"/>
        </pc:sldMkLst>
      </pc:sldChg>
      <pc:sldChg chg="del">
        <pc:chgData name="Myosotis _13" userId="d3757a171cf8daaf" providerId="LiveId" clId="{DFA44598-738D-4EEE-B206-53898846865A}" dt="2023-12-06T13:11:03.713" v="31" actId="47"/>
        <pc:sldMkLst>
          <pc:docMk/>
          <pc:sldMk cId="3261230687" sldId="338"/>
        </pc:sldMkLst>
      </pc:sldChg>
      <pc:sldChg chg="del">
        <pc:chgData name="Myosotis _13" userId="d3757a171cf8daaf" providerId="LiveId" clId="{DFA44598-738D-4EEE-B206-53898846865A}" dt="2023-12-06T13:10:38.741" v="16" actId="47"/>
        <pc:sldMkLst>
          <pc:docMk/>
          <pc:sldMk cId="0" sldId="3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7283C4-69C4-4B10-9EB4-C99EB4AB0E72}" type="datetime1">
              <a:rPr lang="fr-FR" smtClean="0"/>
              <a:t>06/12/2023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D04816-4A16-4B9A-8B75-D40768E67554}" type="datetime1">
              <a:rPr lang="fr-FR" noProof="0" smtClean="0"/>
              <a:t>06/12/2023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1" i="1">
                <a:latin typeface="Arial" pitchFamily="34" charset="0"/>
                <a:cs typeface="Arial" pitchFamily="34" charset="0"/>
              </a:rPr>
              <a:t>REMARQUE :</a:t>
            </a:r>
          </a:p>
          <a:p>
            <a:pPr rtl="0"/>
            <a:r>
              <a:rPr lang="fr-FR" i="1">
                <a:latin typeface="Arial" pitchFamily="34" charset="0"/>
                <a:cs typeface="Arial" pitchFamily="34" charset="0"/>
              </a:rPr>
              <a:t>Pour remplacer l’image sur cette diapositive, sélectionnez-la et supprimez-la. Cliquez ensuite sur l’icône Images dans l’espace réservé pour insérer votre image.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68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F4839ECD-B0F4-4E9C-8A41-C7FF6F05ABC7}" type="datetime1">
              <a:rPr lang="fr-FR" noProof="0" smtClean="0"/>
              <a:t>06/12/2023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C5CE0-6D1B-424F-996A-7CF1236C9093}" type="datetime1">
              <a:rPr lang="fr-FR" noProof="0" smtClean="0"/>
              <a:t>06/12/2023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BCED7F-8361-4784-80FC-58B2367AC205}" type="datetime1">
              <a:rPr lang="fr-FR" noProof="0" smtClean="0"/>
              <a:t>06/12/2023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noProof="0"/>
              <a:t>Modifiez les styles du texte du masque</a:t>
            </a:r>
            <a:endParaRPr lang="fr-FR"/>
          </a:p>
          <a:p>
            <a:pPr lvl="1" rtl="0"/>
            <a:r>
              <a:rPr lang="fr-FR" err="1"/>
              <a:t>Deuxième</a:t>
            </a:r>
            <a:r>
              <a:rPr lang="fr-FR"/>
              <a:t> </a:t>
            </a:r>
            <a:r>
              <a:rPr lang="fr-FR" err="1"/>
              <a:t>niveau</a:t>
            </a:r>
            <a:endParaRPr lang="fr-FR"/>
          </a:p>
          <a:p>
            <a:pPr lvl="2" rtl="0"/>
            <a:r>
              <a:rPr lang="fr-FR" err="1"/>
              <a:t>Troisième</a:t>
            </a:r>
            <a:r>
              <a:rPr lang="fr-FR"/>
              <a:t> </a:t>
            </a:r>
            <a:r>
              <a:rPr lang="fr-FR" err="1"/>
              <a:t>niveau</a:t>
            </a:r>
            <a:endParaRPr lang="fr-FR"/>
          </a:p>
          <a:p>
            <a:pPr lvl="3" rtl="0"/>
            <a:r>
              <a:rPr lang="fr-FR" err="1"/>
              <a:t>Quatrième</a:t>
            </a:r>
            <a:r>
              <a:rPr lang="fr-FR"/>
              <a:t> </a:t>
            </a:r>
            <a:r>
              <a:rPr lang="fr-FR" err="1"/>
              <a:t>niveau</a:t>
            </a:r>
            <a:endParaRPr lang="fr-FR"/>
          </a:p>
          <a:p>
            <a:pPr lvl="4" rtl="0"/>
            <a:r>
              <a:rPr lang="fr-FR" err="1"/>
              <a:t>Cinquième</a:t>
            </a:r>
            <a:r>
              <a:rPr lang="fr-FR"/>
              <a:t> </a:t>
            </a:r>
            <a:r>
              <a:rPr lang="fr-FR" err="1"/>
              <a:t>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C782E0-924C-4C80-878E-1A91F4E2D435}" type="datetime1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/>
              <a:t>‹N°›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necteur droi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46BB8-95D5-4925-A156-AFC4162AE5A9}" type="datetime1">
              <a:rPr lang="fr-FR" noProof="0" smtClean="0"/>
              <a:t>06/12/2023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1" name="Espace réservé d’image 10" descr="Espace réservé vide pour ajouter une image. Cliquez sur l’espace réservé et sélectionnez l’image à ajouter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14" name="Groupe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e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necteur droi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11" name="Groupe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necteur droi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95B23C-F89E-4A0C-B025-739D1C093814}" type="datetime1">
              <a:rPr lang="fr-FR" noProof="0" smtClean="0"/>
              <a:t>06/12/2023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7D3DD3-58BE-41AA-B645-7E41A687D1FB}" type="datetime1">
              <a:rPr lang="fr-FR" noProof="0" smtClean="0"/>
              <a:t>06/12/2023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A5C24-7937-4C9A-B774-F693B38FC3A3}" type="datetime1">
              <a:rPr lang="fr-FR" noProof="0" smtClean="0"/>
              <a:t>06/12/2023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9A013D-9941-4648-9393-6D6C3D9A3531}" type="datetime1">
              <a:rPr lang="fr-FR" noProof="0" smtClean="0"/>
              <a:t>06/12/2023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D9261-D922-4D8A-993C-015074B78B12}" type="datetime1">
              <a:rPr lang="fr-FR" noProof="0" smtClean="0"/>
              <a:t>06/12/2023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40C66C-A21E-4010-856D-58DDEC1C5A07}" type="datetime1">
              <a:rPr lang="fr-FR" noProof="0" smtClean="0"/>
              <a:t>06/12/2023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  <a:p>
            <a:pPr lvl="5" rtl="0"/>
            <a:r>
              <a:rPr lang="fr-FR" noProof="0"/>
              <a:t>Sixième niveau</a:t>
            </a:r>
          </a:p>
          <a:p>
            <a:pPr lvl="6" rtl="0"/>
            <a:r>
              <a:rPr lang="fr-FR" noProof="0"/>
              <a:t>Septième niveau</a:t>
            </a:r>
          </a:p>
          <a:p>
            <a:pPr lvl="7" rtl="0"/>
            <a:r>
              <a:rPr lang="fr-FR" noProof="0"/>
              <a:t>Huitième niveau</a:t>
            </a:r>
          </a:p>
          <a:p>
            <a:pPr lvl="8" rtl="0"/>
            <a:r>
              <a:rPr lang="fr-FR" noProof="0"/>
              <a:t>Neuvième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7ED33F8C-BA28-4341-BFF2-691DB4C88DBD}" type="datetime1">
              <a:rPr lang="fr-FR" noProof="0" smtClean="0"/>
              <a:t>06/12/2023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grpSp>
        <p:nvGrpSpPr>
          <p:cNvPr id="15" name="Groupe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necteur droi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24690" y="2344847"/>
            <a:ext cx="6520664" cy="2751260"/>
          </a:xfrm>
        </p:spPr>
        <p:txBody>
          <a:bodyPr rtlCol="0" anchor="b">
            <a:noAutofit/>
          </a:bodyPr>
          <a:lstStyle/>
          <a:p>
            <a:pPr rtl="0"/>
            <a:r>
              <a:rPr lang="fr-FR" sz="5400" dirty="0">
                <a:latin typeface="Bernard MT Condensed" panose="02050806060905020404" pitchFamily="18" charset="0"/>
              </a:rPr>
              <a:t>Analyse des ventes WEB</a:t>
            </a:r>
            <a:br>
              <a:rPr lang="fr-FR" sz="5400" dirty="0">
                <a:latin typeface="Bernard MT Condensed" panose="02050806060905020404" pitchFamily="18" charset="0"/>
              </a:rPr>
            </a:br>
            <a:r>
              <a:rPr lang="fr-FR" sz="5400" dirty="0" err="1">
                <a:latin typeface="Bernard MT Condensed" panose="02050806060905020404" pitchFamily="18" charset="0"/>
              </a:rPr>
              <a:t>Complementaires</a:t>
            </a:r>
            <a:br>
              <a:rPr lang="fr-FR" sz="5400" dirty="0">
                <a:latin typeface="Bernard MT Condensed" panose="02050806060905020404" pitchFamily="18" charset="0"/>
              </a:rPr>
            </a:br>
            <a:r>
              <a:rPr lang="fr-FR" sz="5400" dirty="0">
                <a:latin typeface="Bernard MT Condensed" panose="02050806060905020404" pitchFamily="18" charset="0"/>
              </a:rPr>
              <a:t>2021-2022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581273" y="5983182"/>
            <a:ext cx="3147176" cy="585317"/>
          </a:xfrm>
        </p:spPr>
        <p:txBody>
          <a:bodyPr rtlCol="0">
            <a:normAutofit/>
          </a:bodyPr>
          <a:lstStyle/>
          <a:p>
            <a:pPr algn="r" rtl="0"/>
            <a:r>
              <a:rPr lang="fr-FR" sz="1200" i="1">
                <a:solidFill>
                  <a:schemeClr val="bg1"/>
                </a:solidFill>
                <a:latin typeface="Bookman Old Style" panose="02050604050505020204" pitchFamily="18" charset="0"/>
              </a:rPr>
              <a:t>Par Naziha Boussemaha, Data Analyst</a:t>
            </a:r>
          </a:p>
        </p:txBody>
      </p:sp>
      <p:pic>
        <p:nvPicPr>
          <p:cNvPr id="2" name="Image 1" descr="Livres reliés">
            <a:extLst>
              <a:ext uri="{FF2B5EF4-FFF2-40B4-BE49-F238E27FC236}">
                <a16:creationId xmlns:a16="http://schemas.microsoft.com/office/drawing/2014/main" id="{729F99B8-8F1C-1DB7-3FBA-5A2F62DCBC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8" r="19128" b="2"/>
          <a:stretch/>
        </p:blipFill>
        <p:spPr>
          <a:xfrm>
            <a:off x="7315200" y="1239744"/>
            <a:ext cx="4876800" cy="4398299"/>
          </a:xfrm>
          <a:prstGeom prst="rect">
            <a:avLst/>
          </a:prstGeom>
          <a:noFill/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FB83245-32FA-9B06-589C-F1DEC5D4856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7706" y="2713964"/>
            <a:ext cx="3204928" cy="9074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714375" y="161925"/>
            <a:ext cx="9980613" cy="563563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2000" dirty="0"/>
              <a:t>Synthèse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7D6D2D-EE02-8BA7-6ACC-55AA0CC445B9}"/>
              </a:ext>
            </a:extLst>
          </p:cNvPr>
          <p:cNvSpPr txBox="1"/>
          <p:nvPr/>
        </p:nvSpPr>
        <p:spPr>
          <a:xfrm>
            <a:off x="2795239" y="1450011"/>
            <a:ext cx="7877175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atin typeface="Simplified Arabic" panose="020F0502020204030204" pitchFamily="18" charset="-78"/>
                <a:cs typeface="Simplified Arabic" panose="020F0502020204030204" pitchFamily="18" charset="-78"/>
              </a:rPr>
              <a:t>2 types de clients : </a:t>
            </a:r>
            <a:r>
              <a:rPr lang="fr-FR" dirty="0" err="1">
                <a:latin typeface="Simplified Arabic" panose="020F0502020204030204" pitchFamily="18" charset="-78"/>
                <a:cs typeface="Simplified Arabic" panose="020F0502020204030204" pitchFamily="18" charset="-78"/>
              </a:rPr>
              <a:t>BtoB</a:t>
            </a:r>
            <a:r>
              <a:rPr lang="fr-FR" dirty="0">
                <a:latin typeface="Simplified Arabic" panose="020F0502020204030204" pitchFamily="18" charset="-78"/>
                <a:cs typeface="Simplified Arabic" panose="020F0502020204030204" pitchFamily="18" charset="-78"/>
              </a:rPr>
              <a:t> et BtoC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atin typeface="Simplified Arabic" panose="020F0502020204030204" pitchFamily="18" charset="-78"/>
                <a:cs typeface="Simplified Arabic" panose="020F0502020204030204" pitchFamily="18" charset="-78"/>
              </a:rPr>
              <a:t>1 Client sur 4 est une femme parmi la clientèle B2B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atin typeface="Simplified Arabic" panose="020F0502020204030204" pitchFamily="18" charset="-78"/>
                <a:cs typeface="Simplified Arabic" panose="020F0502020204030204" pitchFamily="18" charset="-78"/>
              </a:rPr>
              <a:t>Equilibre des genres dans la clientèle B2C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atin typeface="Simplified Arabic" panose="020F0502020204030204" pitchFamily="18" charset="-78"/>
                <a:cs typeface="Simplified Arabic" panose="020F0502020204030204" pitchFamily="18" charset="-78"/>
              </a:rPr>
              <a:t>Les 30-50 ans sont largement représentés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atin typeface="Simplified Arabic" panose="020F0502020204030204" pitchFamily="18" charset="-78"/>
                <a:cs typeface="Simplified Arabic" panose="020F0502020204030204" pitchFamily="18" charset="-78"/>
              </a:rPr>
              <a:t>Il existe un déséquilibre entre les catégories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i="0" dirty="0">
                <a:latin typeface="Simplified Arabic" panose="020F0502020204030204" pitchFamily="18" charset="-78"/>
                <a:cs typeface="Simplified Arabic" panose="020F0502020204030204" pitchFamily="18" charset="-78"/>
              </a:rPr>
              <a:t>Il existe </a:t>
            </a:r>
            <a:r>
              <a:rPr lang="fr-FR" dirty="0">
                <a:latin typeface="Simplified Arabic" panose="020F0502020204030204" pitchFamily="18" charset="-78"/>
                <a:cs typeface="Simplified Arabic" panose="020F0502020204030204" pitchFamily="18" charset="-78"/>
              </a:rPr>
              <a:t>des habitudes de consommation : saisonnalité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i="0" dirty="0">
              <a:latin typeface="Simplified Arabic" panose="020F0502020204030204" pitchFamily="18" charset="-78"/>
              <a:cs typeface="Simplified Arabic" panose="020F050202020403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EDAB2-5165-9538-1ACC-89E4A01C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4800" b="1" dirty="0"/>
              <a:t>d. Analyses complémentaires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3C6D321-8BE9-DF9D-F009-0D537FDF6BD6}"/>
              </a:ext>
            </a:extLst>
          </p:cNvPr>
          <p:cNvSpPr txBox="1"/>
          <p:nvPr/>
        </p:nvSpPr>
        <p:spPr>
          <a:xfrm>
            <a:off x="2806391" y="1511454"/>
            <a:ext cx="8191500" cy="443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/>
              <a:t>Répartition des prix par catégorie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/>
              <a:t>Répartition du CA par catégorie chez les B2C et B2B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/>
              <a:t>Répartition du CA par catégorie de chacun des clients B2B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/>
              <a:t>Répartition du CA par genre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/>
              <a:t>Répartition du CA par âge et tranches d’âges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/>
              <a:t>Répartition de la clientèle par tranches d’âges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/>
              <a:t>Saisonnalité des achats (saisons et heures)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93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C62E7-889E-EBD9-A0D2-E6B11CE9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01443"/>
            <a:ext cx="9980682" cy="771719"/>
          </a:xfrm>
        </p:spPr>
        <p:txBody>
          <a:bodyPr anchor="b">
            <a:normAutofit/>
          </a:bodyPr>
          <a:lstStyle/>
          <a:p>
            <a:r>
              <a:rPr lang="fr-FR"/>
              <a:t>Nos produits : Répartition des prix par catégorie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B4A0C9-9A72-6B8A-2C5B-D051A8800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6849" y="2152651"/>
            <a:ext cx="2686051" cy="1409699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prix moyen d’un livre de 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catégorie 2 </a:t>
            </a: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 de :</a:t>
            </a:r>
            <a:endParaRPr lang="en-US" sz="1400"/>
          </a:p>
          <a:p>
            <a:pPr algn="ctr">
              <a:spcAft>
                <a:spcPts val="600"/>
              </a:spcAft>
            </a:pPr>
            <a:r>
              <a:rPr lang="en-US" sz="3600" b="1"/>
              <a:t>76,21 €</a:t>
            </a:r>
          </a:p>
        </p:txBody>
      </p:sp>
      <p:pic>
        <p:nvPicPr>
          <p:cNvPr id="9" name="Espace réservé pour une image  8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C8D336B6-AA78-4178-D1C9-77590F8359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" b="2604"/>
          <a:stretch/>
        </p:blipFill>
        <p:spPr>
          <a:xfrm>
            <a:off x="5245221" y="1783003"/>
            <a:ext cx="6080004" cy="4322518"/>
          </a:xfrm>
          <a:noFill/>
        </p:spPr>
      </p:pic>
      <p:pic>
        <p:nvPicPr>
          <p:cNvPr id="16" name="Graphique 15" descr="Tirelire avec un remplissage uni">
            <a:extLst>
              <a:ext uri="{FF2B5EF4-FFF2-40B4-BE49-F238E27FC236}">
                <a16:creationId xmlns:a16="http://schemas.microsoft.com/office/drawing/2014/main" id="{B16292B8-6918-D24D-412D-90A7BA8F5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8876" y="4867275"/>
            <a:ext cx="1190624" cy="119062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29869A2-0CAC-2E90-D2C1-A6AF13C54F90}"/>
              </a:ext>
            </a:extLst>
          </p:cNvPr>
          <p:cNvSpPr txBox="1"/>
          <p:nvPr/>
        </p:nvSpPr>
        <p:spPr>
          <a:xfrm>
            <a:off x="809626" y="4124325"/>
            <a:ext cx="402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/>
              <a:t>Soit 3,5 fois plus élevé que le prix moyen d’un livre de catégorie 1 et 7,5 fois plus élevé qu’un livre de catégorie 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FEA7F14-8931-3EF7-A584-24C258F1C5F4}"/>
              </a:ext>
            </a:extLst>
          </p:cNvPr>
          <p:cNvSpPr txBox="1"/>
          <p:nvPr/>
        </p:nvSpPr>
        <p:spPr>
          <a:xfrm>
            <a:off x="581025" y="6048375"/>
            <a:ext cx="515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i="1"/>
              <a:t>Quel profil de client achète cette catégorie ?</a:t>
            </a:r>
          </a:p>
        </p:txBody>
      </p:sp>
    </p:spTree>
    <p:extLst>
      <p:ext uri="{BB962C8B-B14F-4D97-AF65-F5344CB8AC3E}">
        <p14:creationId xmlns:p14="http://schemas.microsoft.com/office/powerpoint/2010/main" val="105532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74DBC-71BB-6193-96A4-D0BFDA8B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fr-FR" sz="3200"/>
              <a:t>Répartition du Chiffres d’affaires par catégorie </a:t>
            </a:r>
            <a:br>
              <a:rPr lang="fr-FR"/>
            </a:br>
            <a:r>
              <a:rPr lang="fr-FR" sz="1800" i="1"/>
              <a:t>(données 2021-2022)</a:t>
            </a:r>
          </a:p>
        </p:txBody>
      </p:sp>
      <p:pic>
        <p:nvPicPr>
          <p:cNvPr id="26" name="Image 25" descr="Une image contenant diagramme, capture d’écran, Graphique, cercle">
            <a:extLst>
              <a:ext uri="{FF2B5EF4-FFF2-40B4-BE49-F238E27FC236}">
                <a16:creationId xmlns:a16="http://schemas.microsoft.com/office/drawing/2014/main" id="{94584F46-768D-FDF8-E732-2A084A605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333624"/>
            <a:ext cx="4795859" cy="2752725"/>
          </a:xfrm>
          <a:prstGeom prst="rect">
            <a:avLst/>
          </a:prstGeom>
        </p:spPr>
      </p:pic>
      <p:pic>
        <p:nvPicPr>
          <p:cNvPr id="28" name="Image 27" descr="Une image contenant capture d’écran, diagramme, cercle, conception">
            <a:extLst>
              <a:ext uri="{FF2B5EF4-FFF2-40B4-BE49-F238E27FC236}">
                <a16:creationId xmlns:a16="http://schemas.microsoft.com/office/drawing/2014/main" id="{8676BFAF-3B08-7C7E-98C4-0DC15C2E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2324100"/>
            <a:ext cx="4845641" cy="27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0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D3B49D-4219-D6E4-5B72-C23C4713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fr-FR"/>
              <a:t>B2B : Part du chiffre d’affaires par catégorie</a:t>
            </a:r>
          </a:p>
        </p:txBody>
      </p:sp>
      <p:pic>
        <p:nvPicPr>
          <p:cNvPr id="5" name="Espace réservé du contenu 4" descr="Une image contenant diagramme, cercle, Police, Caractère coloré&#10;&#10;Description générée automatiquement">
            <a:extLst>
              <a:ext uri="{FF2B5EF4-FFF2-40B4-BE49-F238E27FC236}">
                <a16:creationId xmlns:a16="http://schemas.microsoft.com/office/drawing/2014/main" id="{82A4070D-92DA-4C73-6D39-CE84DAC85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239137"/>
            <a:ext cx="9982200" cy="3294125"/>
          </a:xfrm>
          <a:noFill/>
        </p:spPr>
      </p:pic>
    </p:spTree>
    <p:extLst>
      <p:ext uri="{BB962C8B-B14F-4D97-AF65-F5344CB8AC3E}">
        <p14:creationId xmlns:p14="http://schemas.microsoft.com/office/powerpoint/2010/main" val="108670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74DBC-71BB-6193-96A4-D0BFDA8B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fr-FR" sz="3200"/>
              <a:t>Répartition du Chiffres d’affaires par genre</a:t>
            </a:r>
            <a:br>
              <a:rPr lang="fr-FR"/>
            </a:br>
            <a:r>
              <a:rPr lang="fr-FR" sz="1800" i="1"/>
              <a:t>(données 2021-2022)</a:t>
            </a:r>
          </a:p>
        </p:txBody>
      </p:sp>
      <p:pic>
        <p:nvPicPr>
          <p:cNvPr id="6" name="Espace réservé du contenu 5" descr="Une image contenant capture d’écran, cercle, Caractère coloré, diagramme">
            <a:extLst>
              <a:ext uri="{FF2B5EF4-FFF2-40B4-BE49-F238E27FC236}">
                <a16:creationId xmlns:a16="http://schemas.microsoft.com/office/drawing/2014/main" id="{FA67F4BE-526D-B69D-BE75-B7C91EAB84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778505"/>
            <a:ext cx="4619625" cy="2651571"/>
          </a:xfrm>
        </p:spPr>
      </p:pic>
      <p:pic>
        <p:nvPicPr>
          <p:cNvPr id="8" name="Espace réservé du contenu 7" descr="Une image contenant capture d’écran, diagramme, cercle, Graphique">
            <a:extLst>
              <a:ext uri="{FF2B5EF4-FFF2-40B4-BE49-F238E27FC236}">
                <a16:creationId xmlns:a16="http://schemas.microsoft.com/office/drawing/2014/main" id="{89488165-4DD8-AEAD-1A99-7E728CC24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4" y="2750489"/>
            <a:ext cx="4791075" cy="2749980"/>
          </a:xfrm>
        </p:spPr>
      </p:pic>
      <p:pic>
        <p:nvPicPr>
          <p:cNvPr id="12" name="Graphique 11" descr="Groupe d’hommes avec un remplissage uni">
            <a:extLst>
              <a:ext uri="{FF2B5EF4-FFF2-40B4-BE49-F238E27FC236}">
                <a16:creationId xmlns:a16="http://schemas.microsoft.com/office/drawing/2014/main" id="{BB3F8535-B8F5-3836-3016-C794ECC90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5275" y="1971675"/>
            <a:ext cx="647700" cy="647700"/>
          </a:xfrm>
          <a:prstGeom prst="rect">
            <a:avLst/>
          </a:prstGeom>
        </p:spPr>
      </p:pic>
      <p:pic>
        <p:nvPicPr>
          <p:cNvPr id="14" name="Graphique 13" descr="Groupe de femmes avec un remplissage uni">
            <a:extLst>
              <a:ext uri="{FF2B5EF4-FFF2-40B4-BE49-F238E27FC236}">
                <a16:creationId xmlns:a16="http://schemas.microsoft.com/office/drawing/2014/main" id="{B23613D9-3957-7518-B856-C9F8CE1DB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3000" y="2024024"/>
            <a:ext cx="621525" cy="621525"/>
          </a:xfrm>
          <a:prstGeom prst="rect">
            <a:avLst/>
          </a:prstGeom>
        </p:spPr>
      </p:pic>
      <p:pic>
        <p:nvPicPr>
          <p:cNvPr id="17" name="Graphique 16" descr="Deux hommes avec un remplissage uni">
            <a:extLst>
              <a:ext uri="{FF2B5EF4-FFF2-40B4-BE49-F238E27FC236}">
                <a16:creationId xmlns:a16="http://schemas.microsoft.com/office/drawing/2014/main" id="{904C7E18-7552-6904-4620-B255D86A2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8025" y="2057399"/>
            <a:ext cx="561975" cy="561975"/>
          </a:xfrm>
          <a:prstGeom prst="rect">
            <a:avLst/>
          </a:prstGeom>
        </p:spPr>
      </p:pic>
      <p:pic>
        <p:nvPicPr>
          <p:cNvPr id="21" name="Graphique 20" descr="Poids inégaux contour">
            <a:extLst>
              <a:ext uri="{FF2B5EF4-FFF2-40B4-BE49-F238E27FC236}">
                <a16:creationId xmlns:a16="http://schemas.microsoft.com/office/drawing/2014/main" id="{588EB5DF-BA60-A4B8-522E-4BF7F35D5F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9425" y="1981199"/>
            <a:ext cx="635775" cy="635775"/>
          </a:xfrm>
          <a:prstGeom prst="rect">
            <a:avLst/>
          </a:prstGeom>
        </p:spPr>
      </p:pic>
      <p:pic>
        <p:nvPicPr>
          <p:cNvPr id="23" name="Graphique 22" descr="Femme avec un remplissage uni">
            <a:extLst>
              <a:ext uri="{FF2B5EF4-FFF2-40B4-BE49-F238E27FC236}">
                <a16:creationId xmlns:a16="http://schemas.microsoft.com/office/drawing/2014/main" id="{F2534BC5-9034-F810-85B7-1E24183977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90777" y="2028825"/>
            <a:ext cx="533398" cy="533398"/>
          </a:xfrm>
          <a:prstGeom prst="rect">
            <a:avLst/>
          </a:prstGeom>
        </p:spPr>
      </p:pic>
      <p:pic>
        <p:nvPicPr>
          <p:cNvPr id="24" name="Graphique 23" descr="Poids inégaux contour">
            <a:extLst>
              <a:ext uri="{FF2B5EF4-FFF2-40B4-BE49-F238E27FC236}">
                <a16:creationId xmlns:a16="http://schemas.microsoft.com/office/drawing/2014/main" id="{FAA32CEC-BB00-6C4A-66A2-2FCCD02E46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89100" y="2038351"/>
            <a:ext cx="607200" cy="6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3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F9595C6F-5BE8-F5ED-6610-8EFF33F2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REPARTITION DU CA PAR TRANCHE D’AGE</a:t>
            </a:r>
          </a:p>
        </p:txBody>
      </p:sp>
      <p:pic>
        <p:nvPicPr>
          <p:cNvPr id="25" name="Espace réservé du contenu 24" descr="Une image contenant capture d’écran, Tracé, texte&#10;&#10;Description générée automatiquement">
            <a:extLst>
              <a:ext uri="{FF2B5EF4-FFF2-40B4-BE49-F238E27FC236}">
                <a16:creationId xmlns:a16="http://schemas.microsoft.com/office/drawing/2014/main" id="{67FDF692-050E-51F8-264E-B3D5BD82A6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970974"/>
            <a:ext cx="4914900" cy="2821052"/>
          </a:xfr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168C107-ED85-B0B1-6773-BA4B917EE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3525" y="2295525"/>
            <a:ext cx="3857625" cy="39052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clientèle âgée de 18 ans achète le plus</a:t>
            </a:r>
          </a:p>
        </p:txBody>
      </p:sp>
      <p:pic>
        <p:nvPicPr>
          <p:cNvPr id="8" name="Graphique 7" descr="Toque d'étudiant avec un remplissage uni">
            <a:extLst>
              <a:ext uri="{FF2B5EF4-FFF2-40B4-BE49-F238E27FC236}">
                <a16:creationId xmlns:a16="http://schemas.microsoft.com/office/drawing/2014/main" id="{AB754D16-B767-1164-2BBA-D7536B9DE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0598" y="1412577"/>
            <a:ext cx="888927" cy="888927"/>
          </a:xfrm>
          <a:prstGeom prst="rect">
            <a:avLst/>
          </a:prstGeom>
        </p:spPr>
      </p:pic>
      <p:pic>
        <p:nvPicPr>
          <p:cNvPr id="30" name="Graphique 29" descr="Croissance de l'activité avec un remplissage uni">
            <a:extLst>
              <a:ext uri="{FF2B5EF4-FFF2-40B4-BE49-F238E27FC236}">
                <a16:creationId xmlns:a16="http://schemas.microsoft.com/office/drawing/2014/main" id="{33FE8F10-6BE1-2D6A-86A8-08A6E9B5C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1525" y="1523999"/>
            <a:ext cx="771525" cy="771525"/>
          </a:xfrm>
          <a:prstGeom prst="rect">
            <a:avLst/>
          </a:prstGeom>
        </p:spPr>
      </p:pic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78FD79-D6ED-7B12-5762-0D59FA586452}"/>
              </a:ext>
            </a:extLst>
          </p:cNvPr>
          <p:cNvSpPr txBox="1">
            <a:spLocks/>
          </p:cNvSpPr>
          <p:nvPr/>
        </p:nvSpPr>
        <p:spPr>
          <a:xfrm>
            <a:off x="6657975" y="2314575"/>
            <a:ext cx="4419600" cy="390525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30-55 ans sont </a:t>
            </a:r>
            <a:r>
              <a:rPr lang="en-US" sz="14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ceux</a:t>
            </a: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qui </a:t>
            </a:r>
            <a:r>
              <a:rPr lang="en-US" sz="14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produisent</a:t>
            </a: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 plus de CA</a:t>
            </a:r>
          </a:p>
        </p:txBody>
      </p:sp>
      <p:pic>
        <p:nvPicPr>
          <p:cNvPr id="35" name="Image 34" descr="Une image contenant texte, capture d’écran, diagramme, Rectangle">
            <a:extLst>
              <a:ext uri="{FF2B5EF4-FFF2-40B4-BE49-F238E27FC236}">
                <a16:creationId xmlns:a16="http://schemas.microsoft.com/office/drawing/2014/main" id="{8AFCDA1A-771F-2C39-FFCF-59E075C01E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58" y="2843784"/>
            <a:ext cx="4960477" cy="28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718E2B95-FDBC-38A1-9F7A-5F4A1CC4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/>
              <a:t>Clients </a:t>
            </a:r>
            <a:r>
              <a:rPr lang="en-US" dirty="0" err="1"/>
              <a:t>âgés</a:t>
            </a:r>
            <a:r>
              <a:rPr lang="en-US"/>
              <a:t> entre 30 et 49 </a:t>
            </a:r>
            <a:r>
              <a:rPr lang="en-US" err="1"/>
              <a:t>ans</a:t>
            </a:r>
            <a:r>
              <a:rPr lang="en-US"/>
              <a:t> </a:t>
            </a:r>
            <a:r>
              <a:rPr lang="en-US" err="1"/>
              <a:t>sont</a:t>
            </a:r>
            <a:r>
              <a:rPr lang="en-US"/>
              <a:t> la plus </a:t>
            </a:r>
            <a:r>
              <a:rPr lang="en-US" err="1"/>
              <a:t>représentée</a:t>
            </a:r>
            <a:endParaRPr lang="en-US"/>
          </a:p>
        </p:txBody>
      </p:sp>
      <p:pic>
        <p:nvPicPr>
          <p:cNvPr id="14" name="Image 13" descr="Une image contenant texte, capture d’écran, cercle, diagramme">
            <a:extLst>
              <a:ext uri="{FF2B5EF4-FFF2-40B4-BE49-F238E27FC236}">
                <a16:creationId xmlns:a16="http://schemas.microsoft.com/office/drawing/2014/main" id="{5017A8CF-F6EB-C917-CF55-087A41241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086" y="1767246"/>
            <a:ext cx="6430912" cy="4405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0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97423-DA5D-097A-A0D4-E1D42462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325100" cy="1096962"/>
          </a:xfrm>
        </p:spPr>
        <p:txBody>
          <a:bodyPr/>
          <a:lstStyle/>
          <a:p>
            <a:r>
              <a:rPr lang="fr-FR"/>
              <a:t>Saisonnalité : Fréquences horaires des commandes chez les B2B</a:t>
            </a:r>
          </a:p>
        </p:txBody>
      </p:sp>
      <p:pic>
        <p:nvPicPr>
          <p:cNvPr id="11" name="Espace réservé du contenu 10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EF156A7C-225A-C427-348D-0709743FB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15" y="2497874"/>
            <a:ext cx="5847206" cy="3356177"/>
          </a:xfr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C0CDD05-2236-0C03-5E3A-C8B3EC49B34D}"/>
              </a:ext>
            </a:extLst>
          </p:cNvPr>
          <p:cNvSpPr txBox="1"/>
          <p:nvPr/>
        </p:nvSpPr>
        <p:spPr>
          <a:xfrm>
            <a:off x="3222703" y="1436715"/>
            <a:ext cx="63227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Nous discernons des habitudes d’achats en saisons et en heures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2421A0-0BE7-457B-E870-EEB9DC129F3F}"/>
              </a:ext>
            </a:extLst>
          </p:cNvPr>
          <p:cNvGrpSpPr/>
          <p:nvPr/>
        </p:nvGrpSpPr>
        <p:grpSpPr>
          <a:xfrm>
            <a:off x="1189463" y="2893742"/>
            <a:ext cx="3349083" cy="1929161"/>
            <a:chOff x="643053" y="4053469"/>
            <a:chExt cx="3349083" cy="1929161"/>
          </a:xfrm>
        </p:grpSpPr>
        <p:pic>
          <p:nvPicPr>
            <p:cNvPr id="18" name="Graphique 17" descr="Bonhomme de neige avec un remplissage uni">
              <a:extLst>
                <a:ext uri="{FF2B5EF4-FFF2-40B4-BE49-F238E27FC236}">
                  <a16:creationId xmlns:a16="http://schemas.microsoft.com/office/drawing/2014/main" id="{6981D781-F49A-808B-6648-C0CE87075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053" y="4053469"/>
              <a:ext cx="914400" cy="914400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7F416C39-0032-5661-A395-533D129A7AD8}"/>
                </a:ext>
              </a:extLst>
            </p:cNvPr>
            <p:cNvSpPr txBox="1"/>
            <p:nvPr/>
          </p:nvSpPr>
          <p:spPr>
            <a:xfrm>
              <a:off x="1561170" y="4371278"/>
              <a:ext cx="2430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70C0"/>
                  </a:solidFill>
                </a:rPr>
                <a:t>Catégories 1 et 2</a:t>
              </a:r>
            </a:p>
          </p:txBody>
        </p:sp>
        <p:pic>
          <p:nvPicPr>
            <p:cNvPr id="21" name="Graphique 20" descr="Toque d'étudiant avec un remplissage uni">
              <a:extLst>
                <a:ext uri="{FF2B5EF4-FFF2-40B4-BE49-F238E27FC236}">
                  <a16:creationId xmlns:a16="http://schemas.microsoft.com/office/drawing/2014/main" id="{C99ED96E-32D9-6C36-EC7C-6472E14CB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8809" y="5068230"/>
              <a:ext cx="914400" cy="914400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510B02F-7ED9-25FF-704C-DB0C7E929005}"/>
                </a:ext>
              </a:extLst>
            </p:cNvPr>
            <p:cNvSpPr txBox="1"/>
            <p:nvPr/>
          </p:nvSpPr>
          <p:spPr>
            <a:xfrm>
              <a:off x="1691268" y="5315415"/>
              <a:ext cx="1743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70C0"/>
                  </a:solidFill>
                </a:rPr>
                <a:t>Catégories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97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térature académique 16: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18_TF03431380_Win32" id="{BF076258-B6E0-4C89-BE7F-63A8283CDDCE}" vid="{A885F0E3-CEED-4545-B5F4-A3CEEA14FB96}"/>
    </a:ext>
  </a:extLst>
</a:theme>
</file>

<file path=ppt/theme/theme2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académique avec rayures et ruban (grand écran)</Template>
  <TotalTime>6</TotalTime>
  <Words>292</Words>
  <Application>Microsoft Office PowerPoint</Application>
  <PresentationFormat>Grand écran</PresentationFormat>
  <Paragraphs>37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Bernard MT Condensed</vt:lpstr>
      <vt:lpstr>Bookman Old Style</vt:lpstr>
      <vt:lpstr>Euphemia</vt:lpstr>
      <vt:lpstr>Plantagenet Cherokee</vt:lpstr>
      <vt:lpstr>Simplified Arabic</vt:lpstr>
      <vt:lpstr>Wingdings</vt:lpstr>
      <vt:lpstr>Littérature académique 16:9</vt:lpstr>
      <vt:lpstr>Analyse des ventes WEB Complementaires 2021-2022</vt:lpstr>
      <vt:lpstr>d. Analyses complémentaires</vt:lpstr>
      <vt:lpstr>Nos produits : Répartition des prix par catégorie</vt:lpstr>
      <vt:lpstr>Répartition du Chiffres d’affaires par catégorie  (données 2021-2022)</vt:lpstr>
      <vt:lpstr>B2B : Part du chiffre d’affaires par catégorie</vt:lpstr>
      <vt:lpstr>Répartition du Chiffres d’affaires par genre (données 2021-2022)</vt:lpstr>
      <vt:lpstr>REPARTITION DU CA PAR TRANCHE D’AGE</vt:lpstr>
      <vt:lpstr>Clients âgés entre 30 et 49 ans sont la plus représentée</vt:lpstr>
      <vt:lpstr>Saisonnalité : Fréquences horaires des commandes chez les B2B</vt:lpstr>
      <vt:lpstr>Synthèse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Analyser les ventes de la librairie</dc:title>
  <dc:creator>Myosotis _13</dc:creator>
  <cp:lastModifiedBy>Myosotis _13</cp:lastModifiedBy>
  <cp:revision>1</cp:revision>
  <cp:lastPrinted>2023-12-01T14:00:35Z</cp:lastPrinted>
  <dcterms:created xsi:type="dcterms:W3CDTF">2023-10-10T09:18:42Z</dcterms:created>
  <dcterms:modified xsi:type="dcterms:W3CDTF">2023-12-06T13:15:47Z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