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0706100" cy="7569200"/>
  <p:notesSz cx="10706100" cy="7569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957" y="2346452"/>
            <a:ext cx="9100185" cy="15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915" y="4238752"/>
            <a:ext cx="749427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5305" y="1740916"/>
            <a:ext cx="4657153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13641" y="1740916"/>
            <a:ext cx="4657153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350" cy="7560309"/>
          </a:xfrm>
          <a:custGeom>
            <a:avLst/>
            <a:gdLst/>
            <a:ahLst/>
            <a:cxnLst/>
            <a:rect l="l" t="t" r="r" b="b"/>
            <a:pathLst>
              <a:path w="6350" h="7560309">
                <a:moveTo>
                  <a:pt x="6350" y="7559967"/>
                </a:moveTo>
                <a:lnTo>
                  <a:pt x="0" y="7559967"/>
                </a:lnTo>
                <a:lnTo>
                  <a:pt x="0" y="0"/>
                </a:lnTo>
                <a:lnTo>
                  <a:pt x="6350" y="0"/>
                </a:lnTo>
                <a:lnTo>
                  <a:pt x="6350" y="7559967"/>
                </a:lnTo>
                <a:close/>
              </a:path>
            </a:pathLst>
          </a:custGeom>
          <a:solidFill>
            <a:srgbClr val="E6E9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350" y="0"/>
            <a:ext cx="6350" cy="7560309"/>
          </a:xfrm>
          <a:custGeom>
            <a:avLst/>
            <a:gdLst/>
            <a:ahLst/>
            <a:cxnLst/>
            <a:rect l="l" t="t" r="r" b="b"/>
            <a:pathLst>
              <a:path w="6350" h="7560309">
                <a:moveTo>
                  <a:pt x="6350" y="7559967"/>
                </a:moveTo>
                <a:lnTo>
                  <a:pt x="0" y="7559967"/>
                </a:lnTo>
                <a:lnTo>
                  <a:pt x="0" y="0"/>
                </a:lnTo>
                <a:lnTo>
                  <a:pt x="6350" y="0"/>
                </a:lnTo>
                <a:lnTo>
                  <a:pt x="6350" y="7559967"/>
                </a:lnTo>
                <a:close/>
              </a:path>
            </a:pathLst>
          </a:custGeom>
          <a:solidFill>
            <a:srgbClr val="E9ED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6550" y="0"/>
            <a:ext cx="10025608" cy="75136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25080" y="465979"/>
            <a:ext cx="1466488" cy="404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77806" y="1204896"/>
            <a:ext cx="5706109" cy="339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241" y="7238059"/>
            <a:ext cx="2900045" cy="132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5305" y="7039356"/>
            <a:ext cx="2462403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081742" y="7336506"/>
            <a:ext cx="228600" cy="143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BPG Sans Regular GPL&amp;GNU"/>
                <a:cs typeface="BPG Sans Regular GPL&amp;GNU"/>
              </a:defRPr>
            </a:lvl1pPr>
          </a:lstStyle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0692130" cy="7560309"/>
            <a:chOff x="0" y="0"/>
            <a:chExt cx="10692130" cy="7560309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0692130" cy="6350"/>
            </a:xfrm>
            <a:custGeom>
              <a:avLst/>
              <a:gdLst/>
              <a:ahLst/>
              <a:cxnLst/>
              <a:rect l="l" t="t" r="r" b="b"/>
              <a:pathLst>
                <a:path w="10692130" h="6350">
                  <a:moveTo>
                    <a:pt x="10691964" y="6350"/>
                  </a:moveTo>
                  <a:lnTo>
                    <a:pt x="0" y="6350"/>
                  </a:lnTo>
                  <a:lnTo>
                    <a:pt x="0" y="0"/>
                  </a:lnTo>
                  <a:lnTo>
                    <a:pt x="10691964" y="0"/>
                  </a:lnTo>
                  <a:lnTo>
                    <a:pt x="10691964" y="6350"/>
                  </a:lnTo>
                  <a:close/>
                </a:path>
              </a:pathLst>
            </a:custGeom>
            <a:solidFill>
              <a:srgbClr val="90A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0692130" cy="7560309"/>
            </a:xfrm>
            <a:custGeom>
              <a:avLst/>
              <a:gdLst/>
              <a:ahLst/>
              <a:cxnLst/>
              <a:rect l="l" t="t" r="r" b="b"/>
              <a:pathLst>
                <a:path w="10692130" h="7560309">
                  <a:moveTo>
                    <a:pt x="10691965" y="0"/>
                  </a:moveTo>
                  <a:lnTo>
                    <a:pt x="6350" y="0"/>
                  </a:lnTo>
                  <a:lnTo>
                    <a:pt x="0" y="0"/>
                  </a:lnTo>
                  <a:lnTo>
                    <a:pt x="0" y="7559967"/>
                  </a:lnTo>
                  <a:lnTo>
                    <a:pt x="6350" y="7559967"/>
                  </a:lnTo>
                  <a:lnTo>
                    <a:pt x="6350" y="6350"/>
                  </a:lnTo>
                  <a:lnTo>
                    <a:pt x="10691965" y="6350"/>
                  </a:lnTo>
                  <a:lnTo>
                    <a:pt x="10691965" y="0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350" y="6349"/>
              <a:ext cx="10685780" cy="7553959"/>
            </a:xfrm>
            <a:custGeom>
              <a:avLst/>
              <a:gdLst/>
              <a:ahLst/>
              <a:cxnLst/>
              <a:rect l="l" t="t" r="r" b="b"/>
              <a:pathLst>
                <a:path w="10685780" h="7553959">
                  <a:moveTo>
                    <a:pt x="10685615" y="0"/>
                  </a:moveTo>
                  <a:lnTo>
                    <a:pt x="6350" y="0"/>
                  </a:lnTo>
                  <a:lnTo>
                    <a:pt x="0" y="0"/>
                  </a:lnTo>
                  <a:lnTo>
                    <a:pt x="0" y="7553617"/>
                  </a:lnTo>
                  <a:lnTo>
                    <a:pt x="6350" y="7553617"/>
                  </a:lnTo>
                  <a:lnTo>
                    <a:pt x="6350" y="6350"/>
                  </a:lnTo>
                  <a:lnTo>
                    <a:pt x="10685615" y="6350"/>
                  </a:lnTo>
                  <a:lnTo>
                    <a:pt x="10685615" y="0"/>
                  </a:lnTo>
                  <a:close/>
                </a:path>
              </a:pathLst>
            </a:custGeom>
            <a:solidFill>
              <a:srgbClr val="E9ED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550" y="356751"/>
              <a:ext cx="10025608" cy="7169586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650626" y="7123500"/>
            <a:ext cx="1975485" cy="400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10">
                <a:latin typeface="BPG Sans Regular GPL&amp;GNU"/>
                <a:cs typeface="BPG Sans Regular GPL&amp;GNU"/>
              </a:rPr>
              <a:t>3/8/2013</a:t>
            </a:r>
            <a:endParaRPr sz="1100">
              <a:latin typeface="BPG Sans Regular GPL&amp;GNU"/>
              <a:cs typeface="BPG Sans Regular GPL&amp;GNU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700">
                <a:latin typeface="BPG Sans Regular GPL&amp;GNU"/>
                <a:cs typeface="BPG Sans Regular GPL&amp;GNU"/>
              </a:rPr>
              <a:t>©</a:t>
            </a:r>
            <a:r>
              <a:rPr dirty="0" sz="700" spc="40">
                <a:latin typeface="BPG Sans Regular GPL&amp;GNU"/>
                <a:cs typeface="BPG Sans Regular GPL&amp;GNU"/>
              </a:rPr>
              <a:t> </a:t>
            </a:r>
            <a:r>
              <a:rPr dirty="0" sz="700">
                <a:latin typeface="BPG Sans Regular GPL&amp;GNU"/>
                <a:cs typeface="BPG Sans Regular GPL&amp;GNU"/>
              </a:rPr>
              <a:t>Kanbay</a:t>
            </a:r>
            <a:r>
              <a:rPr dirty="0" sz="700" spc="45">
                <a:latin typeface="BPG Sans Regular GPL&amp;GNU"/>
                <a:cs typeface="BPG Sans Regular GPL&amp;GNU"/>
              </a:rPr>
              <a:t> </a:t>
            </a:r>
            <a:r>
              <a:rPr dirty="0" sz="700">
                <a:latin typeface="BPG Sans Regular GPL&amp;GNU"/>
                <a:cs typeface="BPG Sans Regular GPL&amp;GNU"/>
              </a:rPr>
              <a:t>Incorporated</a:t>
            </a:r>
            <a:r>
              <a:rPr dirty="0" sz="700" spc="155">
                <a:latin typeface="BPG Sans Regular GPL&amp;GNU"/>
                <a:cs typeface="BPG Sans Regular GPL&amp;GNU"/>
              </a:rPr>
              <a:t> </a:t>
            </a:r>
            <a:r>
              <a:rPr dirty="0" sz="700">
                <a:latin typeface="BPG Sans Regular GPL&amp;GNU"/>
                <a:cs typeface="BPG Sans Regular GPL&amp;GNU"/>
              </a:rPr>
              <a:t>-</a:t>
            </a:r>
            <a:r>
              <a:rPr dirty="0" sz="700" spc="40">
                <a:latin typeface="BPG Sans Regular GPL&amp;GNU"/>
                <a:cs typeface="BPG Sans Regular GPL&amp;GNU"/>
              </a:rPr>
              <a:t> </a:t>
            </a:r>
            <a:r>
              <a:rPr dirty="0" sz="700">
                <a:latin typeface="BPG Sans Regular GPL&amp;GNU"/>
                <a:cs typeface="BPG Sans Regular GPL&amp;GNU"/>
              </a:rPr>
              <a:t>All</a:t>
            </a:r>
            <a:r>
              <a:rPr dirty="0" sz="700" spc="45">
                <a:latin typeface="BPG Sans Regular GPL&amp;GNU"/>
                <a:cs typeface="BPG Sans Regular GPL&amp;GNU"/>
              </a:rPr>
              <a:t> </a:t>
            </a:r>
            <a:r>
              <a:rPr dirty="0" sz="700">
                <a:latin typeface="BPG Sans Regular GPL&amp;GNU"/>
                <a:cs typeface="BPG Sans Regular GPL&amp;GNU"/>
              </a:rPr>
              <a:t>Rights</a:t>
            </a:r>
            <a:r>
              <a:rPr dirty="0" sz="700" spc="40">
                <a:latin typeface="BPG Sans Regular GPL&amp;GNU"/>
                <a:cs typeface="BPG Sans Regular GPL&amp;GNU"/>
              </a:rPr>
              <a:t> </a:t>
            </a:r>
            <a:r>
              <a:rPr dirty="0" sz="700" spc="-10">
                <a:latin typeface="BPG Sans Regular GPL&amp;GNU"/>
                <a:cs typeface="BPG Sans Regular GPL&amp;GNU"/>
              </a:rPr>
              <a:t>Reserved</a:t>
            </a:r>
            <a:endParaRPr sz="700">
              <a:latin typeface="BPG Sans Regular GPL&amp;GNU"/>
              <a:cs typeface="BPG Sans Regular GPL&amp;GN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9484" y="1566087"/>
            <a:ext cx="5185410" cy="529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>
                <a:latin typeface="Verdana"/>
                <a:cs typeface="Verdana"/>
              </a:rPr>
              <a:t>ISTQB</a:t>
            </a:r>
            <a:r>
              <a:rPr dirty="0" sz="3300" spc="-110">
                <a:latin typeface="Verdana"/>
                <a:cs typeface="Verdana"/>
              </a:rPr>
              <a:t> </a:t>
            </a:r>
            <a:r>
              <a:rPr dirty="0" sz="3300" spc="50">
                <a:latin typeface="Verdana"/>
                <a:cs typeface="Verdana"/>
              </a:rPr>
              <a:t>Foundation</a:t>
            </a:r>
            <a:r>
              <a:rPr dirty="0" sz="3300" spc="-105">
                <a:latin typeface="Verdana"/>
                <a:cs typeface="Verdana"/>
              </a:rPr>
              <a:t> </a:t>
            </a:r>
            <a:r>
              <a:rPr dirty="0" sz="3300" spc="40">
                <a:latin typeface="Verdana"/>
                <a:cs typeface="Verdana"/>
              </a:rPr>
              <a:t>Level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743447" y="2471356"/>
            <a:ext cx="2814955" cy="1146175"/>
          </a:xfrm>
          <a:prstGeom prst="rect">
            <a:avLst/>
          </a:prstGeom>
        </p:spPr>
        <p:txBody>
          <a:bodyPr wrap="square" lIns="0" tIns="198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2450">
                <a:latin typeface="Verdana"/>
                <a:cs typeface="Verdana"/>
              </a:rPr>
              <a:t>Chapter-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5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450">
                <a:latin typeface="Verdana"/>
                <a:cs typeface="Verdana"/>
              </a:rPr>
              <a:t>Test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Management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8811260" cy="4690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Planning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Estimation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Exit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Criteria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741680" marR="5080" indent="-502920">
              <a:lnSpc>
                <a:spcPct val="107500"/>
              </a:lnSpc>
              <a:spcBef>
                <a:spcPts val="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purpose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exit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criteria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define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goals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which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should </a:t>
            </a:r>
            <a:r>
              <a:rPr dirty="0" sz="2450">
                <a:latin typeface="BPG Sans Regular GPL&amp;GNU"/>
                <a:cs typeface="BPG Sans Regular GPL&amp;GNU"/>
              </a:rPr>
              <a:t>enable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management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decide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on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whether</a:t>
            </a:r>
            <a:r>
              <a:rPr dirty="0" sz="2450" spc="114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stop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not.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8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Examples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 typical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exit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criteria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 spc="-50">
                <a:latin typeface="BPG Sans Regular GPL&amp;GNU"/>
                <a:cs typeface="BPG Sans Regular GPL&amp;GNU"/>
              </a:rPr>
              <a:t>: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1261745" indent="-502920">
              <a:lnSpc>
                <a:spcPct val="107200"/>
              </a:lnSpc>
              <a:spcBef>
                <a:spcPts val="126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Thoroughness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with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regards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 code </a:t>
            </a:r>
            <a:r>
              <a:rPr dirty="0" sz="2450" spc="-10">
                <a:latin typeface="BPG Sans Regular GPL&amp;GNU"/>
                <a:cs typeface="BPG Sans Regular GPL&amp;GNU"/>
              </a:rPr>
              <a:t>coverage, functionality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</a:t>
            </a:r>
            <a:r>
              <a:rPr dirty="0" sz="2450" spc="145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risk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9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Estimates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defect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density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reliability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measures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8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Cost</a:t>
            </a:r>
            <a:r>
              <a:rPr dirty="0" sz="2450" spc="7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time</a:t>
            </a:r>
            <a:r>
              <a:rPr dirty="0" sz="2450" spc="8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factors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9030970" cy="3165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60">
                <a:latin typeface="BPG Sans Regular GPL&amp;GNU"/>
                <a:cs typeface="BPG Sans Regular GPL&amp;GNU"/>
              </a:rPr>
              <a:t>Test</a:t>
            </a:r>
            <a:r>
              <a:rPr dirty="0" sz="2450" spc="-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Planning</a:t>
            </a:r>
            <a:r>
              <a:rPr dirty="0" sz="2450" spc="7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Estimation</a:t>
            </a:r>
            <a:r>
              <a:rPr dirty="0" sz="2450" spc="7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 spc="-55">
                <a:latin typeface="BPG Sans Regular GPL&amp;GNU"/>
                <a:cs typeface="BPG Sans Regular GPL&amp;GNU"/>
              </a:rPr>
              <a:t>Test</a:t>
            </a:r>
            <a:r>
              <a:rPr dirty="0" sz="2450" spc="-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Estimation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Two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commonly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used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approaches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for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estimation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 spc="-50">
                <a:latin typeface="BPG Sans Regular GPL&amp;GNU"/>
                <a:cs typeface="BPG Sans Regular GPL&amp;GNU"/>
              </a:rPr>
              <a:t>: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5080" indent="-502920">
              <a:lnSpc>
                <a:spcPct val="107200"/>
              </a:lnSpc>
              <a:spcBef>
                <a:spcPts val="127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Estimating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-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1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efforts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based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on metrics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former </a:t>
            </a:r>
            <a:r>
              <a:rPr dirty="0" sz="2450">
                <a:latin typeface="BPG Sans Regular GPL&amp;GNU"/>
                <a:cs typeface="BPG Sans Regular GPL&amp;GNU"/>
              </a:rPr>
              <a:t>or</a:t>
            </a:r>
            <a:r>
              <a:rPr dirty="0" sz="2450" spc="7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similar</a:t>
            </a:r>
            <a:r>
              <a:rPr dirty="0" sz="2450" spc="7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projects.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280035" indent="-502920">
              <a:lnSpc>
                <a:spcPct val="107200"/>
              </a:lnSpc>
              <a:spcBef>
                <a:spcPts val="127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Estimating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tasks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by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owner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tasks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by </a:t>
            </a:r>
            <a:r>
              <a:rPr dirty="0" sz="2450" spc="-10">
                <a:latin typeface="BPG Sans Regular GPL&amp;GNU"/>
                <a:cs typeface="BPG Sans Regular GPL&amp;GNU"/>
              </a:rPr>
              <a:t>experts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6608445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40">
                <a:latin typeface="BPG Sans Regular GPL&amp;GNU"/>
                <a:cs typeface="BPG Sans Regular GPL&amp;GNU"/>
              </a:rPr>
              <a:t>Test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Planning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Estimation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-80">
                <a:latin typeface="BPG Sans Regular GPL&amp;GNU"/>
                <a:cs typeface="BPG Sans Regular GPL&amp;GNU"/>
              </a:rPr>
              <a:t> </a:t>
            </a:r>
            <a:r>
              <a:rPr dirty="0" sz="2450" spc="-35">
                <a:latin typeface="BPG Sans Regular GPL&amp;GNU"/>
                <a:cs typeface="BPG Sans Regular GPL&amp;GNU"/>
              </a:rPr>
              <a:t>Test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Estimation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135"/>
              </a:spcBef>
            </a:pPr>
            <a:r>
              <a:rPr dirty="0"/>
              <a:t>contnd</a:t>
            </a:r>
            <a:r>
              <a:rPr dirty="0" spc="-25"/>
              <a:t> ..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24049" y="1118202"/>
            <a:ext cx="8802370" cy="4277995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6928484" algn="l"/>
              </a:tabLst>
            </a:pPr>
            <a:r>
              <a:rPr dirty="0" sz="2450" spc="-30">
                <a:latin typeface="BPG Sans Regular GPL&amp;GNU"/>
                <a:cs typeface="BPG Sans Regular GPL&amp;GNU"/>
              </a:rPr>
              <a:t>Test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effort</a:t>
            </a:r>
            <a:r>
              <a:rPr dirty="0" sz="2450" spc="-8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will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depend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on</a:t>
            </a:r>
            <a:r>
              <a:rPr dirty="0" sz="2450" spc="-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following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factors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50">
                <a:latin typeface="BPG Sans Regular GPL&amp;GNU"/>
                <a:cs typeface="BPG Sans Regular GPL&amp;GNU"/>
              </a:rPr>
              <a:t>:</a:t>
            </a:r>
            <a:endParaRPr sz="2450">
              <a:latin typeface="BPG Sans Regular GPL&amp;GNU"/>
              <a:cs typeface="BPG Sans Regular GPL&amp;GNU"/>
            </a:endParaRPr>
          </a:p>
          <a:p>
            <a:pPr marL="514984" marR="5080" indent="-502920">
              <a:lnSpc>
                <a:spcPct val="107500"/>
              </a:lnSpc>
              <a:spcBef>
                <a:spcPts val="1270"/>
              </a:spcBef>
              <a:tabLst>
                <a:tab pos="514984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10">
                <a:latin typeface="BPG Sans Regular GPL&amp;GNU"/>
                <a:cs typeface="BPG Sans Regular GPL&amp;GNU"/>
              </a:rPr>
              <a:t>Characteristics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product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under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:-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Quality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the </a:t>
            </a:r>
            <a:r>
              <a:rPr dirty="0" sz="2450" spc="-20">
                <a:latin typeface="BPG Sans Regular GPL&amp;GNU"/>
                <a:cs typeface="BPG Sans Regular GPL&amp;GNU"/>
              </a:rPr>
              <a:t>specification,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size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complexity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product,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scope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of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(testing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levels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etc)</a:t>
            </a:r>
            <a:endParaRPr sz="2450">
              <a:latin typeface="BPG Sans Regular GPL&amp;GNU"/>
              <a:cs typeface="BPG Sans Regular GPL&amp;GNU"/>
            </a:endParaRPr>
          </a:p>
          <a:p>
            <a:pPr marL="514984" marR="713105" indent="-502920">
              <a:lnSpc>
                <a:spcPct val="107500"/>
              </a:lnSpc>
              <a:spcBef>
                <a:spcPts val="1250"/>
              </a:spcBef>
              <a:tabLst>
                <a:tab pos="514984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10">
                <a:latin typeface="BPG Sans Regular GPL&amp;GNU"/>
                <a:cs typeface="BPG Sans Regular GPL&amp;GNU"/>
              </a:rPr>
              <a:t>Characteristics</a:t>
            </a:r>
            <a:r>
              <a:rPr dirty="0" sz="2450" spc="8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8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-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development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process</a:t>
            </a:r>
            <a:r>
              <a:rPr dirty="0" sz="2450" spc="8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:-</a:t>
            </a:r>
            <a:r>
              <a:rPr dirty="0" sz="2450" spc="-114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Tools </a:t>
            </a:r>
            <a:r>
              <a:rPr dirty="0" sz="2450">
                <a:latin typeface="BPG Sans Regular GPL&amp;GNU"/>
                <a:cs typeface="BPG Sans Regular GPL&amp;GNU"/>
              </a:rPr>
              <a:t>used,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process,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skills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people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involved,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time </a:t>
            </a:r>
            <a:r>
              <a:rPr dirty="0" sz="2450" spc="-10">
                <a:latin typeface="BPG Sans Regular GPL&amp;GNU"/>
                <a:cs typeface="BPG Sans Regular GPL&amp;GNU"/>
              </a:rPr>
              <a:t>pressure</a:t>
            </a:r>
            <a:endParaRPr sz="2450">
              <a:latin typeface="BPG Sans Regular GPL&amp;GNU"/>
              <a:cs typeface="BPG Sans Regular GPL&amp;GNU"/>
            </a:endParaRPr>
          </a:p>
          <a:p>
            <a:pPr marL="514984" marR="78740" indent="-502920">
              <a:lnSpc>
                <a:spcPct val="107200"/>
              </a:lnSpc>
              <a:spcBef>
                <a:spcPts val="1275"/>
              </a:spcBef>
              <a:tabLst>
                <a:tab pos="514984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The</a:t>
            </a:r>
            <a:r>
              <a:rPr dirty="0" sz="2450" spc="8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outcome</a:t>
            </a:r>
            <a:r>
              <a:rPr dirty="0" sz="2450" spc="8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8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:-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No</a:t>
            </a:r>
            <a:r>
              <a:rPr dirty="0" sz="2450" spc="8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8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defects</a:t>
            </a:r>
            <a:r>
              <a:rPr dirty="0" sz="2450" spc="8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found</a:t>
            </a:r>
            <a:r>
              <a:rPr dirty="0" sz="2450" spc="8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8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amount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rework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coming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out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it</a:t>
            </a:r>
            <a:endParaRPr sz="2450">
              <a:latin typeface="BPG Sans Regular GPL&amp;GNU"/>
              <a:cs typeface="BPG Sans Regular GPL&amp;GN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9048115" cy="56527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40">
                <a:latin typeface="BPG Sans Regular GPL&amp;GNU"/>
                <a:cs typeface="BPG Sans Regular GPL&amp;GNU"/>
              </a:rPr>
              <a:t>Test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Planning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Estimation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-90">
                <a:latin typeface="BPG Sans Regular GPL&amp;GNU"/>
                <a:cs typeface="BPG Sans Regular GPL&amp;GNU"/>
              </a:rPr>
              <a:t> </a:t>
            </a:r>
            <a:r>
              <a:rPr dirty="0" sz="2450" spc="-55">
                <a:latin typeface="BPG Sans Regular GPL&amp;GNU"/>
                <a:cs typeface="BPG Sans Regular GPL&amp;GNU"/>
              </a:rPr>
              <a:t>Test</a:t>
            </a:r>
            <a:r>
              <a:rPr dirty="0" sz="2450" spc="-8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Approaches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-10">
                <a:latin typeface="BPG Sans Regular GPL&amp;GNU"/>
                <a:cs typeface="BPG Sans Regular GPL&amp;GNU"/>
              </a:rPr>
              <a:t> Approaches</a:t>
            </a:r>
            <a:r>
              <a:rPr dirty="0" sz="245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(Strategies) </a:t>
            </a:r>
            <a:r>
              <a:rPr dirty="0" sz="2450">
                <a:latin typeface="BPG Sans Regular GPL&amp;GNU"/>
                <a:cs typeface="BPG Sans Regular GPL&amp;GNU"/>
              </a:rPr>
              <a:t>can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adopted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2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ways.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321945" indent="-502920">
              <a:lnSpc>
                <a:spcPct val="107200"/>
              </a:lnSpc>
              <a:spcBef>
                <a:spcPts val="127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10">
                <a:latin typeface="BPG Sans Regular GPL&amp;GNU"/>
                <a:cs typeface="BPG Sans Regular GPL&amp;GNU"/>
              </a:rPr>
              <a:t>Preventive</a:t>
            </a:r>
            <a:r>
              <a:rPr dirty="0" sz="2450" spc="-1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Approach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:-</a:t>
            </a:r>
            <a:r>
              <a:rPr dirty="0" sz="2450" spc="-7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Tests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are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designed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as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early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as </a:t>
            </a:r>
            <a:r>
              <a:rPr dirty="0" sz="2450" spc="-10">
                <a:latin typeface="BPG Sans Regular GPL&amp;GNU"/>
                <a:cs typeface="BPG Sans Regular GPL&amp;GNU"/>
              </a:rPr>
              <a:t>possible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1134110" indent="-502920">
              <a:lnSpc>
                <a:spcPct val="107200"/>
              </a:lnSpc>
              <a:spcBef>
                <a:spcPts val="127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10">
                <a:latin typeface="BPG Sans Regular GPL&amp;GNU"/>
                <a:cs typeface="BPG Sans Regular GPL&amp;GNU"/>
              </a:rPr>
              <a:t>Reactive</a:t>
            </a:r>
            <a:r>
              <a:rPr dirty="0" sz="2450" spc="-1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Approach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:-</a:t>
            </a:r>
            <a:r>
              <a:rPr dirty="0" sz="2450" spc="-65">
                <a:latin typeface="BPG Sans Regular GPL&amp;GNU"/>
                <a:cs typeface="BPG Sans Regular GPL&amp;GNU"/>
              </a:rPr>
              <a:t> </a:t>
            </a:r>
            <a:r>
              <a:rPr dirty="0" sz="2450" spc="-35">
                <a:latin typeface="BPG Sans Regular GPL&amp;GNU"/>
                <a:cs typeface="BPG Sans Regular GPL&amp;GNU"/>
              </a:rPr>
              <a:t>Test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Design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starts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after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the </a:t>
            </a:r>
            <a:r>
              <a:rPr dirty="0" sz="2450">
                <a:latin typeface="BPG Sans Regular GPL&amp;GNU"/>
                <a:cs typeface="BPG Sans Regular GPL&amp;GNU"/>
              </a:rPr>
              <a:t>software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system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has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been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produced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90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Other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popular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ways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approaches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may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include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50">
                <a:latin typeface="BPG Sans Regular GPL&amp;GNU"/>
                <a:cs typeface="BPG Sans Regular GPL&amp;GNU"/>
              </a:rPr>
              <a:t>: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5080" indent="-502920">
              <a:lnSpc>
                <a:spcPct val="107800"/>
              </a:lnSpc>
              <a:spcBef>
                <a:spcPts val="124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Analytical approach</a:t>
            </a:r>
            <a:r>
              <a:rPr dirty="0" sz="2450" spc="9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:-</a:t>
            </a:r>
            <a:r>
              <a:rPr dirty="0" sz="2450" spc="-9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Analyzing</a:t>
            </a:r>
            <a:r>
              <a:rPr dirty="0" sz="2450" spc="9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risk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areas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 the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project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focusing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on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those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areas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1006475" indent="-502920">
              <a:lnSpc>
                <a:spcPct val="107800"/>
              </a:lnSpc>
              <a:spcBef>
                <a:spcPts val="124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Model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based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approach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:-</a:t>
            </a:r>
            <a:r>
              <a:rPr dirty="0" sz="2450" spc="-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Stochastic</a:t>
            </a:r>
            <a:r>
              <a:rPr dirty="0" sz="2450" spc="-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using statistical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info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about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failure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rates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usage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9118600" cy="5492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735570" algn="l"/>
              </a:tabLst>
            </a:pPr>
            <a:r>
              <a:rPr dirty="0" sz="2450" spc="-40">
                <a:latin typeface="BPG Sans Regular GPL&amp;GNU"/>
                <a:cs typeface="BPG Sans Regular GPL&amp;GNU"/>
              </a:rPr>
              <a:t>Test</a:t>
            </a:r>
            <a:r>
              <a:rPr dirty="0" sz="2450" spc="-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Planning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Estimation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-55">
                <a:latin typeface="BPG Sans Regular GPL&amp;GNU"/>
                <a:cs typeface="BPG Sans Regular GPL&amp;GNU"/>
              </a:rPr>
              <a:t> </a:t>
            </a:r>
            <a:r>
              <a:rPr dirty="0" sz="2450" spc="-80">
                <a:latin typeface="BPG Sans Regular GPL&amp;GNU"/>
                <a:cs typeface="BPG Sans Regular GPL&amp;GNU"/>
              </a:rPr>
              <a:t>Test</a:t>
            </a:r>
            <a:r>
              <a:rPr dirty="0" sz="2450" spc="-6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Approaches</a:t>
            </a:r>
            <a:r>
              <a:rPr dirty="0" sz="2450">
                <a:latin typeface="BPG Sans Regular GPL&amp;GNU"/>
                <a:cs typeface="BPG Sans Regular GPL&amp;GNU"/>
              </a:rPr>
              <a:t>	contnd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...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Other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popular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ways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approaches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may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include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50">
                <a:latin typeface="BPG Sans Regular GPL&amp;GNU"/>
                <a:cs typeface="BPG Sans Regular GPL&amp;GNU"/>
              </a:rPr>
              <a:t>: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409575" indent="-502920">
              <a:lnSpc>
                <a:spcPct val="107200"/>
              </a:lnSpc>
              <a:spcBef>
                <a:spcPts val="127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Methodical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approach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:-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failure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based,</a:t>
            </a:r>
            <a:r>
              <a:rPr dirty="0" sz="2450" spc="-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checklist</a:t>
            </a:r>
            <a:r>
              <a:rPr dirty="0" sz="2450" spc="-5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based, </a:t>
            </a:r>
            <a:r>
              <a:rPr dirty="0" sz="2450">
                <a:latin typeface="BPG Sans Regular GPL&amp;GNU"/>
                <a:cs typeface="BPG Sans Regular GPL&amp;GNU"/>
              </a:rPr>
              <a:t>quality</a:t>
            </a:r>
            <a:r>
              <a:rPr dirty="0" sz="2450" spc="-8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characteristic</a:t>
            </a:r>
            <a:r>
              <a:rPr dirty="0" sz="2450" spc="-8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based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409575" indent="-502920">
              <a:lnSpc>
                <a:spcPct val="107200"/>
              </a:lnSpc>
              <a:spcBef>
                <a:spcPts val="127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Process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based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approach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:-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Driven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by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industry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specific </a:t>
            </a:r>
            <a:r>
              <a:rPr dirty="0" sz="2450">
                <a:latin typeface="BPG Sans Regular GPL&amp;GNU"/>
                <a:cs typeface="BPG Sans Regular GPL&amp;GNU"/>
              </a:rPr>
              <a:t>standards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</a:t>
            </a:r>
            <a:r>
              <a:rPr dirty="0" sz="2450" spc="7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standard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methodologies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401955" indent="-502920">
              <a:lnSpc>
                <a:spcPct val="107200"/>
              </a:lnSpc>
              <a:spcBef>
                <a:spcPts val="128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Dynamic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/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Heuristic</a:t>
            </a:r>
            <a:r>
              <a:rPr dirty="0" sz="2450" spc="-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approach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:-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Exploratory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as </a:t>
            </a:r>
            <a:r>
              <a:rPr dirty="0" sz="2450">
                <a:latin typeface="BPG Sans Regular GPL&amp;GNU"/>
                <a:cs typeface="BPG Sans Regular GPL&amp;GNU"/>
              </a:rPr>
              <a:t>opposed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preplanned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-10">
                <a:latin typeface="BPG Sans Regular GPL&amp;GNU"/>
                <a:cs typeface="BPG Sans Regular GPL&amp;GNU"/>
              </a:rPr>
              <a:t> approach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225425" indent="-502920">
              <a:lnSpc>
                <a:spcPct val="107500"/>
              </a:lnSpc>
              <a:spcBef>
                <a:spcPts val="126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20">
                <a:latin typeface="BPG Sans Regular GPL&amp;GNU"/>
                <a:cs typeface="BPG Sans Regular GPL&amp;GNU"/>
              </a:rPr>
              <a:t>Consultative</a:t>
            </a:r>
            <a:r>
              <a:rPr dirty="0" sz="2450" spc="-1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Approach</a:t>
            </a:r>
            <a:r>
              <a:rPr dirty="0" sz="2450" spc="7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:-</a:t>
            </a:r>
            <a:r>
              <a:rPr dirty="0" sz="2450" spc="-55">
                <a:latin typeface="BPG Sans Regular GPL&amp;GNU"/>
                <a:cs typeface="BPG Sans Regular GPL&amp;GNU"/>
              </a:rPr>
              <a:t> </a:t>
            </a:r>
            <a:r>
              <a:rPr dirty="0" sz="2450" spc="-40">
                <a:latin typeface="BPG Sans Regular GPL&amp;GNU"/>
                <a:cs typeface="BPG Sans Regular GPL&amp;GNU"/>
              </a:rPr>
              <a:t>Test</a:t>
            </a:r>
            <a:r>
              <a:rPr dirty="0" sz="2450" spc="-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coverage</a:t>
            </a:r>
            <a:r>
              <a:rPr dirty="0" sz="2450" spc="7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</a:t>
            </a:r>
            <a:r>
              <a:rPr dirty="0" sz="2450" spc="7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driven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by</a:t>
            </a:r>
            <a:r>
              <a:rPr dirty="0" sz="2450" spc="7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the </a:t>
            </a:r>
            <a:r>
              <a:rPr dirty="0" sz="2450">
                <a:latin typeface="BPG Sans Regular GPL&amp;GNU"/>
                <a:cs typeface="BPG Sans Regular GPL&amp;GNU"/>
              </a:rPr>
              <a:t>advice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industry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experts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/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business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domain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experts </a:t>
            </a:r>
            <a:r>
              <a:rPr dirty="0" sz="2450">
                <a:latin typeface="BPG Sans Regular GPL&amp;GNU"/>
                <a:cs typeface="BPG Sans Regular GPL&amp;GNU"/>
              </a:rPr>
              <a:t>outside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team.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8683625" cy="5892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74640" algn="l"/>
              </a:tabLst>
            </a:pPr>
            <a:r>
              <a:rPr dirty="0" sz="2450" spc="-35">
                <a:latin typeface="BPG Sans Regular GPL&amp;GNU"/>
                <a:cs typeface="BPG Sans Regular GPL&amp;GNU"/>
              </a:rPr>
              <a:t>Test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Progress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Monitoring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Control</a:t>
            </a:r>
            <a:r>
              <a:rPr dirty="0" sz="2450">
                <a:latin typeface="BPG Sans Regular GPL&amp;GNU"/>
                <a:cs typeface="BPG Sans Regular GPL&amp;GNU"/>
              </a:rPr>
              <a:t>	::</a:t>
            </a:r>
            <a:r>
              <a:rPr dirty="0" sz="2450" spc="-55">
                <a:latin typeface="BPG Sans Regular GPL&amp;GNU"/>
                <a:cs typeface="BPG Sans Regular GPL&amp;GNU"/>
              </a:rPr>
              <a:t> </a:t>
            </a:r>
            <a:r>
              <a:rPr dirty="0" sz="2450" spc="-35">
                <a:latin typeface="BPG Sans Regular GPL&amp;GNU"/>
                <a:cs typeface="BPG Sans Regular GPL&amp;GNU"/>
              </a:rPr>
              <a:t>Test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Monitoring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741680" marR="147320" indent="-502920">
              <a:lnSpc>
                <a:spcPct val="107400"/>
              </a:lnSpc>
            </a:pP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progress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monitoring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process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which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various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activities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are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assessed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compared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against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their </a:t>
            </a:r>
            <a:r>
              <a:rPr dirty="0" sz="2450">
                <a:latin typeface="BPG Sans Regular GPL&amp;GNU"/>
                <a:cs typeface="BPG Sans Regular GPL&amp;GNU"/>
              </a:rPr>
              <a:t>planned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goals.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Metrics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can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used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measure </a:t>
            </a:r>
            <a:r>
              <a:rPr dirty="0" sz="2450">
                <a:latin typeface="BPG Sans Regular GPL&amp;GNU"/>
                <a:cs typeface="BPG Sans Regular GPL&amp;GNU"/>
              </a:rPr>
              <a:t>progress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various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activities.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9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Percentage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work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done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case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preparation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1309370" indent="-502920">
              <a:lnSpc>
                <a:spcPct val="107800"/>
              </a:lnSpc>
              <a:spcBef>
                <a:spcPts val="124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Percentage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work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done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environment preparation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5080" indent="-502920">
              <a:lnSpc>
                <a:spcPct val="107200"/>
              </a:lnSpc>
              <a:spcBef>
                <a:spcPts val="128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40">
                <a:latin typeface="BPG Sans Regular GPL&amp;GNU"/>
                <a:cs typeface="BPG Sans Regular GPL&amp;GNU"/>
              </a:rPr>
              <a:t>Test</a:t>
            </a:r>
            <a:r>
              <a:rPr dirty="0" sz="2450" spc="-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case</a:t>
            </a:r>
            <a:r>
              <a:rPr dirty="0" sz="2450" spc="9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execution</a:t>
            </a:r>
            <a:r>
              <a:rPr dirty="0" sz="2450" spc="8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(e.g.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no</a:t>
            </a:r>
            <a:r>
              <a:rPr dirty="0" sz="2450" spc="9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9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-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cases</a:t>
            </a:r>
            <a:r>
              <a:rPr dirty="0" sz="2450" spc="-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run/not</a:t>
            </a:r>
            <a:r>
              <a:rPr dirty="0" sz="2450" spc="95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run,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cases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passed/failed)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476884" indent="-502920">
              <a:lnSpc>
                <a:spcPct val="107200"/>
              </a:lnSpc>
              <a:spcBef>
                <a:spcPts val="127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Defect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Info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(Defects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found/fixed,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failure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rate,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retest progress)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9107170" cy="180276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74640" algn="l"/>
              </a:tabLst>
            </a:pPr>
            <a:r>
              <a:rPr dirty="0" sz="2450" spc="-35">
                <a:latin typeface="BPG Sans Regular GPL&amp;GNU"/>
                <a:cs typeface="BPG Sans Regular GPL&amp;GNU"/>
              </a:rPr>
              <a:t>Test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Progress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Monitoring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Control</a:t>
            </a:r>
            <a:r>
              <a:rPr dirty="0" sz="2450">
                <a:latin typeface="BPG Sans Regular GPL&amp;GNU"/>
                <a:cs typeface="BPG Sans Regular GPL&amp;GNU"/>
              </a:rPr>
              <a:t>	::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55">
                <a:latin typeface="BPG Sans Regular GPL&amp;GNU"/>
                <a:cs typeface="BPG Sans Regular GPL&amp;GNU"/>
              </a:rPr>
              <a:t>Test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Monitoring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contd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..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40">
                <a:latin typeface="BPG Sans Regular GPL&amp;GNU"/>
                <a:cs typeface="BPG Sans Regular GPL&amp;GNU"/>
              </a:rPr>
              <a:t>Test</a:t>
            </a:r>
            <a:r>
              <a:rPr dirty="0" sz="2450" spc="-7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coverage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terms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requirements,</a:t>
            </a:r>
            <a:r>
              <a:rPr dirty="0" sz="2450" spc="9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code,</a:t>
            </a:r>
            <a:r>
              <a:rPr dirty="0" sz="2450" spc="9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risks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8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Date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comparison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against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set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milestones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9073515" cy="4368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55">
                <a:latin typeface="BPG Sans Regular GPL&amp;GNU"/>
                <a:cs typeface="BPG Sans Regular GPL&amp;GNU"/>
              </a:rPr>
              <a:t>Test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Progress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Monitoring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9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Control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 spc="-55">
                <a:latin typeface="BPG Sans Regular GPL&amp;GNU"/>
                <a:cs typeface="BPG Sans Regular GPL&amp;GNU"/>
              </a:rPr>
              <a:t>Test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Reporting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reporting </a:t>
            </a:r>
            <a:r>
              <a:rPr dirty="0" sz="2450" spc="-10">
                <a:latin typeface="BPG Sans Regular GPL&amp;GNU"/>
                <a:cs typeface="BPG Sans Regular GPL&amp;GNU"/>
              </a:rPr>
              <a:t>summarizes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information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about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following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 spc="-50">
                <a:latin typeface="BPG Sans Regular GPL&amp;GNU"/>
                <a:cs typeface="BPG Sans Regular GPL&amp;GNU"/>
              </a:rPr>
              <a:t>: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5080" indent="-502920">
              <a:lnSpc>
                <a:spcPct val="107200"/>
              </a:lnSpc>
              <a:spcBef>
                <a:spcPts val="127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30">
                <a:latin typeface="BPG Sans Regular GPL&amp;GNU"/>
                <a:cs typeface="BPG Sans Regular GPL&amp;GNU"/>
              </a:rPr>
              <a:t>Testing</a:t>
            </a:r>
            <a:r>
              <a:rPr dirty="0" sz="2450" spc="-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progress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terms</a:t>
            </a:r>
            <a:r>
              <a:rPr dirty="0" sz="2450" spc="-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case</a:t>
            </a:r>
            <a:r>
              <a:rPr dirty="0" sz="2450" spc="-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execution,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defects </a:t>
            </a:r>
            <a:r>
              <a:rPr dirty="0" sz="2450">
                <a:latin typeface="BPG Sans Regular GPL&amp;GNU"/>
                <a:cs typeface="BPG Sans Regular GPL&amp;GNU"/>
              </a:rPr>
              <a:t>opened,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defects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fixed,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no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retests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occurred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etc.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503555" indent="-502920">
              <a:lnSpc>
                <a:spcPct val="107300"/>
              </a:lnSpc>
              <a:spcBef>
                <a:spcPts val="127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Analyzed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information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metrics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support </a:t>
            </a:r>
            <a:r>
              <a:rPr dirty="0" sz="2450" spc="-20">
                <a:latin typeface="BPG Sans Regular GPL&amp;GNU"/>
                <a:cs typeface="BPG Sans Regular GPL&amp;GNU"/>
              </a:rPr>
              <a:t>recommendations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decisions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for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future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actions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such </a:t>
            </a:r>
            <a:r>
              <a:rPr dirty="0" sz="2450">
                <a:latin typeface="BPG Sans Regular GPL&amp;GNU"/>
                <a:cs typeface="BPG Sans Regular GPL&amp;GNU"/>
              </a:rPr>
              <a:t>unfixed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defects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their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impact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on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project, outstanding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risks,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level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confidence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quality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of </a:t>
            </a:r>
            <a:r>
              <a:rPr dirty="0" sz="2450" spc="-10">
                <a:latin typeface="BPG Sans Regular GPL&amp;GNU"/>
                <a:cs typeface="BPG Sans Regular GPL&amp;GNU"/>
              </a:rPr>
              <a:t>software.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8282940" cy="4128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55">
                <a:latin typeface="BPG Sans Regular GPL&amp;GNU"/>
                <a:cs typeface="BPG Sans Regular GPL&amp;GNU"/>
              </a:rPr>
              <a:t>Test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Progress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Monitoring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9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Control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 spc="-55">
                <a:latin typeface="BPG Sans Regular GPL&amp;GNU"/>
                <a:cs typeface="BPG Sans Regular GPL&amp;GNU"/>
              </a:rPr>
              <a:t>Test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Control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741680" marR="5080" indent="-502920">
              <a:lnSpc>
                <a:spcPct val="107500"/>
              </a:lnSpc>
              <a:spcBef>
                <a:spcPts val="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Test control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nothing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but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guiding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corrective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actions </a:t>
            </a:r>
            <a:r>
              <a:rPr dirty="0" sz="2450">
                <a:latin typeface="BPG Sans Regular GPL&amp;GNU"/>
                <a:cs typeface="BPG Sans Regular GPL&amp;GNU"/>
              </a:rPr>
              <a:t>taken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as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result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1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information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metrics gathered/reported.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8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Examples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control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:-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7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10">
                <a:latin typeface="BPG Sans Regular GPL&amp;GNU"/>
                <a:cs typeface="BPG Sans Regular GPL&amp;GNU"/>
              </a:rPr>
              <a:t>Re-prioritizing</a:t>
            </a:r>
            <a:r>
              <a:rPr dirty="0" sz="2450" spc="7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8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tests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if</a:t>
            </a:r>
            <a:r>
              <a:rPr dirty="0" sz="2450" spc="8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any</a:t>
            </a:r>
            <a:r>
              <a:rPr dirty="0" sz="2450" spc="7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risk</a:t>
            </a:r>
            <a:r>
              <a:rPr dirty="0" sz="2450" spc="7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becomes</a:t>
            </a:r>
            <a:r>
              <a:rPr dirty="0" sz="2450" spc="7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an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issue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16510" indent="-502920">
              <a:lnSpc>
                <a:spcPct val="107200"/>
              </a:lnSpc>
              <a:spcBef>
                <a:spcPts val="128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Changing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schedule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based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on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-6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environment availability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9071610" cy="53308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Configuration</a:t>
            </a:r>
            <a:r>
              <a:rPr dirty="0" sz="2450" spc="-9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Management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741680" marR="806450" indent="-502920">
              <a:lnSpc>
                <a:spcPct val="107200"/>
              </a:lnSpc>
            </a:pPr>
            <a:r>
              <a:rPr dirty="0" sz="2450">
                <a:latin typeface="BPG Sans Regular GPL&amp;GNU"/>
                <a:cs typeface="BPG Sans Regular GPL&amp;GNU"/>
              </a:rPr>
              <a:t>Configuration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Management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for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can be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useful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in </a:t>
            </a:r>
            <a:r>
              <a:rPr dirty="0" sz="2450">
                <a:latin typeface="BPG Sans Regular GPL&amp;GNU"/>
                <a:cs typeface="BPG Sans Regular GPL&amp;GNU"/>
              </a:rPr>
              <a:t>ensuring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that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:-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429895" indent="-502920">
              <a:lnSpc>
                <a:spcPct val="107500"/>
              </a:lnSpc>
              <a:spcBef>
                <a:spcPts val="127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All</a:t>
            </a:r>
            <a:r>
              <a:rPr dirty="0" sz="2450" spc="10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items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testware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are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identified,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version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controlled, </a:t>
            </a:r>
            <a:r>
              <a:rPr dirty="0" sz="2450">
                <a:latin typeface="BPG Sans Regular GPL&amp;GNU"/>
                <a:cs typeface="BPG Sans Regular GPL&amp;GNU"/>
              </a:rPr>
              <a:t>tracked for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changes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so</a:t>
            </a:r>
            <a:r>
              <a:rPr dirty="0" sz="2450" spc="10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that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traceability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maintained </a:t>
            </a:r>
            <a:r>
              <a:rPr dirty="0" sz="2450">
                <a:latin typeface="BPG Sans Regular GPL&amp;GNU"/>
                <a:cs typeface="BPG Sans Regular GPL&amp;GNU"/>
              </a:rPr>
              <a:t>throughout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-10">
                <a:latin typeface="BPG Sans Regular GPL&amp;GNU"/>
                <a:cs typeface="BPG Sans Regular GPL&amp;GNU"/>
              </a:rPr>
              <a:t> process.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799465" indent="-502920">
              <a:lnSpc>
                <a:spcPct val="107800"/>
              </a:lnSpc>
              <a:spcBef>
                <a:spcPts val="124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All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identified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documents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items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can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referenced unambiguously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7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7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documentation</a:t>
            </a:r>
            <a:endParaRPr sz="2450">
              <a:latin typeface="BPG Sans Regular GPL&amp;GNU"/>
              <a:cs typeface="BPG Sans Regular GPL&amp;GNU"/>
            </a:endParaRPr>
          </a:p>
          <a:p>
            <a:pPr algn="just" marL="741680" marR="5080" indent="-502920">
              <a:lnSpc>
                <a:spcPct val="107200"/>
              </a:lnSpc>
              <a:spcBef>
                <a:spcPts val="1280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Configuration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management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procedures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tools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are</a:t>
            </a:r>
            <a:r>
              <a:rPr dirty="0" sz="2450" spc="10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chosen, </a:t>
            </a:r>
            <a:r>
              <a:rPr dirty="0" sz="2450">
                <a:latin typeface="BPG Sans Regular GPL&amp;GNU"/>
                <a:cs typeface="BPG Sans Regular GPL&amp;GNU"/>
              </a:rPr>
              <a:t>documented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implemented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planning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process itself.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7551" y="480058"/>
            <a:ext cx="1134745" cy="3886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10"/>
              <a:t>Agenda</a:t>
            </a:r>
            <a:endParaRPr sz="235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8120" rIns="0" bIns="0" rtlCol="0" vert="horz">
            <a:spAutoFit/>
          </a:bodyPr>
          <a:lstStyle/>
          <a:p>
            <a:pPr marL="512445" indent="-4997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512445" algn="l"/>
              </a:tabLst>
            </a:pPr>
            <a:r>
              <a:rPr dirty="0" spc="-35"/>
              <a:t>Test</a:t>
            </a:r>
            <a:r>
              <a:rPr dirty="0" spc="-85"/>
              <a:t> </a:t>
            </a:r>
            <a:r>
              <a:rPr dirty="0" spc="-10"/>
              <a:t>Organization</a:t>
            </a:r>
          </a:p>
          <a:p>
            <a:pPr marL="512445" indent="-499745">
              <a:lnSpc>
                <a:spcPct val="100000"/>
              </a:lnSpc>
              <a:spcBef>
                <a:spcPts val="1475"/>
              </a:spcBef>
              <a:buAutoNum type="arabicPeriod"/>
              <a:tabLst>
                <a:tab pos="512445" algn="l"/>
              </a:tabLst>
            </a:pPr>
            <a:r>
              <a:rPr dirty="0" spc="-30"/>
              <a:t>Test</a:t>
            </a:r>
            <a:r>
              <a:rPr dirty="0" spc="10"/>
              <a:t> </a:t>
            </a:r>
            <a:r>
              <a:rPr dirty="0"/>
              <a:t>Planning</a:t>
            </a:r>
            <a:r>
              <a:rPr dirty="0" spc="1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Estimation</a:t>
            </a:r>
          </a:p>
          <a:p>
            <a:pPr marL="512445" indent="-499745">
              <a:lnSpc>
                <a:spcPct val="100000"/>
              </a:lnSpc>
              <a:spcBef>
                <a:spcPts val="1485"/>
              </a:spcBef>
              <a:buAutoNum type="arabicPeriod"/>
              <a:tabLst>
                <a:tab pos="512445" algn="l"/>
              </a:tabLst>
            </a:pPr>
            <a:r>
              <a:rPr dirty="0" spc="-30"/>
              <a:t>Test</a:t>
            </a:r>
            <a:r>
              <a:rPr dirty="0" spc="65"/>
              <a:t> </a:t>
            </a:r>
            <a:r>
              <a:rPr dirty="0"/>
              <a:t>Progress</a:t>
            </a:r>
            <a:r>
              <a:rPr dirty="0" spc="65"/>
              <a:t> </a:t>
            </a:r>
            <a:r>
              <a:rPr dirty="0" spc="-10"/>
              <a:t>Monitoring</a:t>
            </a:r>
            <a:r>
              <a:rPr dirty="0" spc="-65"/>
              <a:t> </a:t>
            </a:r>
            <a:r>
              <a:rPr dirty="0"/>
              <a:t>&amp;</a:t>
            </a:r>
            <a:r>
              <a:rPr dirty="0" spc="65"/>
              <a:t> </a:t>
            </a:r>
            <a:r>
              <a:rPr dirty="0" spc="-10"/>
              <a:t>Control</a:t>
            </a:r>
          </a:p>
          <a:p>
            <a:pPr marL="512445" indent="-499745">
              <a:lnSpc>
                <a:spcPct val="100000"/>
              </a:lnSpc>
              <a:spcBef>
                <a:spcPts val="1475"/>
              </a:spcBef>
              <a:buAutoNum type="arabicPeriod"/>
              <a:tabLst>
                <a:tab pos="512445" algn="l"/>
              </a:tabLst>
            </a:pPr>
            <a:r>
              <a:rPr dirty="0" spc="-10"/>
              <a:t>Configuration</a:t>
            </a:r>
            <a:r>
              <a:rPr dirty="0" spc="-25"/>
              <a:t> </a:t>
            </a:r>
            <a:r>
              <a:rPr dirty="0" spc="-10"/>
              <a:t>Management</a:t>
            </a:r>
          </a:p>
          <a:p>
            <a:pPr marL="512445" indent="-499745">
              <a:lnSpc>
                <a:spcPct val="100000"/>
              </a:lnSpc>
              <a:spcBef>
                <a:spcPts val="1485"/>
              </a:spcBef>
              <a:buAutoNum type="arabicPeriod"/>
              <a:tabLst>
                <a:tab pos="512445" algn="l"/>
              </a:tabLst>
            </a:pPr>
            <a:r>
              <a:rPr dirty="0"/>
              <a:t>Risk</a:t>
            </a:r>
            <a:r>
              <a:rPr dirty="0" spc="155"/>
              <a:t> </a:t>
            </a:r>
            <a:r>
              <a:rPr dirty="0"/>
              <a:t>&amp;</a:t>
            </a:r>
            <a:r>
              <a:rPr dirty="0" spc="-40"/>
              <a:t> </a:t>
            </a:r>
            <a:r>
              <a:rPr dirty="0" spc="-10"/>
              <a:t>Testing</a:t>
            </a:r>
          </a:p>
          <a:p>
            <a:pPr marL="512445" indent="-499745">
              <a:lnSpc>
                <a:spcPct val="100000"/>
              </a:lnSpc>
              <a:spcBef>
                <a:spcPts val="1490"/>
              </a:spcBef>
              <a:buAutoNum type="arabicPeriod"/>
              <a:tabLst>
                <a:tab pos="512445" algn="l"/>
              </a:tabLst>
            </a:pPr>
            <a:r>
              <a:rPr dirty="0"/>
              <a:t>Incident</a:t>
            </a:r>
            <a:r>
              <a:rPr dirty="0" spc="-10"/>
              <a:t> Management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8676005" cy="2042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Risks</a:t>
            </a:r>
            <a:r>
              <a:rPr dirty="0" sz="2450" spc="-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Testing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741680" marR="5080" indent="-502920">
              <a:lnSpc>
                <a:spcPct val="107500"/>
              </a:lnSpc>
              <a:spcBef>
                <a:spcPts val="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Risk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can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defined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as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1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chance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that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an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event,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hazard, </a:t>
            </a:r>
            <a:r>
              <a:rPr dirty="0" sz="2450">
                <a:latin typeface="BPG Sans Regular GPL&amp;GNU"/>
                <a:cs typeface="BPG Sans Regular GPL&amp;GNU"/>
              </a:rPr>
              <a:t>threat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situation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occurs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along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with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it’s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undesirable consequences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potential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problems.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9065895" cy="6455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Risks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Project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Risks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741680" marR="5080" indent="-502920">
              <a:lnSpc>
                <a:spcPct val="107200"/>
              </a:lnSpc>
            </a:pPr>
            <a:r>
              <a:rPr dirty="0" sz="2450">
                <a:latin typeface="BPG Sans Regular GPL&amp;GNU"/>
                <a:cs typeface="BPG Sans Regular GPL&amp;GNU"/>
              </a:rPr>
              <a:t>Projects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risks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can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those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risks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which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hamper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project’s </a:t>
            </a:r>
            <a:r>
              <a:rPr dirty="0" sz="2450">
                <a:latin typeface="BPG Sans Regular GPL&amp;GNU"/>
                <a:cs typeface="BPG Sans Regular GPL&amp;GNU"/>
              </a:rPr>
              <a:t>ability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deliver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it’s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objectives.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90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Examples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 spc="-50">
                <a:latin typeface="BPG Sans Regular GPL&amp;GNU"/>
                <a:cs typeface="BPG Sans Regular GPL&amp;GNU"/>
              </a:rPr>
              <a:t>: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9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Supplier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issues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such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as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failure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third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party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vendor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559435" indent="-502920">
              <a:lnSpc>
                <a:spcPct val="107800"/>
              </a:lnSpc>
              <a:spcBef>
                <a:spcPts val="124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10">
                <a:latin typeface="BPG Sans Regular GPL&amp;GNU"/>
                <a:cs typeface="BPG Sans Regular GPL&amp;GNU"/>
              </a:rPr>
              <a:t>Organizational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issues</a:t>
            </a:r>
            <a:r>
              <a:rPr dirty="0" sz="2450" spc="114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such</a:t>
            </a:r>
            <a:r>
              <a:rPr dirty="0" sz="2450" spc="-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as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skill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114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staff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shortages, personal/training</a:t>
            </a:r>
            <a:r>
              <a:rPr dirty="0" sz="245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issues</a:t>
            </a:r>
            <a:endParaRPr sz="2450">
              <a:latin typeface="BPG Sans Regular GPL&amp;GNU"/>
              <a:cs typeface="BPG Sans Regular GPL&amp;GNU"/>
            </a:endParaRPr>
          </a:p>
          <a:p>
            <a:pPr algn="just" marL="741680" marR="88900" indent="-502920">
              <a:lnSpc>
                <a:spcPct val="107500"/>
              </a:lnSpc>
              <a:spcBef>
                <a:spcPts val="1250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»</a:t>
            </a:r>
            <a:r>
              <a:rPr dirty="0" sz="2450" spc="484">
                <a:latin typeface="BPG Sans Regular GPL&amp;GNU"/>
                <a:cs typeface="BPG Sans Regular GPL&amp;GNU"/>
              </a:rPr>
              <a:t>  </a:t>
            </a:r>
            <a:r>
              <a:rPr dirty="0" sz="2450">
                <a:latin typeface="BPG Sans Regular GPL&amp;GNU"/>
                <a:cs typeface="BPG Sans Regular GPL&amp;GNU"/>
              </a:rPr>
              <a:t>Political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issues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such</a:t>
            </a:r>
            <a:r>
              <a:rPr dirty="0" sz="2450" spc="1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as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communication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between</a:t>
            </a:r>
            <a:r>
              <a:rPr dirty="0" sz="2450" spc="1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testers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development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team,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failure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follow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up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on</a:t>
            </a:r>
            <a:r>
              <a:rPr dirty="0" sz="2450" spc="14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information </a:t>
            </a:r>
            <a:r>
              <a:rPr dirty="0" sz="2450">
                <a:latin typeface="BPG Sans Regular GPL&amp;GNU"/>
                <a:cs typeface="BPG Sans Regular GPL&amp;GNU"/>
              </a:rPr>
              <a:t>found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reviews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667385" indent="-502920">
              <a:lnSpc>
                <a:spcPct val="107500"/>
              </a:lnSpc>
              <a:spcBef>
                <a:spcPts val="127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30">
                <a:latin typeface="BPG Sans Regular GPL&amp;GNU"/>
                <a:cs typeface="BPG Sans Regular GPL&amp;GNU"/>
              </a:rPr>
              <a:t>Technical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issues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such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as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improper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requirements, </a:t>
            </a:r>
            <a:r>
              <a:rPr dirty="0" sz="2450">
                <a:latin typeface="BPG Sans Regular GPL&amp;GNU"/>
                <a:cs typeface="BPG Sans Regular GPL&amp;GNU"/>
              </a:rPr>
              <a:t>technology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constraints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meeting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requirements, </a:t>
            </a:r>
            <a:r>
              <a:rPr dirty="0" sz="2450">
                <a:latin typeface="BPG Sans Regular GPL&amp;GNU"/>
                <a:cs typeface="BPG Sans Regular GPL&amp;GNU"/>
              </a:rPr>
              <a:t>quality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design,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code,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tests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9095105" cy="4288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Risks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Product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Risks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741680" marR="5080" indent="-502920">
              <a:lnSpc>
                <a:spcPct val="107200"/>
              </a:lnSpc>
            </a:pPr>
            <a:r>
              <a:rPr dirty="0" sz="2450">
                <a:latin typeface="BPG Sans Regular GPL&amp;GNU"/>
                <a:cs typeface="BPG Sans Regular GPL&amp;GNU"/>
              </a:rPr>
              <a:t>Potential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failure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areas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software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system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itself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are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called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as </a:t>
            </a:r>
            <a:r>
              <a:rPr dirty="0" sz="2450">
                <a:latin typeface="BPG Sans Regular GPL&amp;GNU"/>
                <a:cs typeface="BPG Sans Regular GPL&amp;GNU"/>
              </a:rPr>
              <a:t>product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risks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since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they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affect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quality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product.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90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These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can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:-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9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Error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prone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software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was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delivered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142240" indent="-502920">
              <a:lnSpc>
                <a:spcPct val="107800"/>
              </a:lnSpc>
              <a:spcBef>
                <a:spcPts val="124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The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potential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that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</a:t>
            </a:r>
            <a:r>
              <a:rPr dirty="0" sz="2450" spc="-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faulty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software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could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cause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harm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to </a:t>
            </a:r>
            <a:r>
              <a:rPr dirty="0" sz="2450">
                <a:latin typeface="BPG Sans Regular GPL&amp;GNU"/>
                <a:cs typeface="BPG Sans Regular GPL&amp;GNU"/>
              </a:rPr>
              <a:t>an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individual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company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7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Software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does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not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perform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it’s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intended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functions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9044940" cy="37280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939405" algn="l"/>
              </a:tabLst>
            </a:pPr>
            <a:r>
              <a:rPr dirty="0" sz="2450">
                <a:latin typeface="BPG Sans Regular GPL&amp;GNU"/>
                <a:cs typeface="BPG Sans Regular GPL&amp;GNU"/>
              </a:rPr>
              <a:t>Risks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35">
                <a:latin typeface="BPG Sans Regular GPL&amp;GNU"/>
                <a:cs typeface="BPG Sans Regular GPL&amp;GNU"/>
              </a:rPr>
              <a:t> Testing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Product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Risks</a:t>
            </a:r>
            <a:r>
              <a:rPr dirty="0" sz="2450">
                <a:latin typeface="BPG Sans Regular GPL&amp;GNU"/>
                <a:cs typeface="BPG Sans Regular GPL&amp;GNU"/>
              </a:rPr>
              <a:t>	contd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..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741680" marR="339090" indent="-502920">
              <a:lnSpc>
                <a:spcPct val="107200"/>
              </a:lnSpc>
            </a:pPr>
            <a:r>
              <a:rPr dirty="0" sz="2450">
                <a:latin typeface="BPG Sans Regular GPL&amp;GNU"/>
                <a:cs typeface="BPG Sans Regular GPL&amp;GNU"/>
              </a:rPr>
              <a:t>Risk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identified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as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product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risks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can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effectively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used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for </a:t>
            </a:r>
            <a:r>
              <a:rPr dirty="0" sz="2450">
                <a:latin typeface="BPG Sans Regular GPL&amp;GNU"/>
                <a:cs typeface="BPG Sans Regular GPL&amp;GNU"/>
              </a:rPr>
              <a:t>planning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risk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based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approach.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9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Determine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-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techniques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used.</a:t>
            </a:r>
            <a:endParaRPr sz="2450">
              <a:latin typeface="BPG Sans Regular GPL&amp;GNU"/>
              <a:cs typeface="BPG Sans Regular GPL&amp;GNU"/>
            </a:endParaRPr>
          </a:p>
          <a:p>
            <a:pPr marL="239395">
              <a:lnSpc>
                <a:spcPct val="100000"/>
              </a:lnSpc>
              <a:spcBef>
                <a:spcPts val="149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Determine</a:t>
            </a:r>
            <a:r>
              <a:rPr dirty="0" sz="2450" spc="8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extent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10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9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</a:t>
            </a:r>
            <a:r>
              <a:rPr dirty="0" sz="2450" spc="9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carried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out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928369" indent="-502920">
              <a:lnSpc>
                <a:spcPct val="107800"/>
              </a:lnSpc>
              <a:spcBef>
                <a:spcPts val="124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Prioritize</a:t>
            </a:r>
            <a:r>
              <a:rPr dirty="0" sz="2450" spc="9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-7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with</a:t>
            </a:r>
            <a:r>
              <a:rPr dirty="0" sz="2450" spc="9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an</a:t>
            </a:r>
            <a:r>
              <a:rPr dirty="0" sz="2450" spc="9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intention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finding</a:t>
            </a:r>
            <a:r>
              <a:rPr dirty="0" sz="2450" spc="9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critical </a:t>
            </a:r>
            <a:r>
              <a:rPr dirty="0" sz="2450">
                <a:latin typeface="BPG Sans Regular GPL&amp;GNU"/>
                <a:cs typeface="BPG Sans Regular GPL&amp;GNU"/>
              </a:rPr>
              <a:t>defects</a:t>
            </a:r>
            <a:r>
              <a:rPr dirty="0" sz="2450" spc="-4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first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9033510" cy="5492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Incident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Management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741680" marR="914400" indent="-502920">
              <a:lnSpc>
                <a:spcPct val="107200"/>
              </a:lnSpc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10">
                <a:latin typeface="BPG Sans Regular GPL&amp;GNU"/>
                <a:cs typeface="BPG Sans Regular GPL&amp;GNU"/>
              </a:rPr>
              <a:t>Discrepancies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between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expected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7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actual</a:t>
            </a:r>
            <a:r>
              <a:rPr dirty="0" sz="2450" spc="-4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defects </a:t>
            </a:r>
            <a:r>
              <a:rPr dirty="0" sz="2450">
                <a:latin typeface="BPG Sans Regular GPL&amp;GNU"/>
                <a:cs typeface="BPG Sans Regular GPL&amp;GNU"/>
              </a:rPr>
              <a:t>should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logged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as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incidents.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192405" indent="-502920">
              <a:lnSpc>
                <a:spcPct val="107800"/>
              </a:lnSpc>
              <a:spcBef>
                <a:spcPts val="126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These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incidents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need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tracked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from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discovery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to </a:t>
            </a:r>
            <a:r>
              <a:rPr dirty="0" sz="2450" spc="-20">
                <a:latin typeface="BPG Sans Regular GPL&amp;GNU"/>
                <a:cs typeface="BPG Sans Regular GPL&amp;GNU"/>
              </a:rPr>
              <a:t>classification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confirmation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solution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problem.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508000" indent="-502920">
              <a:lnSpc>
                <a:spcPct val="107200"/>
              </a:lnSpc>
              <a:spcBef>
                <a:spcPts val="126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Incidents</a:t>
            </a:r>
            <a:r>
              <a:rPr dirty="0" sz="2450" spc="-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may</a:t>
            </a:r>
            <a:r>
              <a:rPr dirty="0" sz="2450" spc="-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raised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during</a:t>
            </a:r>
            <a:r>
              <a:rPr dirty="0" sz="2450" spc="1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development,</a:t>
            </a:r>
            <a:r>
              <a:rPr dirty="0" sz="2450" spc="1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review,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use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software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product.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270510" indent="-502920">
              <a:lnSpc>
                <a:spcPct val="107800"/>
              </a:lnSpc>
              <a:spcBef>
                <a:spcPts val="126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Incidents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can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be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issues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code,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working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system,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in </a:t>
            </a:r>
            <a:r>
              <a:rPr dirty="0" sz="2450">
                <a:latin typeface="BPG Sans Regular GPL&amp;GNU"/>
                <a:cs typeface="BPG Sans Regular GPL&amp;GNU"/>
              </a:rPr>
              <a:t>software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specification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documentation,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help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documents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5080" indent="-502920">
              <a:lnSpc>
                <a:spcPct val="107800"/>
              </a:lnSpc>
              <a:spcBef>
                <a:spcPts val="124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Incident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reports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are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generated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provide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developers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 spc="-50">
                <a:latin typeface="BPG Sans Regular GPL&amp;GNU"/>
                <a:cs typeface="BPG Sans Regular GPL&amp;GNU"/>
              </a:rPr>
              <a:t>&amp; </a:t>
            </a:r>
            <a:r>
              <a:rPr dirty="0" sz="2450">
                <a:latin typeface="BPG Sans Regular GPL&amp;GNU"/>
                <a:cs typeface="BPG Sans Regular GPL&amp;GNU"/>
              </a:rPr>
              <a:t>other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concerned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partied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notification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about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problem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700" cy="7560309"/>
            <a:chOff x="0" y="0"/>
            <a:chExt cx="12700" cy="7560309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6350" cy="7560309"/>
            </a:xfrm>
            <a:custGeom>
              <a:avLst/>
              <a:gdLst/>
              <a:ahLst/>
              <a:cxnLst/>
              <a:rect l="l" t="t" r="r" b="b"/>
              <a:pathLst>
                <a:path w="6350" h="7560309">
                  <a:moveTo>
                    <a:pt x="6350" y="7559967"/>
                  </a:moveTo>
                  <a:lnTo>
                    <a:pt x="0" y="7559967"/>
                  </a:lnTo>
                  <a:lnTo>
                    <a:pt x="0" y="0"/>
                  </a:lnTo>
                  <a:lnTo>
                    <a:pt x="6350" y="0"/>
                  </a:lnTo>
                  <a:lnTo>
                    <a:pt x="6350" y="7559967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350" y="0"/>
              <a:ext cx="6350" cy="7560309"/>
            </a:xfrm>
            <a:custGeom>
              <a:avLst/>
              <a:gdLst/>
              <a:ahLst/>
              <a:cxnLst/>
              <a:rect l="l" t="t" r="r" b="b"/>
              <a:pathLst>
                <a:path w="6350" h="7560309">
                  <a:moveTo>
                    <a:pt x="6350" y="7559967"/>
                  </a:moveTo>
                  <a:lnTo>
                    <a:pt x="0" y="7559967"/>
                  </a:lnTo>
                  <a:lnTo>
                    <a:pt x="0" y="0"/>
                  </a:lnTo>
                  <a:lnTo>
                    <a:pt x="6350" y="0"/>
                  </a:lnTo>
                  <a:lnTo>
                    <a:pt x="6350" y="7559967"/>
                  </a:lnTo>
                  <a:close/>
                </a:path>
              </a:pathLst>
            </a:custGeom>
            <a:solidFill>
              <a:srgbClr val="E9EDF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550" y="0"/>
            <a:ext cx="10025608" cy="751363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354762" y="3483284"/>
            <a:ext cx="1666239" cy="719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50">
                <a:solidFill>
                  <a:srgbClr val="990000"/>
                </a:solidFill>
                <a:latin typeface="BPG Sans Regular GPL&amp;GNU"/>
                <a:cs typeface="BPG Sans Regular GPL&amp;GNU"/>
              </a:rPr>
              <a:t>Q</a:t>
            </a:r>
            <a:r>
              <a:rPr dirty="0" sz="4550" spc="160">
                <a:solidFill>
                  <a:srgbClr val="990000"/>
                </a:solidFill>
                <a:latin typeface="BPG Sans Regular GPL&amp;GNU"/>
                <a:cs typeface="BPG Sans Regular GPL&amp;GNU"/>
              </a:rPr>
              <a:t> </a:t>
            </a:r>
            <a:r>
              <a:rPr dirty="0" sz="4550">
                <a:solidFill>
                  <a:srgbClr val="990000"/>
                </a:solidFill>
                <a:latin typeface="BPG Sans Regular GPL&amp;GNU"/>
                <a:cs typeface="BPG Sans Regular GPL&amp;GNU"/>
              </a:rPr>
              <a:t>&amp;</a:t>
            </a:r>
            <a:r>
              <a:rPr dirty="0" sz="4550" spc="170">
                <a:solidFill>
                  <a:srgbClr val="990000"/>
                </a:solidFill>
                <a:latin typeface="BPG Sans Regular GPL&amp;GNU"/>
                <a:cs typeface="BPG Sans Regular GPL&amp;GNU"/>
              </a:rPr>
              <a:t> </a:t>
            </a:r>
            <a:r>
              <a:rPr dirty="0" sz="4550" spc="-50">
                <a:solidFill>
                  <a:srgbClr val="990000"/>
                </a:solidFill>
                <a:latin typeface="BPG Sans Regular GPL&amp;GNU"/>
                <a:cs typeface="BPG Sans Regular GPL&amp;GNU"/>
              </a:rPr>
              <a:t>A</a:t>
            </a:r>
            <a:endParaRPr sz="4550">
              <a:latin typeface="BPG Sans Regular GPL&amp;GNU"/>
              <a:cs typeface="BPG Sans Regular GPL&amp;GNU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700" cy="7533640"/>
            <a:chOff x="0" y="0"/>
            <a:chExt cx="12700" cy="753364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6350" cy="6649720"/>
            </a:xfrm>
            <a:custGeom>
              <a:avLst/>
              <a:gdLst/>
              <a:ahLst/>
              <a:cxnLst/>
              <a:rect l="l" t="t" r="r" b="b"/>
              <a:pathLst>
                <a:path w="6350" h="6649720">
                  <a:moveTo>
                    <a:pt x="6350" y="6649720"/>
                  </a:moveTo>
                  <a:lnTo>
                    <a:pt x="0" y="6649720"/>
                  </a:lnTo>
                  <a:lnTo>
                    <a:pt x="0" y="0"/>
                  </a:lnTo>
                  <a:lnTo>
                    <a:pt x="6350" y="0"/>
                  </a:lnTo>
                  <a:lnTo>
                    <a:pt x="6350" y="6649720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350" y="0"/>
              <a:ext cx="6350" cy="7533640"/>
            </a:xfrm>
            <a:custGeom>
              <a:avLst/>
              <a:gdLst/>
              <a:ahLst/>
              <a:cxnLst/>
              <a:rect l="l" t="t" r="r" b="b"/>
              <a:pathLst>
                <a:path w="6350" h="7533640">
                  <a:moveTo>
                    <a:pt x="6350" y="7533640"/>
                  </a:moveTo>
                  <a:lnTo>
                    <a:pt x="0" y="7533640"/>
                  </a:lnTo>
                  <a:lnTo>
                    <a:pt x="0" y="0"/>
                  </a:lnTo>
                  <a:lnTo>
                    <a:pt x="6350" y="0"/>
                  </a:lnTo>
                  <a:lnTo>
                    <a:pt x="6350" y="7533640"/>
                  </a:lnTo>
                  <a:close/>
                </a:path>
              </a:pathLst>
            </a:custGeom>
            <a:solidFill>
              <a:srgbClr val="E9EDF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550" y="344051"/>
            <a:ext cx="10025608" cy="716958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50626" y="7110800"/>
            <a:ext cx="1975485" cy="400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10">
                <a:latin typeface="BPG Sans Regular GPL&amp;GNU"/>
                <a:cs typeface="BPG Sans Regular GPL&amp;GNU"/>
              </a:rPr>
              <a:t>3/8/2013</a:t>
            </a:r>
            <a:endParaRPr sz="1100">
              <a:latin typeface="BPG Sans Regular GPL&amp;GNU"/>
              <a:cs typeface="BPG Sans Regular GPL&amp;GNU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700">
                <a:latin typeface="BPG Sans Regular GPL&amp;GNU"/>
                <a:cs typeface="BPG Sans Regular GPL&amp;GNU"/>
              </a:rPr>
              <a:t>©</a:t>
            </a:r>
            <a:r>
              <a:rPr dirty="0" sz="700" spc="40">
                <a:latin typeface="BPG Sans Regular GPL&amp;GNU"/>
                <a:cs typeface="BPG Sans Regular GPL&amp;GNU"/>
              </a:rPr>
              <a:t> </a:t>
            </a:r>
            <a:r>
              <a:rPr dirty="0" sz="700">
                <a:latin typeface="BPG Sans Regular GPL&amp;GNU"/>
                <a:cs typeface="BPG Sans Regular GPL&amp;GNU"/>
              </a:rPr>
              <a:t>Kanbay</a:t>
            </a:r>
            <a:r>
              <a:rPr dirty="0" sz="700" spc="45">
                <a:latin typeface="BPG Sans Regular GPL&amp;GNU"/>
                <a:cs typeface="BPG Sans Regular GPL&amp;GNU"/>
              </a:rPr>
              <a:t> </a:t>
            </a:r>
            <a:r>
              <a:rPr dirty="0" sz="700">
                <a:latin typeface="BPG Sans Regular GPL&amp;GNU"/>
                <a:cs typeface="BPG Sans Regular GPL&amp;GNU"/>
              </a:rPr>
              <a:t>Incorporated</a:t>
            </a:r>
            <a:r>
              <a:rPr dirty="0" sz="700" spc="155">
                <a:latin typeface="BPG Sans Regular GPL&amp;GNU"/>
                <a:cs typeface="BPG Sans Regular GPL&amp;GNU"/>
              </a:rPr>
              <a:t> </a:t>
            </a:r>
            <a:r>
              <a:rPr dirty="0" sz="700">
                <a:latin typeface="BPG Sans Regular GPL&amp;GNU"/>
                <a:cs typeface="BPG Sans Regular GPL&amp;GNU"/>
              </a:rPr>
              <a:t>-</a:t>
            </a:r>
            <a:r>
              <a:rPr dirty="0" sz="700" spc="40">
                <a:latin typeface="BPG Sans Regular GPL&amp;GNU"/>
                <a:cs typeface="BPG Sans Regular GPL&amp;GNU"/>
              </a:rPr>
              <a:t> </a:t>
            </a:r>
            <a:r>
              <a:rPr dirty="0" sz="700">
                <a:latin typeface="BPG Sans Regular GPL&amp;GNU"/>
                <a:cs typeface="BPG Sans Regular GPL&amp;GNU"/>
              </a:rPr>
              <a:t>All</a:t>
            </a:r>
            <a:r>
              <a:rPr dirty="0" sz="700" spc="45">
                <a:latin typeface="BPG Sans Regular GPL&amp;GNU"/>
                <a:cs typeface="BPG Sans Regular GPL&amp;GNU"/>
              </a:rPr>
              <a:t> </a:t>
            </a:r>
            <a:r>
              <a:rPr dirty="0" sz="700">
                <a:latin typeface="BPG Sans Regular GPL&amp;GNU"/>
                <a:cs typeface="BPG Sans Regular GPL&amp;GNU"/>
              </a:rPr>
              <a:t>Rights</a:t>
            </a:r>
            <a:r>
              <a:rPr dirty="0" sz="700" spc="40">
                <a:latin typeface="BPG Sans Regular GPL&amp;GNU"/>
                <a:cs typeface="BPG Sans Regular GPL&amp;GNU"/>
              </a:rPr>
              <a:t> </a:t>
            </a:r>
            <a:r>
              <a:rPr dirty="0" sz="700" spc="-10">
                <a:latin typeface="BPG Sans Regular GPL&amp;GNU"/>
                <a:cs typeface="BPG Sans Regular GPL&amp;GNU"/>
              </a:rPr>
              <a:t>Reserved</a:t>
            </a:r>
            <a:endParaRPr sz="700">
              <a:latin typeface="BPG Sans Regular GPL&amp;GNU"/>
              <a:cs typeface="BPG Sans Regular GPL&amp;GN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14820" y="3147623"/>
            <a:ext cx="2915920" cy="7194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50">
                <a:solidFill>
                  <a:srgbClr val="990000"/>
                </a:solidFill>
              </a:rPr>
              <a:t>Thank</a:t>
            </a:r>
            <a:r>
              <a:rPr dirty="0" sz="4550" spc="-265">
                <a:solidFill>
                  <a:srgbClr val="990000"/>
                </a:solidFill>
              </a:rPr>
              <a:t> </a:t>
            </a:r>
            <a:r>
              <a:rPr dirty="0" sz="4550" spc="-135">
                <a:solidFill>
                  <a:srgbClr val="990000"/>
                </a:solidFill>
              </a:rPr>
              <a:t>You</a:t>
            </a:r>
            <a:endParaRPr sz="45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8746490" cy="5812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55">
                <a:latin typeface="BPG Sans Regular GPL&amp;GNU"/>
                <a:cs typeface="BPG Sans Regular GPL&amp;GNU"/>
              </a:rPr>
              <a:t>Test</a:t>
            </a:r>
            <a:r>
              <a:rPr dirty="0" sz="2450" spc="-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Organization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-65">
                <a:latin typeface="BPG Sans Regular GPL&amp;GNU"/>
                <a:cs typeface="BPG Sans Regular GPL&amp;GNU"/>
              </a:rPr>
              <a:t> </a:t>
            </a:r>
            <a:r>
              <a:rPr dirty="0" sz="2450" spc="-55">
                <a:latin typeface="BPG Sans Regular GPL&amp;GNU"/>
                <a:cs typeface="BPG Sans Regular GPL&amp;GNU"/>
              </a:rPr>
              <a:t>Test</a:t>
            </a:r>
            <a:r>
              <a:rPr dirty="0" sz="2450" spc="-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Organization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6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Independence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1075055" marR="307975" indent="-500380">
              <a:lnSpc>
                <a:spcPct val="107200"/>
              </a:lnSpc>
            </a:pPr>
            <a:r>
              <a:rPr dirty="0" sz="2450" spc="-10">
                <a:latin typeface="BPG Sans Regular GPL&amp;GNU"/>
                <a:cs typeface="BPG Sans Regular GPL&amp;GNU"/>
              </a:rPr>
              <a:t>Independent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improves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effectiveness</a:t>
            </a:r>
            <a:r>
              <a:rPr dirty="0" sz="2450">
                <a:latin typeface="BPG Sans Regular GPL&amp;GNU"/>
                <a:cs typeface="BPG Sans Regular GPL&amp;GNU"/>
              </a:rPr>
              <a:t> of </a:t>
            </a:r>
            <a:r>
              <a:rPr dirty="0" sz="2450" spc="-10">
                <a:latin typeface="BPG Sans Regular GPL&amp;GNU"/>
                <a:cs typeface="BPG Sans Regular GPL&amp;GNU"/>
              </a:rPr>
              <a:t>finding </a:t>
            </a:r>
            <a:r>
              <a:rPr dirty="0" sz="2450">
                <a:latin typeface="BPG Sans Regular GPL&amp;GNU"/>
                <a:cs typeface="BPG Sans Regular GPL&amp;GNU"/>
              </a:rPr>
              <a:t>defects.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Following options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can be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used </a:t>
            </a:r>
            <a:r>
              <a:rPr dirty="0" sz="2450" spc="-50">
                <a:latin typeface="BPG Sans Regular GPL&amp;GNU"/>
                <a:cs typeface="BPG Sans Regular GPL&amp;GNU"/>
              </a:rPr>
              <a:t>:</a:t>
            </a:r>
            <a:endParaRPr sz="2450">
              <a:latin typeface="BPG Sans Regular GPL&amp;GNU"/>
              <a:cs typeface="BPG Sans Regular GPL&amp;GNU"/>
            </a:endParaRPr>
          </a:p>
          <a:p>
            <a:pPr marL="574675">
              <a:lnSpc>
                <a:spcPct val="100000"/>
              </a:lnSpc>
              <a:spcBef>
                <a:spcPts val="1490"/>
              </a:spcBef>
              <a:tabLst>
                <a:tab pos="1075055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Independent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testers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within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development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teams.</a:t>
            </a:r>
            <a:endParaRPr sz="2450">
              <a:latin typeface="BPG Sans Regular GPL&amp;GNU"/>
              <a:cs typeface="BPG Sans Regular GPL&amp;GNU"/>
            </a:endParaRPr>
          </a:p>
          <a:p>
            <a:pPr marL="1075055" marR="1017905" indent="-500380">
              <a:lnSpc>
                <a:spcPct val="107200"/>
              </a:lnSpc>
              <a:spcBef>
                <a:spcPts val="1275"/>
              </a:spcBef>
              <a:tabLst>
                <a:tab pos="1075055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Independent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team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within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an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organization </a:t>
            </a:r>
            <a:r>
              <a:rPr dirty="0" sz="2450">
                <a:latin typeface="BPG Sans Regular GPL&amp;GNU"/>
                <a:cs typeface="BPG Sans Regular GPL&amp;GNU"/>
              </a:rPr>
              <a:t>reporting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project</a:t>
            </a:r>
            <a:r>
              <a:rPr dirty="0" sz="2450" spc="10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management.</a:t>
            </a:r>
            <a:endParaRPr sz="2450">
              <a:latin typeface="BPG Sans Regular GPL&amp;GNU"/>
              <a:cs typeface="BPG Sans Regular GPL&amp;GNU"/>
            </a:endParaRPr>
          </a:p>
          <a:p>
            <a:pPr marL="574675">
              <a:lnSpc>
                <a:spcPct val="100000"/>
              </a:lnSpc>
              <a:spcBef>
                <a:spcPts val="1490"/>
              </a:spcBef>
              <a:tabLst>
                <a:tab pos="1075055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Independent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testers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from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-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business</a:t>
            </a:r>
            <a:r>
              <a:rPr dirty="0" sz="2450" spc="-5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community</a:t>
            </a:r>
            <a:endParaRPr sz="2450">
              <a:latin typeface="BPG Sans Regular GPL&amp;GNU"/>
              <a:cs typeface="BPG Sans Regular GPL&amp;GNU"/>
            </a:endParaRPr>
          </a:p>
          <a:p>
            <a:pPr marL="1075055" marR="856615" indent="-500380">
              <a:lnSpc>
                <a:spcPct val="107800"/>
              </a:lnSpc>
              <a:spcBef>
                <a:spcPts val="1240"/>
              </a:spcBef>
              <a:tabLst>
                <a:tab pos="1075055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Independent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-8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specialists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for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special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kind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of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like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usability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testing,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security</a:t>
            </a:r>
            <a:r>
              <a:rPr dirty="0" sz="2450" spc="-10">
                <a:latin typeface="BPG Sans Regular GPL&amp;GNU"/>
                <a:cs typeface="BPG Sans Regular GPL&amp;GNU"/>
              </a:rPr>
              <a:t> testing.</a:t>
            </a:r>
            <a:endParaRPr sz="2450">
              <a:latin typeface="BPG Sans Regular GPL&amp;GNU"/>
              <a:cs typeface="BPG Sans Regular GPL&amp;GNU"/>
            </a:endParaRPr>
          </a:p>
          <a:p>
            <a:pPr marL="574675">
              <a:lnSpc>
                <a:spcPct val="100000"/>
              </a:lnSpc>
              <a:spcBef>
                <a:spcPts val="1475"/>
              </a:spcBef>
              <a:tabLst>
                <a:tab pos="1075055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Independent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testers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external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an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organization.</a:t>
            </a:r>
            <a:endParaRPr sz="2450">
              <a:latin typeface="BPG Sans Regular GPL&amp;GNU"/>
              <a:cs typeface="BPG Sans Regular GPL&amp;GNU"/>
            </a:endParaRPr>
          </a:p>
          <a:p>
            <a:pPr algn="r" marR="5080">
              <a:lnSpc>
                <a:spcPct val="100000"/>
              </a:lnSpc>
              <a:spcBef>
                <a:spcPts val="1485"/>
              </a:spcBef>
            </a:pPr>
            <a:r>
              <a:rPr dirty="0" sz="2450" spc="-10">
                <a:latin typeface="BPG Sans Regular GPL&amp;GNU"/>
                <a:cs typeface="BPG Sans Regular GPL&amp;GNU"/>
              </a:rPr>
              <a:t>Contnd..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8833485" cy="6137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55">
                <a:latin typeface="BPG Sans Regular GPL&amp;GNU"/>
                <a:cs typeface="BPG Sans Regular GPL&amp;GNU"/>
              </a:rPr>
              <a:t>Test</a:t>
            </a:r>
            <a:r>
              <a:rPr dirty="0" sz="2450" spc="-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Organization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-65">
                <a:latin typeface="BPG Sans Regular GPL&amp;GNU"/>
                <a:cs typeface="BPG Sans Regular GPL&amp;GNU"/>
              </a:rPr>
              <a:t> </a:t>
            </a:r>
            <a:r>
              <a:rPr dirty="0" sz="2450" spc="-55">
                <a:latin typeface="BPG Sans Regular GPL&amp;GNU"/>
                <a:cs typeface="BPG Sans Regular GPL&amp;GNU"/>
              </a:rPr>
              <a:t>Test</a:t>
            </a:r>
            <a:r>
              <a:rPr dirty="0" sz="2450" spc="-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Organization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6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Independence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490220">
              <a:lnSpc>
                <a:spcPct val="100000"/>
              </a:lnSpc>
            </a:pPr>
            <a:r>
              <a:rPr dirty="0" sz="2450">
                <a:latin typeface="BPG Sans Regular GPL&amp;GNU"/>
                <a:cs typeface="BPG Sans Regular GPL&amp;GNU"/>
              </a:rPr>
              <a:t>Benefits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independent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:-</a:t>
            </a:r>
            <a:endParaRPr sz="2450">
              <a:latin typeface="BPG Sans Regular GPL&amp;GNU"/>
              <a:cs typeface="BPG Sans Regular GPL&amp;GNU"/>
            </a:endParaRPr>
          </a:p>
          <a:p>
            <a:pPr marL="992505" marR="5080" indent="-502920">
              <a:lnSpc>
                <a:spcPct val="107800"/>
              </a:lnSpc>
              <a:spcBef>
                <a:spcPts val="1240"/>
              </a:spcBef>
              <a:tabLst>
                <a:tab pos="992505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Independent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testers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see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defects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which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others</a:t>
            </a:r>
            <a:r>
              <a:rPr dirty="0" sz="2450" spc="-7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cannot </a:t>
            </a:r>
            <a:r>
              <a:rPr dirty="0" sz="2450">
                <a:latin typeface="BPG Sans Regular GPL&amp;GNU"/>
                <a:cs typeface="BPG Sans Regular GPL&amp;GNU"/>
              </a:rPr>
              <a:t>detect.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Independent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testers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are</a:t>
            </a:r>
            <a:r>
              <a:rPr dirty="0" sz="2450" spc="8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unbiased.</a:t>
            </a:r>
            <a:endParaRPr sz="2450">
              <a:latin typeface="BPG Sans Regular GPL&amp;GNU"/>
              <a:cs typeface="BPG Sans Regular GPL&amp;GNU"/>
            </a:endParaRPr>
          </a:p>
          <a:p>
            <a:pPr marL="992505" marR="249554" indent="-502920">
              <a:lnSpc>
                <a:spcPct val="107500"/>
              </a:lnSpc>
              <a:spcBef>
                <a:spcPts val="1250"/>
              </a:spcBef>
              <a:tabLst>
                <a:tab pos="992505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An</a:t>
            </a:r>
            <a:r>
              <a:rPr dirty="0" sz="2450" spc="-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independent</a:t>
            </a:r>
            <a:r>
              <a:rPr dirty="0" sz="2450" spc="7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tester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can</a:t>
            </a:r>
            <a:r>
              <a:rPr dirty="0" sz="2450" spc="7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also</a:t>
            </a:r>
            <a:r>
              <a:rPr dirty="0" sz="2450" spc="7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crosscheck</a:t>
            </a:r>
            <a:r>
              <a:rPr dirty="0" sz="2450" spc="7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verify </a:t>
            </a:r>
            <a:r>
              <a:rPr dirty="0" sz="2450">
                <a:latin typeface="BPG Sans Regular GPL&amp;GNU"/>
                <a:cs typeface="BPG Sans Regular GPL&amp;GNU"/>
              </a:rPr>
              <a:t>assumptions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made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by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other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people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during specification</a:t>
            </a:r>
            <a:r>
              <a:rPr dirty="0" sz="2450" spc="-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1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development</a:t>
            </a:r>
            <a:r>
              <a:rPr dirty="0" sz="2450" spc="-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process.</a:t>
            </a:r>
            <a:endParaRPr sz="2450">
              <a:latin typeface="BPG Sans Regular GPL&amp;GNU"/>
              <a:cs typeface="BPG Sans Regular GPL&amp;GNU"/>
            </a:endParaRPr>
          </a:p>
          <a:p>
            <a:pPr marL="490220">
              <a:lnSpc>
                <a:spcPct val="100000"/>
              </a:lnSpc>
              <a:spcBef>
                <a:spcPts val="1490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Drawbacks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independent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:-</a:t>
            </a:r>
            <a:endParaRPr sz="2450">
              <a:latin typeface="BPG Sans Regular GPL&amp;GNU"/>
              <a:cs typeface="BPG Sans Regular GPL&amp;GNU"/>
            </a:endParaRPr>
          </a:p>
          <a:p>
            <a:pPr marL="992505" marR="1084580" indent="-502920">
              <a:lnSpc>
                <a:spcPct val="107800"/>
              </a:lnSpc>
              <a:spcBef>
                <a:spcPts val="1240"/>
              </a:spcBef>
              <a:tabLst>
                <a:tab pos="992505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Isolation</a:t>
            </a:r>
            <a:r>
              <a:rPr dirty="0" sz="2450" spc="8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from</a:t>
            </a:r>
            <a:r>
              <a:rPr dirty="0" sz="2450" spc="8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development</a:t>
            </a:r>
            <a:r>
              <a:rPr dirty="0" sz="2450" spc="8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team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(if</a:t>
            </a:r>
            <a:r>
              <a:rPr dirty="0" sz="2450" spc="8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totally independent)</a:t>
            </a:r>
            <a:endParaRPr sz="2450">
              <a:latin typeface="BPG Sans Regular GPL&amp;GNU"/>
              <a:cs typeface="BPG Sans Regular GPL&amp;GNU"/>
            </a:endParaRPr>
          </a:p>
          <a:p>
            <a:pPr marL="992505" marR="656590" indent="-502920">
              <a:lnSpc>
                <a:spcPct val="107800"/>
              </a:lnSpc>
              <a:spcBef>
                <a:spcPts val="1240"/>
              </a:spcBef>
              <a:tabLst>
                <a:tab pos="992505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Developers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might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lose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sense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responsibility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for </a:t>
            </a:r>
            <a:r>
              <a:rPr dirty="0" sz="2450" spc="-10">
                <a:latin typeface="BPG Sans Regular GPL&amp;GNU"/>
                <a:cs typeface="BPG Sans Regular GPL&amp;GNU"/>
              </a:rPr>
              <a:t>quality.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9070340" cy="5892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55">
                <a:latin typeface="BPG Sans Regular GPL&amp;GNU"/>
                <a:cs typeface="BPG Sans Regular GPL&amp;GNU"/>
              </a:rPr>
              <a:t>Test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Organization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 spc="-60">
                <a:latin typeface="BPG Sans Regular GPL&amp;GNU"/>
                <a:cs typeface="BPG Sans Regular GPL&amp;GNU"/>
              </a:rPr>
              <a:t>Tasks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leader</a:t>
            </a:r>
            <a:r>
              <a:rPr dirty="0" sz="2450" spc="1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tester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490220">
              <a:lnSpc>
                <a:spcPct val="100000"/>
              </a:lnSpc>
              <a:spcBef>
                <a:spcPts val="5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Typical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leader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tasks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may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include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:-</a:t>
            </a:r>
            <a:endParaRPr sz="2450">
              <a:latin typeface="BPG Sans Regular GPL&amp;GNU"/>
              <a:cs typeface="BPG Sans Regular GPL&amp;GNU"/>
            </a:endParaRPr>
          </a:p>
          <a:p>
            <a:pPr marL="992505" marR="145415" indent="-502920">
              <a:lnSpc>
                <a:spcPct val="107200"/>
              </a:lnSpc>
              <a:spcBef>
                <a:spcPts val="1275"/>
              </a:spcBef>
              <a:tabLst>
                <a:tab pos="992505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10">
                <a:latin typeface="BPG Sans Regular GPL&amp;GNU"/>
                <a:cs typeface="BPG Sans Regular GPL&amp;GNU"/>
              </a:rPr>
              <a:t>Co-ordinate/Write</a:t>
            </a:r>
            <a:r>
              <a:rPr dirty="0" sz="2450" spc="10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strategy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10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plan</a:t>
            </a:r>
            <a:r>
              <a:rPr dirty="0" sz="2450" spc="9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for</a:t>
            </a:r>
            <a:r>
              <a:rPr dirty="0" sz="2450" spc="10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the </a:t>
            </a:r>
            <a:r>
              <a:rPr dirty="0" sz="2450">
                <a:latin typeface="BPG Sans Regular GPL&amp;GNU"/>
                <a:cs typeface="BPG Sans Regular GPL&amp;GNU"/>
              </a:rPr>
              <a:t>project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along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with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consent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project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manager.</a:t>
            </a:r>
            <a:endParaRPr sz="2450">
              <a:latin typeface="BPG Sans Regular GPL&amp;GNU"/>
              <a:cs typeface="BPG Sans Regular GPL&amp;GNU"/>
            </a:endParaRPr>
          </a:p>
          <a:p>
            <a:pPr marL="490220">
              <a:lnSpc>
                <a:spcPct val="100000"/>
              </a:lnSpc>
              <a:spcBef>
                <a:spcPts val="1490"/>
              </a:spcBef>
              <a:tabLst>
                <a:tab pos="992505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Plan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tests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considering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impact</a:t>
            </a:r>
            <a:r>
              <a:rPr dirty="0" sz="2450" spc="1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114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potential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risks.</a:t>
            </a:r>
            <a:endParaRPr sz="2450">
              <a:latin typeface="BPG Sans Regular GPL&amp;GNU"/>
              <a:cs typeface="BPG Sans Regular GPL&amp;GNU"/>
            </a:endParaRPr>
          </a:p>
          <a:p>
            <a:pPr marL="992505" marR="219075">
              <a:lnSpc>
                <a:spcPts val="3150"/>
              </a:lnSpc>
              <a:spcBef>
                <a:spcPts val="140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Planning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may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also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include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selecting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approaches, time/cost/effort</a:t>
            </a:r>
            <a:r>
              <a:rPr dirty="0" sz="2450" spc="-10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estimation,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acquiring</a:t>
            </a:r>
            <a:r>
              <a:rPr dirty="0" sz="2450" spc="-10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resources,</a:t>
            </a:r>
            <a:endParaRPr sz="2450">
              <a:latin typeface="BPG Sans Regular GPL&amp;GNU"/>
              <a:cs typeface="BPG Sans Regular GPL&amp;GNU"/>
            </a:endParaRPr>
          </a:p>
          <a:p>
            <a:pPr marL="992505">
              <a:lnSpc>
                <a:spcPct val="100000"/>
              </a:lnSpc>
              <a:spcBef>
                <a:spcPts val="90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identifying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training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needs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for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those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resource.</a:t>
            </a:r>
            <a:endParaRPr sz="2450">
              <a:latin typeface="BPG Sans Regular GPL&amp;GNU"/>
              <a:cs typeface="BPG Sans Regular GPL&amp;GNU"/>
            </a:endParaRPr>
          </a:p>
          <a:p>
            <a:pPr marL="992505" marR="259079" indent="-502920">
              <a:lnSpc>
                <a:spcPct val="107200"/>
              </a:lnSpc>
              <a:spcBef>
                <a:spcPts val="1275"/>
              </a:spcBef>
              <a:tabLst>
                <a:tab pos="992505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Initiate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-5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specification,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preparation,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implementation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execution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tests.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Monitor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control</a:t>
            </a:r>
            <a:r>
              <a:rPr dirty="0" sz="2450" spc="1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execution.</a:t>
            </a:r>
            <a:endParaRPr sz="2450">
              <a:latin typeface="BPG Sans Regular GPL&amp;GNU"/>
              <a:cs typeface="BPG Sans Regular GPL&amp;GNU"/>
            </a:endParaRPr>
          </a:p>
          <a:p>
            <a:pPr marL="992505" marR="671195" indent="-502920">
              <a:lnSpc>
                <a:spcPct val="107200"/>
              </a:lnSpc>
              <a:spcBef>
                <a:spcPts val="1275"/>
              </a:spcBef>
              <a:tabLst>
                <a:tab pos="992505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Initiate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necessary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corrective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actions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based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on</a:t>
            </a:r>
            <a:r>
              <a:rPr dirty="0" sz="2450" spc="-75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test </a:t>
            </a:r>
            <a:r>
              <a:rPr dirty="0" sz="2450">
                <a:latin typeface="BPG Sans Regular GPL&amp;GNU"/>
                <a:cs typeface="BPG Sans Regular GPL&amp;GNU"/>
              </a:rPr>
              <a:t>execution</a:t>
            </a:r>
            <a:r>
              <a:rPr dirty="0" sz="2450" spc="-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progress</a:t>
            </a:r>
            <a:r>
              <a:rPr dirty="0" sz="2450" spc="-4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reports.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7093584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40">
                <a:latin typeface="BPG Sans Regular GPL&amp;GNU"/>
                <a:cs typeface="BPG Sans Regular GPL&amp;GNU"/>
              </a:rPr>
              <a:t>Test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Organization</a:t>
            </a:r>
            <a:r>
              <a:rPr dirty="0" sz="2450" spc="8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-35">
                <a:latin typeface="BPG Sans Regular GPL&amp;GNU"/>
                <a:cs typeface="BPG Sans Regular GPL&amp;GNU"/>
              </a:rPr>
              <a:t> </a:t>
            </a:r>
            <a:r>
              <a:rPr dirty="0" sz="2450" spc="-40">
                <a:latin typeface="BPG Sans Regular GPL&amp;GNU"/>
                <a:cs typeface="BPG Sans Regular GPL&amp;GNU"/>
              </a:rPr>
              <a:t>Tasks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leader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tester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contd</a:t>
            </a:r>
            <a:r>
              <a:rPr dirty="0" spc="10"/>
              <a:t> </a:t>
            </a:r>
            <a:r>
              <a:rPr dirty="0" spc="615"/>
              <a:t>…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75246" y="1118193"/>
            <a:ext cx="8567420" cy="4197985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Typical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leader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tasks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may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include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:-</a:t>
            </a:r>
            <a:endParaRPr sz="2450">
              <a:latin typeface="BPG Sans Regular GPL&amp;GNU"/>
              <a:cs typeface="BPG Sans Regular GPL&amp;GNU"/>
            </a:endParaRPr>
          </a:p>
          <a:p>
            <a:pPr marL="514984" marR="5080" indent="-502920">
              <a:lnSpc>
                <a:spcPct val="107200"/>
              </a:lnSpc>
              <a:spcBef>
                <a:spcPts val="1275"/>
              </a:spcBef>
              <a:tabLst>
                <a:tab pos="514984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Introduce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suitable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metrics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evaluate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quality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 </a:t>
            </a:r>
            <a:r>
              <a:rPr dirty="0" sz="2450" spc="-10">
                <a:latin typeface="BPG Sans Regular GPL&amp;GNU"/>
                <a:cs typeface="BPG Sans Regular GPL&amp;GNU"/>
              </a:rPr>
              <a:t>testing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overall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product.</a:t>
            </a:r>
            <a:endParaRPr sz="2450">
              <a:latin typeface="BPG Sans Regular GPL&amp;GNU"/>
              <a:cs typeface="BPG Sans Regular GPL&amp;GNU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514984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Decide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on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what</a:t>
            </a:r>
            <a:r>
              <a:rPr dirty="0" sz="2450" spc="1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1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automate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135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how.</a:t>
            </a:r>
            <a:endParaRPr sz="2450">
              <a:latin typeface="BPG Sans Regular GPL&amp;GNU"/>
              <a:cs typeface="BPG Sans Regular GPL&amp;GNU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514984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Selecting</a:t>
            </a:r>
            <a:r>
              <a:rPr dirty="0" sz="2450" spc="9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support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tools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for</a:t>
            </a:r>
            <a:r>
              <a:rPr dirty="0" sz="2450" spc="9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testing</a:t>
            </a:r>
            <a:endParaRPr sz="2450">
              <a:latin typeface="BPG Sans Regular GPL&amp;GNU"/>
              <a:cs typeface="BPG Sans Regular GPL&amp;GNU"/>
            </a:endParaRPr>
          </a:p>
          <a:p>
            <a:pPr marL="514984" marR="1647825" indent="-502920">
              <a:lnSpc>
                <a:spcPct val="107200"/>
              </a:lnSpc>
              <a:spcBef>
                <a:spcPts val="1280"/>
              </a:spcBef>
              <a:tabLst>
                <a:tab pos="514984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Facilitate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organize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implementation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test </a:t>
            </a:r>
            <a:r>
              <a:rPr dirty="0" sz="2450" spc="-10">
                <a:latin typeface="BPG Sans Regular GPL&amp;GNU"/>
                <a:cs typeface="BPG Sans Regular GPL&amp;GNU"/>
              </a:rPr>
              <a:t>environment</a:t>
            </a:r>
            <a:endParaRPr sz="2450">
              <a:latin typeface="BPG Sans Regular GPL&amp;GNU"/>
              <a:cs typeface="BPG Sans Regular GPL&amp;GNU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  <a:tabLst>
                <a:tab pos="514984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Scheduling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tracking</a:t>
            </a:r>
            <a:r>
              <a:rPr dirty="0" sz="2450" spc="114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114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tests</a:t>
            </a:r>
            <a:endParaRPr sz="2450">
              <a:latin typeface="BPG Sans Regular GPL&amp;GNU"/>
              <a:cs typeface="BPG Sans Regular GPL&amp;GN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7093584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40">
                <a:latin typeface="BPG Sans Regular GPL&amp;GNU"/>
                <a:cs typeface="BPG Sans Regular GPL&amp;GNU"/>
              </a:rPr>
              <a:t>Test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Organization</a:t>
            </a:r>
            <a:r>
              <a:rPr dirty="0" sz="2450" spc="8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-35">
                <a:latin typeface="BPG Sans Regular GPL&amp;GNU"/>
                <a:cs typeface="BPG Sans Regular GPL&amp;GNU"/>
              </a:rPr>
              <a:t> </a:t>
            </a:r>
            <a:r>
              <a:rPr dirty="0" sz="2450" spc="-40">
                <a:latin typeface="BPG Sans Regular GPL&amp;GNU"/>
                <a:cs typeface="BPG Sans Regular GPL&amp;GNU"/>
              </a:rPr>
              <a:t>Tasks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leader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tester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contd</a:t>
            </a:r>
            <a:r>
              <a:rPr dirty="0" spc="10"/>
              <a:t> </a:t>
            </a:r>
            <a:r>
              <a:rPr dirty="0" spc="615"/>
              <a:t>…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75240" y="1118193"/>
            <a:ext cx="8557895" cy="4037965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2450">
                <a:latin typeface="BPG Sans Regular GPL&amp;GNU"/>
                <a:cs typeface="BPG Sans Regular GPL&amp;GNU"/>
              </a:rPr>
              <a:t>Typical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tester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tasks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may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include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:-</a:t>
            </a:r>
            <a:endParaRPr sz="2450">
              <a:latin typeface="BPG Sans Regular GPL&amp;GNU"/>
              <a:cs typeface="BPG Sans Regular GPL&amp;GNU"/>
            </a:endParaRPr>
          </a:p>
          <a:p>
            <a:pPr marL="514984" marR="683895" indent="-502920">
              <a:lnSpc>
                <a:spcPct val="107200"/>
              </a:lnSpc>
              <a:spcBef>
                <a:spcPts val="1275"/>
              </a:spcBef>
              <a:tabLst>
                <a:tab pos="514984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Analyze,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review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assess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user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requirements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from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-6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perspective</a:t>
            </a:r>
            <a:endParaRPr sz="2450">
              <a:latin typeface="BPG Sans Regular GPL&amp;GNU"/>
              <a:cs typeface="BPG Sans Regular GPL&amp;GNU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514984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Setting</a:t>
            </a:r>
            <a:r>
              <a:rPr dirty="0" sz="2450" spc="-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up</a:t>
            </a:r>
            <a:r>
              <a:rPr dirty="0" sz="2450" spc="10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10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10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environment</a:t>
            </a:r>
            <a:endParaRPr sz="2450">
              <a:latin typeface="BPG Sans Regular GPL&amp;GNU"/>
              <a:cs typeface="BPG Sans Regular GPL&amp;GNU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514984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Preparing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/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acquiring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150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data</a:t>
            </a:r>
            <a:endParaRPr sz="2450">
              <a:latin typeface="BPG Sans Regular GPL&amp;GNU"/>
              <a:cs typeface="BPG Sans Regular GPL&amp;GNU"/>
            </a:endParaRPr>
          </a:p>
          <a:p>
            <a:pPr marL="514984" marR="5080" indent="-502920">
              <a:lnSpc>
                <a:spcPct val="107500"/>
              </a:lnSpc>
              <a:spcBef>
                <a:spcPts val="1270"/>
              </a:spcBef>
              <a:tabLst>
                <a:tab pos="514984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Designing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/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implementing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at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all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levels,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executing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 spc="-50">
                <a:latin typeface="BPG Sans Regular GPL&amp;GNU"/>
                <a:cs typeface="BPG Sans Regular GPL&amp;GNU"/>
              </a:rPr>
              <a:t>&amp; </a:t>
            </a:r>
            <a:r>
              <a:rPr dirty="0" sz="2450">
                <a:latin typeface="BPG Sans Regular GPL&amp;GNU"/>
                <a:cs typeface="BPG Sans Regular GPL&amp;GNU"/>
              </a:rPr>
              <a:t>logging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results,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documenting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deviations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observed </a:t>
            </a:r>
            <a:r>
              <a:rPr dirty="0" sz="2450">
                <a:latin typeface="BPG Sans Regular GPL&amp;GNU"/>
                <a:cs typeface="BPG Sans Regular GPL&amp;GNU"/>
              </a:rPr>
              <a:t>during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comparing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them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with</a:t>
            </a:r>
            <a:r>
              <a:rPr dirty="0" sz="2450" spc="1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expected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results</a:t>
            </a:r>
            <a:endParaRPr sz="2450">
              <a:latin typeface="BPG Sans Regular GPL&amp;GNU"/>
              <a:cs typeface="BPG Sans Regular GPL&amp;GN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8821420" cy="4852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60">
                <a:latin typeface="BPG Sans Regular GPL&amp;GNU"/>
                <a:cs typeface="BPG Sans Regular GPL&amp;GNU"/>
              </a:rPr>
              <a:t>Test</a:t>
            </a:r>
            <a:r>
              <a:rPr dirty="0" sz="2450" spc="-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Planning</a:t>
            </a:r>
            <a:r>
              <a:rPr dirty="0" sz="2450" spc="7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Estimation</a:t>
            </a:r>
            <a:r>
              <a:rPr dirty="0" sz="2450" spc="7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 spc="-55">
                <a:latin typeface="BPG Sans Regular GPL&amp;GNU"/>
                <a:cs typeface="BPG Sans Regular GPL&amp;GNU"/>
              </a:rPr>
              <a:t>Test</a:t>
            </a:r>
            <a:r>
              <a:rPr dirty="0" sz="2450" spc="-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Planning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741680" marR="252095" indent="-502920">
              <a:lnSpc>
                <a:spcPct val="107400"/>
              </a:lnSpc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40">
                <a:latin typeface="BPG Sans Regular GPL&amp;GNU"/>
                <a:cs typeface="BPG Sans Regular GPL&amp;GNU"/>
              </a:rPr>
              <a:t>Test </a:t>
            </a:r>
            <a:r>
              <a:rPr dirty="0" sz="2450">
                <a:latin typeface="BPG Sans Regular GPL&amp;GNU"/>
                <a:cs typeface="BPG Sans Regular GPL&amp;GNU"/>
              </a:rPr>
              <a:t>planning</a:t>
            </a:r>
            <a:r>
              <a:rPr dirty="0" sz="2450" spc="1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</a:t>
            </a:r>
            <a:r>
              <a:rPr dirty="0" sz="2450" spc="114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influenced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by</a:t>
            </a:r>
            <a:r>
              <a:rPr dirty="0" sz="2450" spc="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-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1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policy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an </a:t>
            </a:r>
            <a:r>
              <a:rPr dirty="0" sz="2450" spc="-10">
                <a:latin typeface="BPG Sans Regular GPL&amp;GNU"/>
                <a:cs typeface="BPG Sans Regular GPL&amp;GNU"/>
              </a:rPr>
              <a:t>organization,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scope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testing,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objectives,</a:t>
            </a:r>
            <a:r>
              <a:rPr dirty="0" sz="2450" spc="3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risks, constraints,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criticality,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testability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and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availability</a:t>
            </a:r>
            <a:r>
              <a:rPr dirty="0" sz="2450" spc="-1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of </a:t>
            </a:r>
            <a:r>
              <a:rPr dirty="0" sz="2450" spc="-10">
                <a:latin typeface="BPG Sans Regular GPL&amp;GNU"/>
                <a:cs typeface="BPG Sans Regular GPL&amp;GNU"/>
              </a:rPr>
              <a:t>resources.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2665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741680" marR="5080" indent="-502920">
              <a:lnSpc>
                <a:spcPct val="107400"/>
              </a:lnSpc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</a:t>
            </a:r>
            <a:r>
              <a:rPr dirty="0" sz="2450" spc="-40">
                <a:latin typeface="BPG Sans Regular GPL&amp;GNU"/>
                <a:cs typeface="BPG Sans Regular GPL&amp;GNU"/>
              </a:rPr>
              <a:t>Test </a:t>
            </a:r>
            <a:r>
              <a:rPr dirty="0" sz="2450">
                <a:latin typeface="BPG Sans Regular GPL&amp;GNU"/>
                <a:cs typeface="BPG Sans Regular GPL&amp;GNU"/>
              </a:rPr>
              <a:t>planning</a:t>
            </a:r>
            <a:r>
              <a:rPr dirty="0" sz="2450" spc="10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</a:t>
            </a:r>
            <a:r>
              <a:rPr dirty="0" sz="2450" spc="10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continuous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activity</a:t>
            </a:r>
            <a:r>
              <a:rPr dirty="0" sz="2450" spc="-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10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</a:t>
            </a:r>
            <a:r>
              <a:rPr dirty="0" sz="2450" spc="10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performed throughout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all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project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processes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activities.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Feedback </a:t>
            </a:r>
            <a:r>
              <a:rPr dirty="0" sz="2450">
                <a:latin typeface="BPG Sans Regular GPL&amp;GNU"/>
                <a:cs typeface="BPG Sans Regular GPL&amp;GNU"/>
              </a:rPr>
              <a:t>gathered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from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activities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used</a:t>
            </a:r>
            <a:r>
              <a:rPr dirty="0" sz="2450" spc="1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recognize </a:t>
            </a:r>
            <a:r>
              <a:rPr dirty="0" sz="2450">
                <a:latin typeface="BPG Sans Regular GPL&amp;GNU"/>
                <a:cs typeface="BPG Sans Regular GPL&amp;GNU"/>
              </a:rPr>
              <a:t>changing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risks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planning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is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enhanced</a:t>
            </a:r>
            <a:r>
              <a:rPr dirty="0" sz="2450" spc="2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accordingly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308" y="465979"/>
            <a:ext cx="9084310" cy="62928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60">
                <a:latin typeface="BPG Sans Regular GPL&amp;GNU"/>
                <a:cs typeface="BPG Sans Regular GPL&amp;GNU"/>
              </a:rPr>
              <a:t>Test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Planning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Estimation</a:t>
            </a:r>
            <a:r>
              <a:rPr dirty="0" sz="2450" spc="6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::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 spc="-55">
                <a:latin typeface="BPG Sans Regular GPL&amp;GNU"/>
                <a:cs typeface="BPG Sans Regular GPL&amp;GNU"/>
              </a:rPr>
              <a:t>Test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Planning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Activities</a:t>
            </a:r>
            <a:endParaRPr sz="2450">
              <a:latin typeface="BPG Sans Regular GPL&amp;GNU"/>
              <a:cs typeface="BPG Sans Regular GPL&amp;GNU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50">
              <a:latin typeface="BPG Sans Regular GPL&amp;GNU"/>
              <a:cs typeface="BPG Sans Regular GPL&amp;GNU"/>
            </a:endParaRPr>
          </a:p>
          <a:p>
            <a:pPr marL="741680" marR="306070" indent="-502920">
              <a:lnSpc>
                <a:spcPct val="107200"/>
              </a:lnSpc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Defining</a:t>
            </a:r>
            <a:r>
              <a:rPr dirty="0" sz="2450" spc="-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-7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strategy,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including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definition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all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test </a:t>
            </a:r>
            <a:r>
              <a:rPr dirty="0" sz="2450">
                <a:latin typeface="BPG Sans Regular GPL&amp;GNU"/>
                <a:cs typeface="BPG Sans Regular GPL&amp;GNU"/>
              </a:rPr>
              <a:t>levels,</a:t>
            </a:r>
            <a:r>
              <a:rPr dirty="0" sz="2450" spc="-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entry/exit</a:t>
            </a:r>
            <a:r>
              <a:rPr dirty="0" sz="2450" spc="-5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criteria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243204" indent="-502920">
              <a:lnSpc>
                <a:spcPct val="107800"/>
              </a:lnSpc>
              <a:spcBef>
                <a:spcPts val="126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Integration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85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co-</a:t>
            </a:r>
            <a:r>
              <a:rPr dirty="0" sz="2450">
                <a:latin typeface="BPG Sans Regular GPL&amp;GNU"/>
                <a:cs typeface="BPG Sans Regular GPL&amp;GNU"/>
              </a:rPr>
              <a:t>ordination</a:t>
            </a:r>
            <a:r>
              <a:rPr dirty="0" sz="2450" spc="-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-2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-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activities</a:t>
            </a:r>
            <a:r>
              <a:rPr dirty="0" sz="2450" spc="8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software </a:t>
            </a:r>
            <a:r>
              <a:rPr dirty="0" sz="2450">
                <a:latin typeface="BPG Sans Regular GPL&amp;GNU"/>
                <a:cs typeface="BPG Sans Regular GPL&amp;GNU"/>
              </a:rPr>
              <a:t>life</a:t>
            </a:r>
            <a:r>
              <a:rPr dirty="0" sz="2450" spc="6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cycle</a:t>
            </a:r>
            <a:r>
              <a:rPr dirty="0" sz="2450" spc="5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activities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5080" indent="-502920">
              <a:lnSpc>
                <a:spcPct val="107400"/>
              </a:lnSpc>
              <a:spcBef>
                <a:spcPts val="125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Critical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decisions</a:t>
            </a:r>
            <a:r>
              <a:rPr dirty="0" sz="2450" spc="10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like</a:t>
            </a:r>
            <a:r>
              <a:rPr dirty="0" sz="2450" spc="1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what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 test,</a:t>
            </a:r>
            <a:r>
              <a:rPr dirty="0" sz="2450" spc="-3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defining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roles</a:t>
            </a:r>
            <a:r>
              <a:rPr dirty="0" sz="2450" spc="-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25">
                <a:latin typeface="BPG Sans Regular GPL&amp;GNU"/>
                <a:cs typeface="BPG Sans Regular GPL&amp;GNU"/>
              </a:rPr>
              <a:t>be </a:t>
            </a:r>
            <a:r>
              <a:rPr dirty="0" sz="2450" spc="-10">
                <a:latin typeface="BPG Sans Regular GPL&amp;GNU"/>
                <a:cs typeface="BPG Sans Regular GPL&amp;GNU"/>
              </a:rPr>
              <a:t>performed,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when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how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activities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should</a:t>
            </a:r>
            <a:r>
              <a:rPr dirty="0" sz="2450" spc="50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take </a:t>
            </a:r>
            <a:r>
              <a:rPr dirty="0" sz="2450">
                <a:latin typeface="BPG Sans Regular GPL&amp;GNU"/>
                <a:cs typeface="BPG Sans Regular GPL&amp;GNU"/>
              </a:rPr>
              <a:t>place,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how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evaluate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the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results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135">
                <a:latin typeface="BPG Sans Regular GPL&amp;GNU"/>
                <a:cs typeface="BPG Sans Regular GPL&amp;GNU"/>
              </a:rPr>
              <a:t> </a:t>
            </a:r>
            <a:r>
              <a:rPr dirty="0" sz="2450" spc="-20">
                <a:latin typeface="BPG Sans Regular GPL&amp;GNU"/>
                <a:cs typeface="BPG Sans Regular GPL&amp;GNU"/>
              </a:rPr>
              <a:t>most </a:t>
            </a:r>
            <a:r>
              <a:rPr dirty="0" sz="2450">
                <a:latin typeface="BPG Sans Regular GPL&amp;GNU"/>
                <a:cs typeface="BPG Sans Regular GPL&amp;GNU"/>
              </a:rPr>
              <a:t>importantly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when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to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stop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testing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(exit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criteria)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274955" indent="-502920">
              <a:lnSpc>
                <a:spcPct val="107200"/>
              </a:lnSpc>
              <a:spcBef>
                <a:spcPts val="1275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Selections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assignment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of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resources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for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various</a:t>
            </a:r>
            <a:r>
              <a:rPr dirty="0" sz="2450" spc="40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roles identified.</a:t>
            </a:r>
            <a:endParaRPr sz="2450">
              <a:latin typeface="BPG Sans Regular GPL&amp;GNU"/>
              <a:cs typeface="BPG Sans Regular GPL&amp;GNU"/>
            </a:endParaRPr>
          </a:p>
          <a:p>
            <a:pPr marL="741680" marR="927100" indent="-502920">
              <a:lnSpc>
                <a:spcPct val="107200"/>
              </a:lnSpc>
              <a:spcBef>
                <a:spcPts val="1280"/>
              </a:spcBef>
              <a:tabLst>
                <a:tab pos="741680" algn="l"/>
              </a:tabLst>
            </a:pPr>
            <a:r>
              <a:rPr dirty="0" sz="2450" spc="-50">
                <a:latin typeface="BPG Sans Regular GPL&amp;GNU"/>
                <a:cs typeface="BPG Sans Regular GPL&amp;GNU"/>
              </a:rPr>
              <a:t>»</a:t>
            </a:r>
            <a:r>
              <a:rPr dirty="0" sz="2450">
                <a:latin typeface="BPG Sans Regular GPL&amp;GNU"/>
                <a:cs typeface="BPG Sans Regular GPL&amp;GNU"/>
              </a:rPr>
              <a:t>	Selecting</a:t>
            </a:r>
            <a:r>
              <a:rPr dirty="0" sz="2450" spc="1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metrics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for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monitoring</a:t>
            </a:r>
            <a:r>
              <a:rPr dirty="0" sz="2450" spc="1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test</a:t>
            </a:r>
            <a:r>
              <a:rPr dirty="0" sz="2450" spc="-70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preparation</a:t>
            </a:r>
            <a:r>
              <a:rPr dirty="0" sz="2450" spc="20">
                <a:latin typeface="BPG Sans Regular GPL&amp;GNU"/>
                <a:cs typeface="BPG Sans Regular GPL&amp;GNU"/>
              </a:rPr>
              <a:t> </a:t>
            </a:r>
            <a:r>
              <a:rPr dirty="0" sz="2450" spc="-50">
                <a:latin typeface="BPG Sans Regular GPL&amp;GNU"/>
                <a:cs typeface="BPG Sans Regular GPL&amp;GNU"/>
              </a:rPr>
              <a:t>&amp; </a:t>
            </a:r>
            <a:r>
              <a:rPr dirty="0" sz="2450" spc="-10">
                <a:latin typeface="BPG Sans Regular GPL&amp;GNU"/>
                <a:cs typeface="BPG Sans Regular GPL&amp;GNU"/>
              </a:rPr>
              <a:t>execution,</a:t>
            </a:r>
            <a:r>
              <a:rPr dirty="0" sz="2450" spc="3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defect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resolutions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>
                <a:latin typeface="BPG Sans Regular GPL&amp;GNU"/>
                <a:cs typeface="BPG Sans Regular GPL&amp;GNU"/>
              </a:rPr>
              <a:t>&amp;</a:t>
            </a:r>
            <a:r>
              <a:rPr dirty="0" sz="2450" spc="45">
                <a:latin typeface="BPG Sans Regular GPL&amp;GNU"/>
                <a:cs typeface="BPG Sans Regular GPL&amp;GNU"/>
              </a:rPr>
              <a:t> </a:t>
            </a:r>
            <a:r>
              <a:rPr dirty="0" sz="2450" spc="-10">
                <a:latin typeface="BPG Sans Regular GPL&amp;GNU"/>
                <a:cs typeface="BPG Sans Regular GPL&amp;GNU"/>
              </a:rPr>
              <a:t>risks</a:t>
            </a:r>
            <a:endParaRPr sz="2450">
              <a:latin typeface="BPG Sans Regular GPL&amp;GNU"/>
              <a:cs typeface="BPG Sans Regular GPL&amp;GNU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9"/>
              </a:lnSpc>
            </a:pPr>
            <a:r>
              <a:rPr dirty="0"/>
              <a:t>3/8/2013</a:t>
            </a:r>
            <a:r>
              <a:rPr dirty="0" spc="459"/>
              <a:t> </a:t>
            </a:r>
            <a:r>
              <a:rPr dirty="0"/>
              <a:t>|</a:t>
            </a:r>
            <a:r>
              <a:rPr dirty="0" spc="155"/>
              <a:t>  </a:t>
            </a:r>
            <a:r>
              <a:rPr dirty="0"/>
              <a:t>©</a:t>
            </a:r>
            <a:r>
              <a:rPr dirty="0" spc="80"/>
              <a:t> </a:t>
            </a:r>
            <a:r>
              <a:rPr dirty="0" spc="-25"/>
              <a:t>Kanbay</a:t>
            </a:r>
            <a:r>
              <a:rPr dirty="0" spc="85"/>
              <a:t> </a:t>
            </a:r>
            <a:r>
              <a:rPr dirty="0" spc="-20"/>
              <a:t>Incorporated.</a:t>
            </a:r>
            <a:r>
              <a:rPr dirty="0" spc="-25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 spc="-2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2023-12-11T04:12:21Z</dcterms:created>
  <dcterms:modified xsi:type="dcterms:W3CDTF">2023-12-11T04:12:21Z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2022-02-11T00:00:00Z</vt:filetime>
  </property>
  <property fmtid="{D5CDD505-2E9C-101B-9397-08002B2CF9AE}" pid="3" name="LastSaved">
    <vt:filetime>2023-12-11T00:00:00Z</vt:filetime>
  </property>
  <property fmtid="{D5CDD505-2E9C-101B-9397-08002B2CF9AE}" pid="4" name="Producer">
    <vt:lpwstr>3-Heights(TM) PDF Security Shell 4.8.25.2 (http://www.pdf-tools.com)</vt:lpwstr>
  </property>
</Properties>
</file>