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Handy Casual" panose="020B0604020202020204" charset="0"/>
      <p:regular r:id="rId16"/>
    </p:embeddedFont>
    <p:embeddedFont>
      <p:font typeface="Krabuler" panose="020B0604020202020204" charset="0"/>
      <p:regular r:id="rId17"/>
    </p:embeddedFont>
    <p:embeddedFont>
      <p:font typeface="Pompiere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765" autoAdjust="0"/>
  </p:normalViewPr>
  <p:slideViewPr>
    <p:cSldViewPr>
      <p:cViewPr varScale="1">
        <p:scale>
          <a:sx n="51" d="100"/>
          <a:sy n="51" d="100"/>
        </p:scale>
        <p:origin x="89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rogramiz.com/c-programming/c-functions" TargetMode="External"/><Relationship Id="rId4" Type="http://schemas.openxmlformats.org/officeDocument/2006/relationships/hyperlink" Target="https://www.geeksforgeeks.org/c-functions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2.svg"/><Relationship Id="rId5" Type="http://schemas.openxmlformats.org/officeDocument/2006/relationships/image" Target="../media/image20.sv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9064769" cy="1391781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1" t="-14696" r="-27441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" y="-1"/>
            <a:ext cx="8896727" cy="1445965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342" r="-29783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 rot="-860641">
            <a:off x="2665669" y="1714596"/>
            <a:ext cx="1737858" cy="1583030"/>
          </a:xfrm>
          <a:custGeom>
            <a:avLst/>
            <a:gdLst/>
            <a:ahLst/>
            <a:cxnLst/>
            <a:rect l="l" t="t" r="r" b="b"/>
            <a:pathLst>
              <a:path w="1737858" h="1583030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4508551"/>
            <a:ext cx="3713137" cy="4248440"/>
          </a:xfrm>
          <a:custGeom>
            <a:avLst/>
            <a:gdLst/>
            <a:ahLst/>
            <a:cxnLst/>
            <a:rect l="l" t="t" r="r" b="b"/>
            <a:pathLst>
              <a:path w="3713137" h="4248440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141380" y="3216690"/>
            <a:ext cx="7069036" cy="2056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 dirty="0">
                <a:solidFill>
                  <a:srgbClr val="000000"/>
                </a:solidFill>
                <a:latin typeface="Pompiere"/>
              </a:rPr>
              <a:t>Week 10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33199" y="5877591"/>
            <a:ext cx="8347416" cy="227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12"/>
              </a:lnSpc>
            </a:pPr>
            <a:r>
              <a:rPr lang="en-US" sz="17184" spc="189">
                <a:solidFill>
                  <a:srgbClr val="000000"/>
                </a:solidFill>
                <a:latin typeface="Pompiere"/>
              </a:rPr>
              <a:t>FUNCTION</a:t>
            </a:r>
          </a:p>
        </p:txBody>
      </p:sp>
      <p:sp>
        <p:nvSpPr>
          <p:cNvPr id="8" name="Freeform 8"/>
          <p:cNvSpPr/>
          <p:nvPr/>
        </p:nvSpPr>
        <p:spPr>
          <a:xfrm rot="-9379677" flipV="1">
            <a:off x="10431481" y="1534152"/>
            <a:ext cx="3617028" cy="383307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399026">
            <a:off x="15284165" y="2839405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891383" y="1019175"/>
            <a:ext cx="5225042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Handy Casual"/>
              </a:rPr>
              <a:t>Present by Group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04724" y="2957667"/>
            <a:ext cx="6587992" cy="6826256"/>
          </a:xfrm>
          <a:custGeom>
            <a:avLst/>
            <a:gdLst/>
            <a:ahLst/>
            <a:cxnLst/>
            <a:rect l="l" t="t" r="r" b="b"/>
            <a:pathLst>
              <a:path w="6587992" h="6826256">
                <a:moveTo>
                  <a:pt x="0" y="0"/>
                </a:moveTo>
                <a:lnTo>
                  <a:pt x="6587992" y="0"/>
                </a:lnTo>
                <a:lnTo>
                  <a:pt x="6587992" y="6826255"/>
                </a:lnTo>
                <a:lnTo>
                  <a:pt x="0" y="68262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4881" y="353536"/>
            <a:ext cx="13963839" cy="2604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19"/>
              </a:lnSpc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Type of user-defined Function</a:t>
            </a:r>
          </a:p>
          <a:p>
            <a:pPr>
              <a:lnSpc>
                <a:spcPts val="8260"/>
              </a:lnSpc>
            </a:pPr>
            <a:r>
              <a:rPr lang="en-US" sz="5900">
                <a:solidFill>
                  <a:srgbClr val="000000"/>
                </a:solidFill>
                <a:latin typeface="Krabuler"/>
              </a:rPr>
              <a:t>    3. Arguments and no return values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04811" y="3355790"/>
            <a:ext cx="10501572" cy="4712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36"/>
              </a:lnSpc>
              <a:spcBef>
                <a:spcPct val="0"/>
              </a:spcBef>
            </a:pPr>
            <a:r>
              <a:rPr lang="en-US" sz="4415" spc="185">
                <a:solidFill>
                  <a:srgbClr val="000000"/>
                </a:solidFill>
                <a:latin typeface="Krabuler"/>
              </a:rPr>
              <a:t>Syntax:</a:t>
            </a:r>
          </a:p>
          <a:p>
            <a:pPr>
              <a:lnSpc>
                <a:spcPts val="4636"/>
              </a:lnSpc>
              <a:spcBef>
                <a:spcPct val="0"/>
              </a:spcBef>
            </a:pPr>
            <a:r>
              <a:rPr lang="en-US" sz="4415" spc="185">
                <a:solidFill>
                  <a:srgbClr val="35873C"/>
                </a:solidFill>
                <a:latin typeface="Krabuler"/>
              </a:rPr>
              <a:t>void function_name (data_type variable1, </a:t>
            </a:r>
          </a:p>
          <a:p>
            <a:pPr>
              <a:lnSpc>
                <a:spcPts val="4636"/>
              </a:lnSpc>
              <a:spcBef>
                <a:spcPct val="0"/>
              </a:spcBef>
            </a:pPr>
            <a:r>
              <a:rPr lang="en-US" sz="4415" spc="185">
                <a:solidFill>
                  <a:srgbClr val="35873C"/>
                </a:solidFill>
                <a:latin typeface="Krabuler"/>
              </a:rPr>
              <a:t>data_type variable2, ……) { </a:t>
            </a:r>
          </a:p>
          <a:p>
            <a:pPr>
              <a:lnSpc>
                <a:spcPts val="4636"/>
              </a:lnSpc>
              <a:spcBef>
                <a:spcPct val="0"/>
              </a:spcBef>
            </a:pPr>
            <a:r>
              <a:rPr lang="en-US" sz="4415" spc="185">
                <a:solidFill>
                  <a:srgbClr val="35873C"/>
                </a:solidFill>
                <a:latin typeface="Krabuler"/>
              </a:rPr>
              <a:t>         /* Function Body */</a:t>
            </a:r>
          </a:p>
          <a:p>
            <a:pPr>
              <a:lnSpc>
                <a:spcPts val="4636"/>
              </a:lnSpc>
              <a:spcBef>
                <a:spcPct val="0"/>
              </a:spcBef>
            </a:pPr>
            <a:r>
              <a:rPr lang="en-US" sz="4415" spc="185">
                <a:solidFill>
                  <a:srgbClr val="35873C"/>
                </a:solidFill>
                <a:latin typeface="Krabuler"/>
              </a:rPr>
              <a:t> }</a:t>
            </a:r>
          </a:p>
          <a:p>
            <a:pPr>
              <a:lnSpc>
                <a:spcPts val="4636"/>
              </a:lnSpc>
              <a:spcBef>
                <a:spcPct val="0"/>
              </a:spcBef>
            </a:pPr>
            <a:endParaRPr lang="en-US" sz="4415" spc="185">
              <a:solidFill>
                <a:srgbClr val="35873C"/>
              </a:solidFill>
              <a:latin typeface="Krabuler"/>
            </a:endParaRPr>
          </a:p>
          <a:p>
            <a:pPr>
              <a:lnSpc>
                <a:spcPts val="4636"/>
              </a:lnSpc>
              <a:spcBef>
                <a:spcPct val="0"/>
              </a:spcBef>
            </a:pPr>
            <a:endParaRPr lang="en-US" sz="4415" spc="185">
              <a:solidFill>
                <a:srgbClr val="35873C"/>
              </a:solidFill>
              <a:latin typeface="Krabuler"/>
            </a:endParaRPr>
          </a:p>
          <a:p>
            <a:pPr>
              <a:lnSpc>
                <a:spcPts val="4636"/>
              </a:lnSpc>
              <a:spcBef>
                <a:spcPct val="0"/>
              </a:spcBef>
            </a:pPr>
            <a:endParaRPr lang="en-US" sz="4415" spc="185">
              <a:solidFill>
                <a:srgbClr val="35873C"/>
              </a:solidFill>
              <a:latin typeface="Krabul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9561" y="2900517"/>
            <a:ext cx="13732667" cy="5883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36"/>
              </a:lnSpc>
              <a:spcBef>
                <a:spcPct val="0"/>
              </a:spcBef>
            </a:pPr>
            <a:r>
              <a:rPr lang="en-US" sz="4415" spc="185" dirty="0">
                <a:solidFill>
                  <a:srgbClr val="000000"/>
                </a:solidFill>
                <a:latin typeface="Krabuler"/>
              </a:rPr>
              <a:t>Syntax:</a:t>
            </a:r>
          </a:p>
          <a:p>
            <a:pPr>
              <a:lnSpc>
                <a:spcPts val="4636"/>
              </a:lnSpc>
              <a:spcBef>
                <a:spcPct val="0"/>
              </a:spcBef>
            </a:pPr>
            <a:r>
              <a:rPr lang="en-US" sz="4415" spc="185" dirty="0" err="1">
                <a:solidFill>
                  <a:srgbClr val="35873C"/>
                </a:solidFill>
                <a:latin typeface="Krabuler"/>
              </a:rPr>
              <a:t>Return_data_typefunction_name</a:t>
            </a:r>
            <a:r>
              <a:rPr lang="en-US" sz="4415" spc="185" dirty="0">
                <a:solidFill>
                  <a:srgbClr val="35873C"/>
                </a:solidFill>
                <a:latin typeface="Krabuler"/>
              </a:rPr>
              <a:t> (</a:t>
            </a:r>
            <a:r>
              <a:rPr lang="en-US" sz="4415" spc="185" dirty="0" err="1">
                <a:solidFill>
                  <a:srgbClr val="35873C"/>
                </a:solidFill>
                <a:latin typeface="Krabuler"/>
              </a:rPr>
              <a:t>data_type</a:t>
            </a:r>
            <a:r>
              <a:rPr lang="en-US" sz="4415" spc="185" dirty="0">
                <a:solidFill>
                  <a:srgbClr val="35873C"/>
                </a:solidFill>
                <a:latin typeface="Krabuler"/>
              </a:rPr>
              <a:t> variable1, </a:t>
            </a:r>
            <a:r>
              <a:rPr lang="en-US" sz="4415" spc="185" dirty="0" err="1">
                <a:solidFill>
                  <a:srgbClr val="35873C"/>
                </a:solidFill>
                <a:latin typeface="Krabuler"/>
              </a:rPr>
              <a:t>data_type</a:t>
            </a:r>
            <a:r>
              <a:rPr lang="en-US" sz="4415" spc="185" dirty="0">
                <a:solidFill>
                  <a:srgbClr val="35873C"/>
                </a:solidFill>
                <a:latin typeface="Krabuler"/>
              </a:rPr>
              <a:t> variable2, ……) { </a:t>
            </a:r>
          </a:p>
          <a:p>
            <a:pPr>
              <a:lnSpc>
                <a:spcPts val="4636"/>
              </a:lnSpc>
              <a:spcBef>
                <a:spcPct val="0"/>
              </a:spcBef>
            </a:pPr>
            <a:r>
              <a:rPr lang="en-US" sz="4415" spc="185" dirty="0">
                <a:solidFill>
                  <a:srgbClr val="35873C"/>
                </a:solidFill>
                <a:latin typeface="Krabuler"/>
              </a:rPr>
              <a:t> /* Function Body */</a:t>
            </a:r>
          </a:p>
          <a:p>
            <a:pPr>
              <a:lnSpc>
                <a:spcPts val="4636"/>
              </a:lnSpc>
              <a:spcBef>
                <a:spcPct val="0"/>
              </a:spcBef>
            </a:pPr>
            <a:r>
              <a:rPr lang="en-US" sz="4415" spc="185" dirty="0">
                <a:solidFill>
                  <a:srgbClr val="35873C"/>
                </a:solidFill>
                <a:latin typeface="Krabuler"/>
              </a:rPr>
              <a:t> /* Return Statement */</a:t>
            </a:r>
          </a:p>
          <a:p>
            <a:pPr>
              <a:lnSpc>
                <a:spcPts val="4636"/>
              </a:lnSpc>
              <a:spcBef>
                <a:spcPct val="0"/>
              </a:spcBef>
            </a:pPr>
            <a:r>
              <a:rPr lang="en-US" sz="4415" spc="185" dirty="0">
                <a:solidFill>
                  <a:srgbClr val="35873C"/>
                </a:solidFill>
                <a:latin typeface="Krabuler"/>
              </a:rPr>
              <a:t> }</a:t>
            </a:r>
          </a:p>
          <a:p>
            <a:pPr>
              <a:lnSpc>
                <a:spcPts val="4636"/>
              </a:lnSpc>
              <a:spcBef>
                <a:spcPct val="0"/>
              </a:spcBef>
            </a:pPr>
            <a:endParaRPr lang="en-US" sz="4415" spc="185" dirty="0">
              <a:solidFill>
                <a:srgbClr val="35873C"/>
              </a:solidFill>
              <a:latin typeface="Krabuler"/>
            </a:endParaRPr>
          </a:p>
          <a:p>
            <a:pPr>
              <a:lnSpc>
                <a:spcPts val="4636"/>
              </a:lnSpc>
              <a:spcBef>
                <a:spcPct val="0"/>
              </a:spcBef>
            </a:pPr>
            <a:endParaRPr lang="en-US" sz="4415" spc="185" dirty="0">
              <a:solidFill>
                <a:srgbClr val="35873C"/>
              </a:solidFill>
              <a:latin typeface="Krabuler"/>
            </a:endParaRPr>
          </a:p>
          <a:p>
            <a:pPr>
              <a:lnSpc>
                <a:spcPts val="4636"/>
              </a:lnSpc>
              <a:spcBef>
                <a:spcPct val="0"/>
              </a:spcBef>
            </a:pPr>
            <a:endParaRPr lang="en-US" sz="4415" spc="185" dirty="0">
              <a:solidFill>
                <a:srgbClr val="35873C"/>
              </a:solidFill>
              <a:latin typeface="Krabuler"/>
            </a:endParaRPr>
          </a:p>
          <a:p>
            <a:pPr>
              <a:lnSpc>
                <a:spcPts val="4636"/>
              </a:lnSpc>
              <a:spcBef>
                <a:spcPct val="0"/>
              </a:spcBef>
            </a:pPr>
            <a:endParaRPr lang="en-US" sz="4415" spc="185" dirty="0">
              <a:solidFill>
                <a:srgbClr val="35873C"/>
              </a:solidFill>
              <a:latin typeface="Krabuler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904532" y="4139054"/>
            <a:ext cx="7512540" cy="5921770"/>
          </a:xfrm>
          <a:custGeom>
            <a:avLst/>
            <a:gdLst/>
            <a:ahLst/>
            <a:cxnLst/>
            <a:rect l="l" t="t" r="r" b="b"/>
            <a:pathLst>
              <a:path w="7512540" h="5921770">
                <a:moveTo>
                  <a:pt x="0" y="0"/>
                </a:moveTo>
                <a:lnTo>
                  <a:pt x="7512540" y="0"/>
                </a:lnTo>
                <a:lnTo>
                  <a:pt x="7512540" y="5921769"/>
                </a:lnTo>
                <a:lnTo>
                  <a:pt x="0" y="5921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34881" y="182086"/>
            <a:ext cx="13963839" cy="2604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19"/>
              </a:lnSpc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Type of user-defined Function</a:t>
            </a:r>
          </a:p>
          <a:p>
            <a:pPr>
              <a:lnSpc>
                <a:spcPts val="8260"/>
              </a:lnSpc>
            </a:pPr>
            <a:r>
              <a:rPr lang="en-US" sz="5900">
                <a:solidFill>
                  <a:srgbClr val="000000"/>
                </a:solidFill>
                <a:latin typeface="Krabuler"/>
              </a:rPr>
              <a:t>    4. Arguments and return values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568932">
            <a:off x="15433899" y="7319968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028700" y="670238"/>
            <a:ext cx="5013705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Avantages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622643"/>
            <a:ext cx="15096745" cy="5731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5"/>
              </a:lnSpc>
            </a:pPr>
            <a:r>
              <a:rPr lang="en-US" sz="4795" spc="201">
                <a:solidFill>
                  <a:srgbClr val="000000"/>
                </a:solidFill>
                <a:latin typeface="Krabuler"/>
              </a:rPr>
              <a:t> Advantage of user-defined function </a:t>
            </a:r>
          </a:p>
          <a:p>
            <a:pPr>
              <a:lnSpc>
                <a:spcPts val="5035"/>
              </a:lnSpc>
            </a:pPr>
            <a:endParaRPr lang="en-US" sz="4795" spc="201">
              <a:solidFill>
                <a:srgbClr val="000000"/>
              </a:solidFill>
              <a:latin typeface="Krabuler"/>
            </a:endParaRPr>
          </a:p>
          <a:p>
            <a:pPr>
              <a:lnSpc>
                <a:spcPts val="5035"/>
              </a:lnSpc>
            </a:pPr>
            <a:r>
              <a:rPr lang="en-US" sz="4795" spc="201">
                <a:solidFill>
                  <a:srgbClr val="000000"/>
                </a:solidFill>
                <a:latin typeface="Krabuler"/>
              </a:rPr>
              <a:t> 1. The program will be easy to understand, maintain and debug.</a:t>
            </a:r>
          </a:p>
          <a:p>
            <a:pPr>
              <a:lnSpc>
                <a:spcPts val="5035"/>
              </a:lnSpc>
            </a:pPr>
            <a:r>
              <a:rPr lang="en-US" sz="4795" spc="201">
                <a:solidFill>
                  <a:srgbClr val="000000"/>
                </a:solidFill>
                <a:latin typeface="Krabuler"/>
              </a:rPr>
              <a:t> 2. Reusable codes that can be used in other programs.</a:t>
            </a:r>
          </a:p>
          <a:p>
            <a:pPr>
              <a:lnSpc>
                <a:spcPts val="5035"/>
              </a:lnSpc>
            </a:pPr>
            <a:r>
              <a:rPr lang="en-US" sz="4795" spc="201">
                <a:solidFill>
                  <a:srgbClr val="000000"/>
                </a:solidFill>
                <a:latin typeface="Krabuler"/>
              </a:rPr>
              <a:t>3. A large program can be divided into small modules. Hence, a large project can be divided among many programmers. </a:t>
            </a:r>
          </a:p>
          <a:p>
            <a:pPr>
              <a:lnSpc>
                <a:spcPts val="5035"/>
              </a:lnSpc>
              <a:spcBef>
                <a:spcPct val="0"/>
              </a:spcBef>
            </a:pPr>
            <a:endParaRPr lang="en-US" sz="4795" spc="201">
              <a:solidFill>
                <a:srgbClr val="000000"/>
              </a:solidFill>
              <a:latin typeface="Krabul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568932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670238"/>
            <a:ext cx="5013705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52279" y="3514089"/>
            <a:ext cx="16783442" cy="3837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34510" lvl="1" indent="-617255">
              <a:lnSpc>
                <a:spcPts val="6003"/>
              </a:lnSpc>
              <a:buFont typeface="Arial"/>
              <a:buChar char="•"/>
            </a:pPr>
            <a:r>
              <a:rPr lang="en-US" sz="5717" spc="240">
                <a:solidFill>
                  <a:srgbClr val="000000"/>
                </a:solidFill>
                <a:latin typeface="Krabuler"/>
              </a:rPr>
              <a:t>Dey,P., &amp; Ghosh, M. (2013). Computer fundamentals and programming in C.</a:t>
            </a:r>
          </a:p>
          <a:p>
            <a:pPr marL="1234510" lvl="1" indent="-617255">
              <a:lnSpc>
                <a:spcPts val="6003"/>
              </a:lnSpc>
              <a:buFont typeface="Arial"/>
              <a:buChar char="•"/>
            </a:pPr>
            <a:r>
              <a:rPr lang="en-US" sz="5717" u="sng" spc="240">
                <a:solidFill>
                  <a:srgbClr val="000000"/>
                </a:solidFill>
                <a:latin typeface="Krabuler"/>
                <a:hlinkClick r:id="rId4" tooltip="https://www.geeksforgeeks.org/c-functions/"/>
              </a:rPr>
              <a:t>Greek of Geeks</a:t>
            </a:r>
            <a:r>
              <a:rPr lang="en-US" sz="5717" spc="240">
                <a:solidFill>
                  <a:srgbClr val="000000"/>
                </a:solidFill>
                <a:latin typeface="Krabuler"/>
              </a:rPr>
              <a:t>  </a:t>
            </a:r>
          </a:p>
          <a:p>
            <a:pPr marL="1234510" lvl="1" indent="-617255">
              <a:lnSpc>
                <a:spcPts val="6003"/>
              </a:lnSpc>
              <a:buFont typeface="Arial"/>
              <a:buChar char="•"/>
            </a:pPr>
            <a:r>
              <a:rPr lang="en-US" sz="5717" u="sng" spc="240">
                <a:solidFill>
                  <a:srgbClr val="000000"/>
                </a:solidFill>
                <a:latin typeface="Krabuler"/>
                <a:hlinkClick r:id="rId5" tooltip="https://www.programiz.com/c-programming/c-functions"/>
              </a:rPr>
              <a:t>Programiz</a:t>
            </a:r>
          </a:p>
          <a:p>
            <a:pPr>
              <a:lnSpc>
                <a:spcPts val="6003"/>
              </a:lnSpc>
            </a:pPr>
            <a:endParaRPr lang="en-US" sz="5717" u="sng" spc="240">
              <a:solidFill>
                <a:srgbClr val="000000"/>
              </a:solidFill>
              <a:latin typeface="Krabuler"/>
              <a:hlinkClick r:id="rId5" tooltip="https://www.programiz.com/c-programming/c-functio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9064769" cy="1391781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1" t="-14696" r="-27441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flipH="1">
            <a:off x="-1" y="-1"/>
            <a:ext cx="8896726" cy="1445965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-10342" r="-2978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 rot="-491967">
            <a:off x="4366081" y="1559751"/>
            <a:ext cx="1707111" cy="1555022"/>
          </a:xfrm>
          <a:custGeom>
            <a:avLst/>
            <a:gdLst/>
            <a:ahLst/>
            <a:cxnLst/>
            <a:rect l="l" t="t" r="r" b="b"/>
            <a:pathLst>
              <a:path w="1707111" h="1555022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12426" y="1028700"/>
            <a:ext cx="3634128" cy="4158041"/>
          </a:xfrm>
          <a:custGeom>
            <a:avLst/>
            <a:gdLst/>
            <a:ahLst/>
            <a:cxnLst/>
            <a:rect l="l" t="t" r="r" b="b"/>
            <a:pathLst>
              <a:path w="3634128" h="4158041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129629" flipV="1">
            <a:off x="1530356" y="4116826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568932">
            <a:off x="15591427" y="5685088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55707" y="2879051"/>
            <a:ext cx="8376587" cy="549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7510" y="1797441"/>
            <a:ext cx="7699617" cy="1519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The team</a:t>
            </a:r>
          </a:p>
        </p:txBody>
      </p:sp>
      <p:sp>
        <p:nvSpPr>
          <p:cNvPr id="3" name="Freeform 3"/>
          <p:cNvSpPr/>
          <p:nvPr/>
        </p:nvSpPr>
        <p:spPr>
          <a:xfrm>
            <a:off x="7051433" y="30574"/>
            <a:ext cx="10083238" cy="1294168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662" b="1"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-1" y="8905416"/>
            <a:ext cx="5180528" cy="138158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1198" t="-50425" r="-791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5"/>
          <p:cNvSpPr/>
          <p:nvPr/>
        </p:nvSpPr>
        <p:spPr>
          <a:xfrm rot="-1568932">
            <a:off x="1485922" y="1536885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13920" y="6856667"/>
            <a:ext cx="3539744" cy="3430333"/>
          </a:xfrm>
          <a:custGeom>
            <a:avLst/>
            <a:gdLst/>
            <a:ahLst/>
            <a:cxnLst/>
            <a:rect l="l" t="t" r="r" b="b"/>
            <a:pathLst>
              <a:path w="3539744" h="3430333">
                <a:moveTo>
                  <a:pt x="0" y="0"/>
                </a:moveTo>
                <a:lnTo>
                  <a:pt x="3539743" y="0"/>
                </a:lnTo>
                <a:lnTo>
                  <a:pt x="3539743" y="3430333"/>
                </a:lnTo>
                <a:lnTo>
                  <a:pt x="0" y="34303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48851" y="4153175"/>
            <a:ext cx="546482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Krabuler"/>
              </a:rPr>
              <a:t>Chheng Bunheang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8067" y="4143650"/>
            <a:ext cx="6577719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Krabuler Bold"/>
              </a:rPr>
              <a:t>Chheang Sovanpanha</a:t>
            </a:r>
          </a:p>
        </p:txBody>
      </p:sp>
      <p:sp>
        <p:nvSpPr>
          <p:cNvPr id="9" name="Freeform 9"/>
          <p:cNvSpPr/>
          <p:nvPr/>
        </p:nvSpPr>
        <p:spPr>
          <a:xfrm rot="240727">
            <a:off x="3193661" y="857481"/>
            <a:ext cx="1162426" cy="1666560"/>
          </a:xfrm>
          <a:custGeom>
            <a:avLst/>
            <a:gdLst/>
            <a:ahLst/>
            <a:cxnLst/>
            <a:rect l="l" t="t" r="r" b="b"/>
            <a:pathLst>
              <a:path w="1162426" h="1666560">
                <a:moveTo>
                  <a:pt x="0" y="0"/>
                </a:moveTo>
                <a:lnTo>
                  <a:pt x="1162426" y="0"/>
                </a:lnTo>
                <a:lnTo>
                  <a:pt x="1162426" y="1666560"/>
                </a:lnTo>
                <a:lnTo>
                  <a:pt x="0" y="1666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699602" y="5925978"/>
            <a:ext cx="546482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Krabuler"/>
              </a:rPr>
              <a:t>Hourt Virakcheert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648031" y="5916453"/>
            <a:ext cx="6577719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Krabuler Bold"/>
              </a:rPr>
              <a:t>Kosal Sophanith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6288608" y="849567"/>
            <a:ext cx="6927975" cy="8739418"/>
          </a:xfrm>
          <a:custGeom>
            <a:avLst/>
            <a:gdLst/>
            <a:ahLst/>
            <a:cxnLst/>
            <a:rect l="l" t="t" r="r" b="b"/>
            <a:pathLst>
              <a:path w="6927975" h="8739418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20756" y="1028700"/>
            <a:ext cx="4584113" cy="3975676"/>
          </a:xfrm>
          <a:custGeom>
            <a:avLst/>
            <a:gdLst/>
            <a:ahLst/>
            <a:cxnLst/>
            <a:rect l="l" t="t" r="r" b="b"/>
            <a:pathLst>
              <a:path w="4584113" h="3975676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 rot="-810814">
            <a:off x="2770122" y="2657570"/>
            <a:ext cx="3535128" cy="108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34"/>
              </a:lnSpc>
            </a:pPr>
            <a:r>
              <a:rPr lang="en-US" sz="8216" spc="180">
                <a:solidFill>
                  <a:srgbClr val="000000"/>
                </a:solidFill>
                <a:latin typeface="Krabuler"/>
              </a:rPr>
              <a:t>Content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83345" y="2500028"/>
            <a:ext cx="7135263" cy="5737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0501" lvl="1" indent="-525250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000000"/>
                </a:solidFill>
                <a:latin typeface="Krabuler"/>
              </a:rPr>
              <a:t>Introduction</a:t>
            </a:r>
          </a:p>
          <a:p>
            <a:pPr marL="1050501" lvl="1" indent="-525250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000000"/>
                </a:solidFill>
                <a:latin typeface="Krabuler"/>
              </a:rPr>
              <a:t>Function Declaration</a:t>
            </a:r>
          </a:p>
          <a:p>
            <a:pPr marL="1050501" lvl="1" indent="-525250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000000"/>
                </a:solidFill>
                <a:latin typeface="Krabuler"/>
              </a:rPr>
              <a:t>Function Definition</a:t>
            </a:r>
          </a:p>
          <a:p>
            <a:pPr marL="1050501" lvl="1" indent="-525250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000000"/>
                </a:solidFill>
                <a:latin typeface="Krabuler"/>
              </a:rPr>
              <a:t>Function Calling</a:t>
            </a:r>
          </a:p>
          <a:p>
            <a:pPr marL="1050501" lvl="1" indent="-525250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000000"/>
                </a:solidFill>
                <a:latin typeface="Krabuler"/>
              </a:rPr>
              <a:t>Type of user-defined Function</a:t>
            </a:r>
          </a:p>
          <a:p>
            <a:pPr marL="1050501" lvl="1" indent="-525250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000000"/>
                </a:solidFill>
                <a:latin typeface="Krabuler"/>
              </a:rPr>
              <a:t>Advantages</a:t>
            </a:r>
          </a:p>
        </p:txBody>
      </p:sp>
      <p:sp>
        <p:nvSpPr>
          <p:cNvPr id="6" name="Freeform 6"/>
          <p:cNvSpPr/>
          <p:nvPr/>
        </p:nvSpPr>
        <p:spPr>
          <a:xfrm rot="787682" flipV="1">
            <a:off x="1397312" y="5080667"/>
            <a:ext cx="3435988" cy="3641221"/>
          </a:xfrm>
          <a:custGeom>
            <a:avLst/>
            <a:gdLst/>
            <a:ahLst/>
            <a:cxnLst/>
            <a:rect l="l" t="t" r="r" b="b"/>
            <a:pathLst>
              <a:path w="3435988" h="3641221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568932">
            <a:off x="15282144" y="5728523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190582">
            <a:off x="14034320" y="781506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08091" y="1028700"/>
            <a:ext cx="1488455" cy="1291398"/>
          </a:xfrm>
          <a:custGeom>
            <a:avLst/>
            <a:gdLst/>
            <a:ahLst/>
            <a:cxnLst/>
            <a:rect l="l" t="t" r="r" b="b"/>
            <a:pathLst>
              <a:path w="1488455" h="1291398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435657" flipV="1">
            <a:off x="165826" y="7219558"/>
            <a:ext cx="3174736" cy="3151653"/>
          </a:xfrm>
          <a:custGeom>
            <a:avLst/>
            <a:gdLst/>
            <a:ahLst/>
            <a:cxnLst/>
            <a:rect l="l" t="t" r="r" b="b"/>
            <a:pathLst>
              <a:path w="3750634" h="3974660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4490" t="-26114" r="-3650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6243251" y="4511605"/>
            <a:ext cx="9909068" cy="3719505"/>
          </a:xfrm>
          <a:custGeom>
            <a:avLst/>
            <a:gdLst/>
            <a:ahLst/>
            <a:cxnLst/>
            <a:rect l="l" t="t" r="r" b="b"/>
            <a:pathLst>
              <a:path w="9909068" h="3719505">
                <a:moveTo>
                  <a:pt x="0" y="0"/>
                </a:moveTo>
                <a:lnTo>
                  <a:pt x="9909067" y="0"/>
                </a:lnTo>
                <a:lnTo>
                  <a:pt x="9909067" y="3719505"/>
                </a:lnTo>
                <a:lnTo>
                  <a:pt x="0" y="37195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815148"/>
            <a:ext cx="7307783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3000" y="2543570"/>
            <a:ext cx="11644937" cy="2637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35"/>
              </a:lnSpc>
            </a:pPr>
            <a:r>
              <a:rPr lang="en-US" sz="5779">
                <a:solidFill>
                  <a:srgbClr val="000000"/>
                </a:solidFill>
                <a:latin typeface="Handy Casual"/>
              </a:rPr>
              <a:t>A Function is a self-contained block of program statements that performs particular tasks.  </a:t>
            </a:r>
          </a:p>
          <a:p>
            <a:pPr>
              <a:lnSpc>
                <a:spcPts val="6935"/>
              </a:lnSpc>
              <a:spcBef>
                <a:spcPct val="0"/>
              </a:spcBef>
            </a:pPr>
            <a:endParaRPr lang="en-US" sz="5779">
              <a:solidFill>
                <a:srgbClr val="000000"/>
              </a:solidFill>
              <a:latin typeface="Handy Casu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97027" y="8795385"/>
            <a:ext cx="10562273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>
                <a:solidFill>
                  <a:srgbClr val="000000"/>
                </a:solidFill>
                <a:latin typeface="Krabuler"/>
              </a:rPr>
              <a:t>Note: This lesson, We only focus on user-defined function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4087408">
            <a:off x="4941751" y="7609180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918218" y="6229173"/>
            <a:ext cx="6409951" cy="3839624"/>
          </a:xfrm>
          <a:custGeom>
            <a:avLst/>
            <a:gdLst/>
            <a:ahLst/>
            <a:cxnLst/>
            <a:rect l="l" t="t" r="r" b="b"/>
            <a:pathLst>
              <a:path w="6409951" h="3839624">
                <a:moveTo>
                  <a:pt x="0" y="0"/>
                </a:moveTo>
                <a:lnTo>
                  <a:pt x="6409951" y="0"/>
                </a:lnTo>
                <a:lnTo>
                  <a:pt x="6409951" y="3839624"/>
                </a:lnTo>
                <a:lnTo>
                  <a:pt x="0" y="38396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64542" y="352425"/>
            <a:ext cx="9149507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Function Declaration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2636" y="2067345"/>
            <a:ext cx="16941165" cy="4219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92"/>
              </a:lnSpc>
              <a:spcBef>
                <a:spcPct val="0"/>
              </a:spcBef>
            </a:pPr>
            <a:r>
              <a:rPr lang="en-US" sz="4468" spc="187" dirty="0">
                <a:solidFill>
                  <a:srgbClr val="000000"/>
                </a:solidFill>
                <a:latin typeface="Krabuler"/>
              </a:rPr>
              <a:t>Syntax:</a:t>
            </a:r>
          </a:p>
          <a:p>
            <a:pPr>
              <a:lnSpc>
                <a:spcPts val="4692"/>
              </a:lnSpc>
              <a:spcBef>
                <a:spcPct val="0"/>
              </a:spcBef>
            </a:pPr>
            <a:r>
              <a:rPr lang="en-US" sz="4468" spc="187" dirty="0" err="1">
                <a:solidFill>
                  <a:srgbClr val="35873C"/>
                </a:solidFill>
                <a:latin typeface="Krabuler"/>
              </a:rPr>
              <a:t>return_data_type</a:t>
            </a:r>
            <a:r>
              <a:rPr lang="en-US" sz="4468" spc="187" dirty="0">
                <a:solidFill>
                  <a:srgbClr val="35873C"/>
                </a:solidFill>
                <a:latin typeface="Krabuler"/>
              </a:rPr>
              <a:t> </a:t>
            </a:r>
            <a:r>
              <a:rPr lang="en-US" sz="4468" spc="187" dirty="0" err="1">
                <a:solidFill>
                  <a:srgbClr val="35873C"/>
                </a:solidFill>
                <a:latin typeface="Krabuler"/>
              </a:rPr>
              <a:t>function_name</a:t>
            </a:r>
            <a:r>
              <a:rPr lang="en-US" sz="4468" spc="187" dirty="0">
                <a:solidFill>
                  <a:srgbClr val="35873C"/>
                </a:solidFill>
                <a:latin typeface="Krabuler"/>
              </a:rPr>
              <a:t> (</a:t>
            </a:r>
            <a:r>
              <a:rPr lang="en-US" sz="4468" spc="187" dirty="0" err="1">
                <a:solidFill>
                  <a:srgbClr val="35873C"/>
                </a:solidFill>
                <a:latin typeface="Krabuler"/>
              </a:rPr>
              <a:t>data_type</a:t>
            </a:r>
            <a:r>
              <a:rPr lang="en-US" sz="4468" spc="187" dirty="0">
                <a:solidFill>
                  <a:srgbClr val="35873C"/>
                </a:solidFill>
                <a:latin typeface="Krabuler"/>
              </a:rPr>
              <a:t> variable1, ...);</a:t>
            </a:r>
            <a:r>
              <a:rPr lang="en-US" sz="4468" spc="187" dirty="0">
                <a:solidFill>
                  <a:srgbClr val="000000"/>
                </a:solidFill>
                <a:latin typeface="Krabuler"/>
              </a:rPr>
              <a:t> or </a:t>
            </a:r>
          </a:p>
          <a:p>
            <a:pPr>
              <a:lnSpc>
                <a:spcPts val="4692"/>
              </a:lnSpc>
              <a:spcBef>
                <a:spcPct val="0"/>
              </a:spcBef>
            </a:pPr>
            <a:r>
              <a:rPr lang="en-US" sz="4468" spc="187" dirty="0" err="1">
                <a:solidFill>
                  <a:srgbClr val="35873C"/>
                </a:solidFill>
                <a:latin typeface="Krabuler"/>
              </a:rPr>
              <a:t>return_data_type</a:t>
            </a:r>
            <a:r>
              <a:rPr lang="en-US" sz="4468" spc="187" dirty="0">
                <a:solidFill>
                  <a:srgbClr val="35873C"/>
                </a:solidFill>
                <a:latin typeface="Krabuler"/>
              </a:rPr>
              <a:t> </a:t>
            </a:r>
            <a:r>
              <a:rPr lang="en-US" sz="4468" spc="187" dirty="0" err="1">
                <a:solidFill>
                  <a:srgbClr val="35873C"/>
                </a:solidFill>
                <a:latin typeface="Krabuler"/>
              </a:rPr>
              <a:t>function_name</a:t>
            </a:r>
            <a:r>
              <a:rPr lang="en-US" sz="4468" spc="187" dirty="0">
                <a:solidFill>
                  <a:srgbClr val="35873C"/>
                </a:solidFill>
                <a:latin typeface="Krabuler"/>
              </a:rPr>
              <a:t> (</a:t>
            </a:r>
            <a:r>
              <a:rPr lang="en-US" sz="4468" spc="187" dirty="0" err="1">
                <a:solidFill>
                  <a:srgbClr val="35873C"/>
                </a:solidFill>
                <a:latin typeface="Krabuler"/>
              </a:rPr>
              <a:t>data_type_list</a:t>
            </a:r>
            <a:r>
              <a:rPr lang="en-US" sz="4468" spc="187" dirty="0">
                <a:solidFill>
                  <a:srgbClr val="35873C"/>
                </a:solidFill>
                <a:latin typeface="Krabuler"/>
              </a:rPr>
              <a:t>);</a:t>
            </a:r>
          </a:p>
          <a:p>
            <a:pPr>
              <a:lnSpc>
                <a:spcPts val="4692"/>
              </a:lnSpc>
              <a:spcBef>
                <a:spcPct val="0"/>
              </a:spcBef>
            </a:pPr>
            <a:r>
              <a:rPr lang="en-US" sz="4468" spc="187" dirty="0">
                <a:solidFill>
                  <a:srgbClr val="000000"/>
                </a:solidFill>
                <a:latin typeface="Krabuler"/>
              </a:rPr>
              <a:t>**Note: If the function does not return a value, the return type is</a:t>
            </a:r>
          </a:p>
          <a:p>
            <a:pPr>
              <a:lnSpc>
                <a:spcPts val="4692"/>
              </a:lnSpc>
              <a:spcBef>
                <a:spcPct val="0"/>
              </a:spcBef>
            </a:pPr>
            <a:r>
              <a:rPr lang="en-US" sz="4468" spc="187" dirty="0">
                <a:solidFill>
                  <a:srgbClr val="000000"/>
                </a:solidFill>
                <a:latin typeface="Krabuler"/>
              </a:rPr>
              <a:t>               specified by the keyword void.</a:t>
            </a:r>
          </a:p>
          <a:p>
            <a:pPr>
              <a:lnSpc>
                <a:spcPts val="4692"/>
              </a:lnSpc>
              <a:spcBef>
                <a:spcPct val="0"/>
              </a:spcBef>
            </a:pPr>
            <a:r>
              <a:rPr lang="en-US" sz="4468" spc="187" dirty="0">
                <a:solidFill>
                  <a:srgbClr val="000000"/>
                </a:solidFill>
                <a:latin typeface="Krabuler"/>
              </a:rPr>
              <a:t>Syntax: </a:t>
            </a:r>
          </a:p>
          <a:p>
            <a:pPr>
              <a:lnSpc>
                <a:spcPts val="4692"/>
              </a:lnSpc>
              <a:spcBef>
                <a:spcPct val="0"/>
              </a:spcBef>
            </a:pPr>
            <a:r>
              <a:rPr lang="en-US" sz="4468" spc="187" dirty="0">
                <a:solidFill>
                  <a:srgbClr val="35873C"/>
                </a:solidFill>
                <a:latin typeface="Krabuler"/>
              </a:rPr>
              <a:t>void </a:t>
            </a:r>
            <a:r>
              <a:rPr lang="en-US" sz="4468" spc="187" dirty="0" err="1">
                <a:solidFill>
                  <a:srgbClr val="35873C"/>
                </a:solidFill>
                <a:latin typeface="Krabuler"/>
              </a:rPr>
              <a:t>function_name</a:t>
            </a:r>
            <a:r>
              <a:rPr lang="en-US" sz="4468" spc="187" dirty="0">
                <a:solidFill>
                  <a:srgbClr val="35873C"/>
                </a:solidFill>
                <a:latin typeface="Krabuler"/>
              </a:rPr>
              <a:t> (</a:t>
            </a:r>
            <a:r>
              <a:rPr lang="en-US" sz="4468" spc="187" dirty="0" err="1">
                <a:solidFill>
                  <a:srgbClr val="35873C"/>
                </a:solidFill>
                <a:latin typeface="Krabuler"/>
              </a:rPr>
              <a:t>data_type</a:t>
            </a:r>
            <a:r>
              <a:rPr lang="en-US" sz="4468" spc="187" dirty="0">
                <a:solidFill>
                  <a:srgbClr val="35873C"/>
                </a:solidFill>
                <a:latin typeface="Krabuler"/>
              </a:rPr>
              <a:t> variable1, </a:t>
            </a:r>
            <a:r>
              <a:rPr lang="en-US" sz="4468" spc="187" dirty="0" err="1">
                <a:solidFill>
                  <a:srgbClr val="35873C"/>
                </a:solidFill>
                <a:latin typeface="Krabuler"/>
              </a:rPr>
              <a:t>data_type</a:t>
            </a:r>
            <a:r>
              <a:rPr lang="en-US" sz="4468" spc="187" dirty="0">
                <a:solidFill>
                  <a:srgbClr val="35873C"/>
                </a:solidFill>
                <a:latin typeface="Krabuler"/>
              </a:rPr>
              <a:t> variable2, ……);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568932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027046">
            <a:off x="9421143" y="137665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182254" y="4361357"/>
            <a:ext cx="8840323" cy="4896943"/>
          </a:xfrm>
          <a:custGeom>
            <a:avLst/>
            <a:gdLst/>
            <a:ahLst/>
            <a:cxnLst/>
            <a:rect l="l" t="t" r="r" b="b"/>
            <a:pathLst>
              <a:path w="8840323" h="4896943">
                <a:moveTo>
                  <a:pt x="0" y="0"/>
                </a:moveTo>
                <a:lnTo>
                  <a:pt x="8840323" y="0"/>
                </a:lnTo>
                <a:lnTo>
                  <a:pt x="8840323" y="4896943"/>
                </a:lnTo>
                <a:lnTo>
                  <a:pt x="0" y="48969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670238"/>
            <a:ext cx="9149507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Function Definition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406" y="2805659"/>
            <a:ext cx="17594938" cy="254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5"/>
              </a:lnSpc>
              <a:spcBef>
                <a:spcPct val="0"/>
              </a:spcBef>
            </a:pPr>
            <a:r>
              <a:rPr lang="en-US" sz="3824" spc="160">
                <a:solidFill>
                  <a:srgbClr val="000000"/>
                </a:solidFill>
                <a:latin typeface="Krabuler"/>
              </a:rPr>
              <a:t>Syntax:</a:t>
            </a:r>
          </a:p>
          <a:p>
            <a:pPr>
              <a:lnSpc>
                <a:spcPts val="4015"/>
              </a:lnSpc>
              <a:spcBef>
                <a:spcPct val="0"/>
              </a:spcBef>
            </a:pPr>
            <a:r>
              <a:rPr lang="en-US" sz="3824" spc="160">
                <a:solidFill>
                  <a:srgbClr val="35873C"/>
                </a:solidFill>
                <a:latin typeface="Krabuler"/>
              </a:rPr>
              <a:t>return_data_type function_name (data_type variable1, data_type variable2, ……) { </a:t>
            </a:r>
          </a:p>
          <a:p>
            <a:pPr>
              <a:lnSpc>
                <a:spcPts val="4015"/>
              </a:lnSpc>
              <a:spcBef>
                <a:spcPct val="0"/>
              </a:spcBef>
            </a:pPr>
            <a:r>
              <a:rPr lang="en-US" sz="3824" spc="160">
                <a:solidFill>
                  <a:srgbClr val="35873C"/>
                </a:solidFill>
                <a:latin typeface="Krabuler"/>
              </a:rPr>
              <a:t>          /* Function Body */</a:t>
            </a:r>
          </a:p>
          <a:p>
            <a:pPr>
              <a:lnSpc>
                <a:spcPts val="4015"/>
              </a:lnSpc>
              <a:spcBef>
                <a:spcPct val="0"/>
              </a:spcBef>
            </a:pPr>
            <a:r>
              <a:rPr lang="en-US" sz="3824" spc="160">
                <a:solidFill>
                  <a:srgbClr val="35873C"/>
                </a:solidFill>
                <a:latin typeface="Krabuler"/>
              </a:rPr>
              <a:t>          /* Return Statement */</a:t>
            </a:r>
          </a:p>
          <a:p>
            <a:pPr>
              <a:lnSpc>
                <a:spcPts val="4015"/>
              </a:lnSpc>
              <a:spcBef>
                <a:spcPct val="0"/>
              </a:spcBef>
            </a:pPr>
            <a:r>
              <a:rPr lang="en-US" sz="3824" spc="160">
                <a:solidFill>
                  <a:srgbClr val="35873C"/>
                </a:solidFill>
                <a:latin typeface="Krabuler"/>
              </a:rPr>
              <a:t> 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94564" y="5838695"/>
            <a:ext cx="6270427" cy="402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4336" spc="182">
                <a:solidFill>
                  <a:srgbClr val="000000"/>
                </a:solidFill>
                <a:latin typeface="Krabuler"/>
              </a:rPr>
              <a:t>Syntax return statement: 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4336" spc="182">
                <a:solidFill>
                  <a:srgbClr val="35873C"/>
                </a:solidFill>
                <a:latin typeface="Krabuler"/>
              </a:rPr>
              <a:t>return expression;</a:t>
            </a:r>
            <a:r>
              <a:rPr lang="en-US" sz="4336" spc="182">
                <a:solidFill>
                  <a:srgbClr val="000000"/>
                </a:solidFill>
                <a:latin typeface="Krabuler"/>
              </a:rPr>
              <a:t>  or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4336" spc="182">
                <a:solidFill>
                  <a:srgbClr val="35873C"/>
                </a:solidFill>
                <a:latin typeface="Krabuler"/>
              </a:rPr>
              <a:t>return (expression);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4336" spc="182">
                <a:solidFill>
                  <a:srgbClr val="000000"/>
                </a:solidFill>
                <a:latin typeface="Krabuler"/>
              </a:rPr>
              <a:t>-Example 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4336" spc="182">
                <a:solidFill>
                  <a:srgbClr val="000000"/>
                </a:solidFill>
                <a:latin typeface="Krabuler"/>
              </a:rPr>
              <a:t>return x;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4336" spc="182">
                <a:solidFill>
                  <a:srgbClr val="000000"/>
                </a:solidFill>
                <a:latin typeface="Krabuler"/>
              </a:rPr>
              <a:t>return (x + y);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  <a:endParaRPr lang="en-US" sz="4336" spc="182">
              <a:solidFill>
                <a:srgbClr val="000000"/>
              </a:solidFill>
              <a:latin typeface="Krabul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07986" y="5385889"/>
            <a:ext cx="7651314" cy="4537407"/>
          </a:xfrm>
          <a:custGeom>
            <a:avLst/>
            <a:gdLst/>
            <a:ahLst/>
            <a:cxnLst/>
            <a:rect l="l" t="t" r="r" b="b"/>
            <a:pathLst>
              <a:path w="7651314" h="4537407">
                <a:moveTo>
                  <a:pt x="0" y="0"/>
                </a:moveTo>
                <a:lnTo>
                  <a:pt x="7651314" y="0"/>
                </a:lnTo>
                <a:lnTo>
                  <a:pt x="7651314" y="4537407"/>
                </a:lnTo>
                <a:lnTo>
                  <a:pt x="0" y="45374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57250"/>
            <a:ext cx="9149507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Function Calling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853732"/>
            <a:ext cx="13912335" cy="4093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9"/>
              </a:lnSpc>
              <a:spcBef>
                <a:spcPct val="0"/>
              </a:spcBef>
            </a:pPr>
            <a:r>
              <a:rPr lang="en-US" sz="4380" spc="183">
                <a:solidFill>
                  <a:srgbClr val="000000"/>
                </a:solidFill>
                <a:latin typeface="Krabuler"/>
              </a:rPr>
              <a:t>Syntax:</a:t>
            </a:r>
          </a:p>
          <a:p>
            <a:pPr>
              <a:lnSpc>
                <a:spcPts val="4599"/>
              </a:lnSpc>
              <a:spcBef>
                <a:spcPct val="0"/>
              </a:spcBef>
            </a:pPr>
            <a:r>
              <a:rPr lang="en-US" sz="4380" spc="183">
                <a:solidFill>
                  <a:srgbClr val="35873C"/>
                </a:solidFill>
                <a:latin typeface="Krabuler"/>
              </a:rPr>
              <a:t>function_name(variable1, variable2,…);</a:t>
            </a:r>
            <a:r>
              <a:rPr lang="en-US" sz="4380" spc="183">
                <a:solidFill>
                  <a:srgbClr val="000000"/>
                </a:solidFill>
                <a:latin typeface="Krabuler"/>
              </a:rPr>
              <a:t> or </a:t>
            </a:r>
          </a:p>
          <a:p>
            <a:pPr>
              <a:lnSpc>
                <a:spcPts val="4599"/>
              </a:lnSpc>
              <a:spcBef>
                <a:spcPct val="0"/>
              </a:spcBef>
            </a:pPr>
            <a:r>
              <a:rPr lang="en-US" sz="4380" spc="183">
                <a:solidFill>
                  <a:srgbClr val="35873C"/>
                </a:solidFill>
                <a:latin typeface="Krabuler"/>
              </a:rPr>
              <a:t>variable_name = function_name(variable1, variable2,…);</a:t>
            </a:r>
          </a:p>
          <a:p>
            <a:pPr>
              <a:lnSpc>
                <a:spcPts val="4599"/>
              </a:lnSpc>
              <a:spcBef>
                <a:spcPct val="0"/>
              </a:spcBef>
            </a:pPr>
            <a:r>
              <a:rPr lang="en-US" sz="4380" spc="183">
                <a:solidFill>
                  <a:srgbClr val="000000"/>
                </a:solidFill>
                <a:latin typeface="Krabuler"/>
              </a:rPr>
              <a:t>**Note: If there are no arguments(variable) to be passed </a:t>
            </a:r>
          </a:p>
          <a:p>
            <a:pPr>
              <a:lnSpc>
                <a:spcPts val="4599"/>
              </a:lnSpc>
              <a:spcBef>
                <a:spcPct val="0"/>
              </a:spcBef>
            </a:pPr>
            <a:r>
              <a:rPr lang="en-US" sz="4380" spc="183">
                <a:solidFill>
                  <a:srgbClr val="000000"/>
                </a:solidFill>
                <a:latin typeface="Krabuler"/>
              </a:rPr>
              <a:t>in the function, syntax will be :</a:t>
            </a:r>
          </a:p>
          <a:p>
            <a:pPr>
              <a:lnSpc>
                <a:spcPts val="4599"/>
              </a:lnSpc>
              <a:spcBef>
                <a:spcPct val="0"/>
              </a:spcBef>
            </a:pPr>
            <a:r>
              <a:rPr lang="en-US" sz="4380" spc="183">
                <a:solidFill>
                  <a:srgbClr val="35873C"/>
                </a:solidFill>
                <a:latin typeface="Krabuler"/>
              </a:rPr>
              <a:t>function_name ( );</a:t>
            </a:r>
            <a:r>
              <a:rPr lang="en-US" sz="4380" spc="183">
                <a:solidFill>
                  <a:srgbClr val="000000"/>
                </a:solidFill>
                <a:latin typeface="Krabuler"/>
              </a:rPr>
              <a:t> or </a:t>
            </a:r>
          </a:p>
          <a:p>
            <a:pPr>
              <a:lnSpc>
                <a:spcPts val="4599"/>
              </a:lnSpc>
              <a:spcBef>
                <a:spcPct val="0"/>
              </a:spcBef>
            </a:pPr>
            <a:r>
              <a:rPr lang="en-US" sz="4380" spc="183">
                <a:solidFill>
                  <a:srgbClr val="35873C"/>
                </a:solidFill>
                <a:latin typeface="Krabuler"/>
              </a:rPr>
              <a:t>variable_name = function_name ( 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88580" y="3326677"/>
            <a:ext cx="7118108" cy="6399107"/>
          </a:xfrm>
          <a:custGeom>
            <a:avLst/>
            <a:gdLst/>
            <a:ahLst/>
            <a:cxnLst/>
            <a:rect l="l" t="t" r="r" b="b"/>
            <a:pathLst>
              <a:path w="7118108" h="6399107">
                <a:moveTo>
                  <a:pt x="0" y="0"/>
                </a:moveTo>
                <a:lnTo>
                  <a:pt x="7118107" y="0"/>
                </a:lnTo>
                <a:lnTo>
                  <a:pt x="7118107" y="6399106"/>
                </a:lnTo>
                <a:lnTo>
                  <a:pt x="0" y="6399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4881" y="353536"/>
            <a:ext cx="13963839" cy="2604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19"/>
              </a:lnSpc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Type of user-defined Function</a:t>
            </a:r>
          </a:p>
          <a:p>
            <a:pPr marL="1273883" lvl="1" indent="-636942">
              <a:lnSpc>
                <a:spcPts val="8260"/>
              </a:lnSpc>
              <a:buAutoNum type="arabicPeriod"/>
            </a:pPr>
            <a:r>
              <a:rPr lang="en-US" sz="5900">
                <a:solidFill>
                  <a:srgbClr val="000000"/>
                </a:solidFill>
                <a:latin typeface="Krabuler"/>
              </a:rPr>
              <a:t> No arguments and no return values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633298"/>
            <a:ext cx="6073373" cy="3077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4"/>
              </a:lnSpc>
              <a:spcBef>
                <a:spcPct val="0"/>
              </a:spcBef>
            </a:pPr>
            <a:r>
              <a:rPr lang="en-US" sz="4594" spc="192">
                <a:solidFill>
                  <a:srgbClr val="000000"/>
                </a:solidFill>
                <a:latin typeface="Krabuler"/>
              </a:rPr>
              <a:t>Syntax:</a:t>
            </a:r>
          </a:p>
          <a:p>
            <a:pPr>
              <a:lnSpc>
                <a:spcPts val="4824"/>
              </a:lnSpc>
              <a:spcBef>
                <a:spcPct val="0"/>
              </a:spcBef>
            </a:pPr>
            <a:r>
              <a:rPr lang="en-US" sz="4594" spc="192">
                <a:solidFill>
                  <a:srgbClr val="35873C"/>
                </a:solidFill>
                <a:latin typeface="Krabuler"/>
              </a:rPr>
              <a:t>void function_name () { </a:t>
            </a:r>
          </a:p>
          <a:p>
            <a:pPr>
              <a:lnSpc>
                <a:spcPts val="4824"/>
              </a:lnSpc>
              <a:spcBef>
                <a:spcPct val="0"/>
              </a:spcBef>
            </a:pPr>
            <a:r>
              <a:rPr lang="en-US" sz="4594" spc="192">
                <a:solidFill>
                  <a:srgbClr val="35873C"/>
                </a:solidFill>
                <a:latin typeface="Krabuler"/>
              </a:rPr>
              <a:t>      /* Function Body */</a:t>
            </a:r>
          </a:p>
          <a:p>
            <a:pPr>
              <a:lnSpc>
                <a:spcPts val="4824"/>
              </a:lnSpc>
              <a:spcBef>
                <a:spcPct val="0"/>
              </a:spcBef>
            </a:pPr>
            <a:r>
              <a:rPr lang="en-US" sz="4594" spc="192">
                <a:solidFill>
                  <a:srgbClr val="35873C"/>
                </a:solidFill>
                <a:latin typeface="Krabuler"/>
              </a:rPr>
              <a:t> }</a:t>
            </a:r>
          </a:p>
          <a:p>
            <a:pPr>
              <a:lnSpc>
                <a:spcPts val="4824"/>
              </a:lnSpc>
              <a:spcBef>
                <a:spcPct val="0"/>
              </a:spcBef>
            </a:pPr>
            <a:endParaRPr lang="en-US" sz="4594" spc="192">
              <a:solidFill>
                <a:srgbClr val="35873C"/>
              </a:solidFill>
              <a:latin typeface="Krabul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26586" y="2957667"/>
            <a:ext cx="6432714" cy="6963247"/>
          </a:xfrm>
          <a:custGeom>
            <a:avLst/>
            <a:gdLst/>
            <a:ahLst/>
            <a:cxnLst/>
            <a:rect l="l" t="t" r="r" b="b"/>
            <a:pathLst>
              <a:path w="6432714" h="6963247">
                <a:moveTo>
                  <a:pt x="0" y="0"/>
                </a:moveTo>
                <a:lnTo>
                  <a:pt x="6432714" y="0"/>
                </a:lnTo>
                <a:lnTo>
                  <a:pt x="6432714" y="6963247"/>
                </a:lnTo>
                <a:lnTo>
                  <a:pt x="0" y="69632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4881" y="353536"/>
            <a:ext cx="13963839" cy="2604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19"/>
              </a:lnSpc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Type of user-defined Function</a:t>
            </a:r>
          </a:p>
          <a:p>
            <a:pPr>
              <a:lnSpc>
                <a:spcPts val="8260"/>
              </a:lnSpc>
            </a:pPr>
            <a:r>
              <a:rPr lang="en-US" sz="5900">
                <a:solidFill>
                  <a:srgbClr val="000000"/>
                </a:solidFill>
                <a:latin typeface="Krabuler"/>
              </a:rPr>
              <a:t>    2. No arguments and return values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633298"/>
            <a:ext cx="9305253" cy="429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4"/>
              </a:lnSpc>
              <a:spcBef>
                <a:spcPct val="0"/>
              </a:spcBef>
            </a:pPr>
            <a:r>
              <a:rPr lang="en-US" sz="4594" spc="192">
                <a:solidFill>
                  <a:srgbClr val="000000"/>
                </a:solidFill>
                <a:latin typeface="Krabuler"/>
              </a:rPr>
              <a:t>Syntax:</a:t>
            </a:r>
          </a:p>
          <a:p>
            <a:pPr>
              <a:lnSpc>
                <a:spcPts val="4824"/>
              </a:lnSpc>
              <a:spcBef>
                <a:spcPct val="0"/>
              </a:spcBef>
            </a:pPr>
            <a:r>
              <a:rPr lang="en-US" sz="4594" spc="192">
                <a:solidFill>
                  <a:srgbClr val="35873C"/>
                </a:solidFill>
                <a:latin typeface="Krabuler"/>
              </a:rPr>
              <a:t>return_data_typefunction_name () { </a:t>
            </a:r>
          </a:p>
          <a:p>
            <a:pPr>
              <a:lnSpc>
                <a:spcPts val="4824"/>
              </a:lnSpc>
              <a:spcBef>
                <a:spcPct val="0"/>
              </a:spcBef>
            </a:pPr>
            <a:r>
              <a:rPr lang="en-US" sz="4594" spc="192">
                <a:solidFill>
                  <a:srgbClr val="35873C"/>
                </a:solidFill>
                <a:latin typeface="Krabuler"/>
              </a:rPr>
              <a:t>      /* Function Body */</a:t>
            </a:r>
          </a:p>
          <a:p>
            <a:pPr>
              <a:lnSpc>
                <a:spcPts val="4824"/>
              </a:lnSpc>
              <a:spcBef>
                <a:spcPct val="0"/>
              </a:spcBef>
            </a:pPr>
            <a:r>
              <a:rPr lang="en-US" sz="4594" spc="192">
                <a:solidFill>
                  <a:srgbClr val="35873C"/>
                </a:solidFill>
                <a:latin typeface="Krabuler"/>
              </a:rPr>
              <a:t>      /* Return Statement */</a:t>
            </a:r>
          </a:p>
          <a:p>
            <a:pPr>
              <a:lnSpc>
                <a:spcPts val="4824"/>
              </a:lnSpc>
              <a:spcBef>
                <a:spcPct val="0"/>
              </a:spcBef>
            </a:pPr>
            <a:r>
              <a:rPr lang="en-US" sz="4594" spc="192">
                <a:solidFill>
                  <a:srgbClr val="35873C"/>
                </a:solidFill>
                <a:latin typeface="Krabuler"/>
              </a:rPr>
              <a:t> }</a:t>
            </a:r>
          </a:p>
          <a:p>
            <a:pPr>
              <a:lnSpc>
                <a:spcPts val="4824"/>
              </a:lnSpc>
              <a:spcBef>
                <a:spcPct val="0"/>
              </a:spcBef>
            </a:pPr>
            <a:endParaRPr lang="en-US" sz="4594" spc="192">
              <a:solidFill>
                <a:srgbClr val="35873C"/>
              </a:solidFill>
              <a:latin typeface="Krabuler"/>
            </a:endParaRPr>
          </a:p>
          <a:p>
            <a:pPr>
              <a:lnSpc>
                <a:spcPts val="4824"/>
              </a:lnSpc>
              <a:spcBef>
                <a:spcPct val="0"/>
              </a:spcBef>
            </a:pPr>
            <a:endParaRPr lang="en-US" sz="4594" spc="192">
              <a:solidFill>
                <a:srgbClr val="35873C"/>
              </a:solidFill>
              <a:latin typeface="Krabul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483</Words>
  <Application>Microsoft Office PowerPoint</Application>
  <PresentationFormat>Custom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Krabuler</vt:lpstr>
      <vt:lpstr>Krabuler Bold</vt:lpstr>
      <vt:lpstr>Pompiere</vt:lpstr>
      <vt:lpstr>Handy Casual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</dc:title>
  <dc:creator>Panha Sovan</dc:creator>
  <cp:lastModifiedBy>Chheang Sovanpanha</cp:lastModifiedBy>
  <cp:revision>2</cp:revision>
  <dcterms:created xsi:type="dcterms:W3CDTF">2006-08-16T00:00:00Z</dcterms:created>
  <dcterms:modified xsi:type="dcterms:W3CDTF">2024-05-01T16:12:38Z</dcterms:modified>
  <dc:identifier>DAGD_zo8p8w</dc:identifier>
</cp:coreProperties>
</file>