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41"/>
  </p:notesMasterIdLst>
  <p:sldIdLst>
    <p:sldId id="257" r:id="rId2"/>
    <p:sldId id="385" r:id="rId3"/>
    <p:sldId id="405" r:id="rId4"/>
    <p:sldId id="408" r:id="rId5"/>
    <p:sldId id="419" r:id="rId6"/>
    <p:sldId id="425" r:id="rId7"/>
    <p:sldId id="415" r:id="rId8"/>
    <p:sldId id="424" r:id="rId9"/>
    <p:sldId id="428" r:id="rId10"/>
    <p:sldId id="429" r:id="rId11"/>
    <p:sldId id="430" r:id="rId12"/>
    <p:sldId id="426" r:id="rId13"/>
    <p:sldId id="450" r:id="rId14"/>
    <p:sldId id="451" r:id="rId15"/>
    <p:sldId id="433" r:id="rId16"/>
    <p:sldId id="417" r:id="rId17"/>
    <p:sldId id="418" r:id="rId18"/>
    <p:sldId id="431" r:id="rId19"/>
    <p:sldId id="420" r:id="rId20"/>
    <p:sldId id="435" r:id="rId21"/>
    <p:sldId id="421" r:id="rId22"/>
    <p:sldId id="423" r:id="rId23"/>
    <p:sldId id="422" r:id="rId24"/>
    <p:sldId id="432" r:id="rId25"/>
    <p:sldId id="436" r:id="rId26"/>
    <p:sldId id="446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37" r:id="rId36"/>
    <p:sldId id="452" r:id="rId37"/>
    <p:sldId id="413" r:id="rId38"/>
    <p:sldId id="427" r:id="rId39"/>
    <p:sldId id="363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FFCC"/>
    <a:srgbClr val="CCFFFF"/>
    <a:srgbClr val="FFFF66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37" autoAdjust="0"/>
  </p:normalViewPr>
  <p:slideViewPr>
    <p:cSldViewPr showGuides="1">
      <p:cViewPr varScale="1">
        <p:scale>
          <a:sx n="120" d="100"/>
          <a:sy n="120" d="100"/>
        </p:scale>
        <p:origin x="120" y="22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90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7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7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  <a:blipFill>
            <a:blip r:embed="rId2"/>
            <a:tile tx="0" ty="0" sx="100000" sy="100000" flip="none" algn="tl"/>
          </a:blipFill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100476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shintaro.imamura.ry@renesas.com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cap="all" dirty="0"/>
              <a:t>Stratus-HLS design flow manual</a:t>
            </a:r>
          </a:p>
          <a:p>
            <a:pPr lvl="1"/>
            <a:r>
              <a:rPr kumimoji="1" lang="en-US" altLang="ja-JP" cap="all" dirty="0"/>
              <a:t> 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/>
          <a:lstStyle/>
          <a:p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/>
              <a:t>June 2017 Rev.2.0</a:t>
            </a:r>
          </a:p>
          <a:p>
            <a:r>
              <a:rPr lang="en-US" dirty="0" err="1"/>
              <a:t>Renesas</a:t>
            </a:r>
            <a:r>
              <a:rPr lang="en-US" dirty="0"/>
              <a:t> System Design Co., Ltd. Design Methodology Dept.</a:t>
            </a:r>
          </a:p>
          <a:p>
            <a:r>
              <a:rPr lang="en-US" dirty="0"/>
              <a:t>Renesas Design Vietnam Co., Ltd. Front-end Dept.,</a:t>
            </a:r>
          </a:p>
          <a:p>
            <a:r>
              <a:rPr lang="en-US" dirty="0"/>
              <a:t>System Level Design Group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4800600" cy="385746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HLS_PIPELINE_LOOP and HLS_CONSTRAIN_LATENCY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 HLS_PIPELINE_LOOP directive tells Stratus HLS to pipeline its enclosing loop.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 HLS_CONSTRAIN_LATENCY directive is used to specify the minimum and maximum acceptable latency for a block of code (enclosed by {}). 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b="1" dirty="0"/>
              <a:t>In pipeline synthesis, the “default_protocol” attribute must not be on.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b="1" dirty="0"/>
              <a:t>The directives will be generated in source file by ssgen if “-pipe” option is used for “</a:t>
            </a:r>
            <a:r>
              <a:rPr lang="en-US" b="1" dirty="0" err="1"/>
              <a:t>cthread</a:t>
            </a:r>
            <a:r>
              <a:rPr lang="en-US" b="1" dirty="0"/>
              <a:t>” command in input file.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539657"/>
            <a:ext cx="6199133" cy="4401205"/>
          </a:xfrm>
          <a:prstGeom prst="rect">
            <a:avLst/>
          </a:prstGeom>
          <a:solidFill>
            <a:srgbClr val="FFFFCC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thread_main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HLS_DEFINE_PROTOCOL(“reset”)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out0.write(0);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wait();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HLS_PIPELINE_LOOP(HARD_STALL, 1, “PL_MAIN”);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x,y,z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HLS_DEFINE_PROTOCOL(“input”)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x = in0.read();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y = in1.read();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HLS_CONSTRAIN_LATENCY(0, 10, “PL_MAIN_CONST”);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z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HLS_DEFINE_PROTOCOL(“output”)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out0.write(z);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wait();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48700" y="2067340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Pipeline while(1) loop,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interval specified with 2</a:t>
            </a:r>
            <a:r>
              <a:rPr lang="en-US" sz="1400" baseline="30000" dirty="0">
                <a:solidFill>
                  <a:srgbClr val="FF0000"/>
                </a:solidFill>
              </a:rPr>
              <a:t>nd</a:t>
            </a:r>
            <a:r>
              <a:rPr lang="en-US" sz="1400" dirty="0">
                <a:solidFill>
                  <a:srgbClr val="FF0000"/>
                </a:solidFill>
              </a:rPr>
              <a:t> argument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8382000" y="2328950"/>
            <a:ext cx="266700" cy="26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48700" y="3581400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Pipeline latency constrain: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Min latency = 0, max latency = 10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8439150" y="3843010"/>
            <a:ext cx="209550" cy="2616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48700" y="2819400"/>
            <a:ext cx="3147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Input protocol: in0 and in1 are read 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same timing (stage 1)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8417946" y="3081010"/>
            <a:ext cx="230754" cy="1955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48700" y="5106063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Output protocol: out0 is written in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last stage</a:t>
            </a:r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 flipV="1">
            <a:off x="8439150" y="5029200"/>
            <a:ext cx="209550" cy="338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05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188769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HLS_DPOPT_REGION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This directive tells Stratus to do the data path optimization for the enclosing block. A optimal customized cell is created for these enclosing codes (Similar to not inline function in CtoS). 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This is especially helpful for logic that is used frequently in the overall design.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There are several configuration for this directive. Refer “</a:t>
            </a:r>
            <a:r>
              <a:rPr lang="en-US" dirty="0" err="1"/>
              <a:t>Stratus_HLS_Reference_Guide</a:t>
            </a:r>
            <a:r>
              <a:rPr lang="en-US" dirty="0"/>
              <a:t>” for more detail.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 Some knowhow will be described in next page.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17373" y="3810000"/>
            <a:ext cx="8915400" cy="2263370"/>
            <a:chOff x="1514723" y="3687394"/>
            <a:chExt cx="8915400" cy="2263370"/>
          </a:xfrm>
        </p:grpSpPr>
        <p:sp>
          <p:nvSpPr>
            <p:cNvPr id="7" name="TextBox 6"/>
            <p:cNvSpPr txBox="1"/>
            <p:nvPr/>
          </p:nvSpPr>
          <p:spPr>
            <a:xfrm>
              <a:off x="1514723" y="3703995"/>
              <a:ext cx="3514104" cy="224676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HLS_DPOPT_REGION(“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myGate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”);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a = b * c + d * 17;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b + d;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 e 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a = a +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... = a;</a:t>
              </a: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086723" y="4414271"/>
              <a:ext cx="1066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53723" y="3995171"/>
              <a:ext cx="1066800" cy="1447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8144123" y="4261208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144123" y="4566008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144123" y="4867135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44123" y="5175608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820523" y="4754189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144123" y="393951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44123" y="42612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1075" y="45593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4123" y="48699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46071" y="44464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  <a:endParaRPr lang="en-US" dirty="0"/>
            </a:p>
          </p:txBody>
        </p:sp>
        <p:sp>
          <p:nvSpPr>
            <p:cNvPr id="21" name="Cloud 20"/>
            <p:cNvSpPr/>
            <p:nvPr/>
          </p:nvSpPr>
          <p:spPr>
            <a:xfrm>
              <a:off x="8973046" y="4278273"/>
              <a:ext cx="609600" cy="881596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72125" y="3687394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myGate</a:t>
              </a:r>
              <a:endParaRPr lang="en-US" dirty="0"/>
            </a:p>
          </p:txBody>
        </p:sp>
      </p:grpSp>
      <p:sp>
        <p:nvSpPr>
          <p:cNvPr id="24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(5)</a:t>
            </a:r>
          </a:p>
        </p:txBody>
      </p:sp>
    </p:spTree>
    <p:extLst>
      <p:ext uri="{BB962C8B-B14F-4D97-AF65-F5344CB8AC3E}">
        <p14:creationId xmlns:p14="http://schemas.microsoft.com/office/powerpoint/2010/main" val="107609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32829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HLS_DPOPT_REGION should not be used for: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Whole algorithm or whole one function which is invoked from SC_CTHREAD (thread calls only one function) due to long running time and not give the best result.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with read/write accesses to ports/signals.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HLS_DPOPT_REGION should be defined for: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Simple functions called from many different functions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Simple functions used internal variables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HLS_DPOPT_REGION should be defined for operation cluster across multiple lines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In complex functions where temporal variable is used.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Temporal variable is parsed as function argument.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(6)</a:t>
            </a:r>
          </a:p>
        </p:txBody>
      </p:sp>
    </p:spTree>
    <p:extLst>
      <p:ext uri="{BB962C8B-B14F-4D97-AF65-F5344CB8AC3E}">
        <p14:creationId xmlns:p14="http://schemas.microsoft.com/office/powerpoint/2010/main" val="37945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(7)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178510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HLS_SCHEDULE_REGION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This directive tells Stratus to synthesize the operations in the specified region as if they are in a separated SC_CTHREAD, with an independent finite FSM. 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There are several configurations and restrictions for this directive. Refer “</a:t>
            </a:r>
            <a:r>
              <a:rPr lang="en-US" dirty="0" err="1"/>
              <a:t>Stratus_HLS_Reference_Guide</a:t>
            </a:r>
            <a:r>
              <a:rPr lang="en-US" dirty="0"/>
              <a:t>” for more detail.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Some knowhow will be described in next page.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517373" y="3654623"/>
            <a:ext cx="9760227" cy="2418747"/>
            <a:chOff x="1517373" y="3654623"/>
            <a:chExt cx="9760227" cy="2418747"/>
          </a:xfrm>
        </p:grpSpPr>
        <p:sp>
          <p:nvSpPr>
            <p:cNvPr id="10" name="TextBox 9"/>
            <p:cNvSpPr txBox="1"/>
            <p:nvPr/>
          </p:nvSpPr>
          <p:spPr>
            <a:xfrm>
              <a:off x="1517373" y="3826601"/>
              <a:ext cx="4051109" cy="224676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HLS_SCHEDULE_REGION(“</a:t>
              </a: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mySubMod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”);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a.write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(b * c + d * 17);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wait();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b + d +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a.read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 e 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a.write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wait();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Right Arrow 7"/>
            <p:cNvSpPr/>
            <p:nvPr/>
          </p:nvSpPr>
          <p:spPr>
            <a:xfrm>
              <a:off x="6089373" y="4536877"/>
              <a:ext cx="1066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29600" y="3962400"/>
              <a:ext cx="2438400" cy="1752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620000" y="4383814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20000" y="4688614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20000" y="4989741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620000" y="5298214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0555552" y="4622800"/>
              <a:ext cx="722048" cy="3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620000" y="40621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0000" y="438381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6952" y="46819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0" y="49925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93548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  <a:endParaRPr lang="en-US" dirty="0"/>
            </a:p>
          </p:txBody>
        </p:sp>
        <p:sp>
          <p:nvSpPr>
            <p:cNvPr id="23" name="Cloud 22"/>
            <p:cNvSpPr/>
            <p:nvPr/>
          </p:nvSpPr>
          <p:spPr>
            <a:xfrm>
              <a:off x="8382000" y="4400878"/>
              <a:ext cx="357437" cy="897335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27418" y="3654623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mySubMod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938977" y="4442273"/>
              <a:ext cx="433623" cy="507712"/>
              <a:chOff x="9319977" y="4445288"/>
              <a:chExt cx="433623" cy="50771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9372600" y="4445288"/>
                <a:ext cx="381000" cy="50771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25"/>
              <p:cNvSpPr/>
              <p:nvPr/>
            </p:nvSpPr>
            <p:spPr>
              <a:xfrm rot="19875056">
                <a:off x="9319977" y="4476442"/>
                <a:ext cx="207818" cy="197069"/>
              </a:xfrm>
              <a:prstGeom prst="triangl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753600" y="4750088"/>
              <a:ext cx="433623" cy="507712"/>
              <a:chOff x="9319977" y="4445288"/>
              <a:chExt cx="433623" cy="50771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372600" y="4445288"/>
                <a:ext cx="381000" cy="50771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9875056">
                <a:off x="9319977" y="4476442"/>
                <a:ext cx="207818" cy="197069"/>
              </a:xfrm>
              <a:prstGeom prst="triangle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rapezoid 30"/>
            <p:cNvSpPr/>
            <p:nvPr/>
          </p:nvSpPr>
          <p:spPr>
            <a:xfrm rot="5400000">
              <a:off x="10369494" y="4570092"/>
              <a:ext cx="262259" cy="109857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739437" y="4571961"/>
              <a:ext cx="2521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9372600" y="4569759"/>
              <a:ext cx="1073095" cy="2203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loud 42"/>
            <p:cNvSpPr/>
            <p:nvPr/>
          </p:nvSpPr>
          <p:spPr>
            <a:xfrm>
              <a:off x="9517160" y="4712754"/>
              <a:ext cx="178813" cy="363575"/>
            </a:xfrm>
            <a:prstGeom prst="cloud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endCxn id="43" idx="3"/>
            </p:cNvCxnSpPr>
            <p:nvPr/>
          </p:nvCxnSpPr>
          <p:spPr>
            <a:xfrm>
              <a:off x="9606566" y="4610100"/>
              <a:ext cx="1" cy="1234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695973" y="4865485"/>
              <a:ext cx="1102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0312776" y="4680185"/>
              <a:ext cx="132919" cy="17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185400" y="4823387"/>
              <a:ext cx="12737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312776" y="4664445"/>
              <a:ext cx="0" cy="1714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7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303672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HLS_SCHEDULE_REGION should be used for: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has a variable latency.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has long latency.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has internal loop that will not be unrolled.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HLS_SCHEDULE_REGION should not be used for: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Code blocks at the middle of functions.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without wait statement.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are not called from SC_CTHREAD.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Functions are called in multiple SC_CTHREAD.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(8)</a:t>
            </a:r>
          </a:p>
        </p:txBody>
      </p:sp>
    </p:spTree>
    <p:extLst>
      <p:ext uri="{BB962C8B-B14F-4D97-AF65-F5344CB8AC3E}">
        <p14:creationId xmlns:p14="http://schemas.microsoft.com/office/powerpoint/2010/main" val="334539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d. SystemC style check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422679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Beside normal rules, SSChecker has two special rules for checking SystemC description related to Stratus-HLS.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STRATUS_001: flags access to port/signal which is not enclosed by HLS_DEFINE_PROTOCOL directive.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STRATUS_002: flags multiple access to ports/signals in same statements.</a:t>
            </a:r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As a recommendation from Cadence that HLS_DPOPT_REGION directives should not enclose read/write method.</a:t>
            </a:r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/>
              <a:t>So this rule is introduced to optimize QoR of HLS_DPOPT_REGION directives.</a:t>
            </a:r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To enable these rules, add option “-stratus” to command line option of SSChecker (automatically added to execution script by ssgen in this flow).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5410200" cy="138499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unsigned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din.read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Flagged by STRATUS_001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{HLS_PROTOCOL_REGION(“output”);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dout.write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(out);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Not flagged by STRATUS_001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wait();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3733799"/>
            <a:ext cx="5943600" cy="138499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out0.write( in0.read() + in1.read());    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Flagged by STRATUS_002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 = in0.read();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 = in1.read(); 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flagged by STRATUS_002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c= a + b;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out0.write(c);    </a:t>
            </a:r>
            <a:r>
              <a:rPr lang="en-US" sz="105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 flagged by STRATUS_002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2583" y="5938962"/>
            <a:ext cx="3159839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$&gt; SSChecker.pl dut.cpp –stratus</a:t>
            </a:r>
          </a:p>
        </p:txBody>
      </p:sp>
    </p:spTree>
    <p:extLst>
      <p:ext uri="{BB962C8B-B14F-4D97-AF65-F5344CB8AC3E}">
        <p14:creationId xmlns:p14="http://schemas.microsoft.com/office/powerpoint/2010/main" val="57213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 Behavioral synthesis (1)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4800600" cy="373435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Similar to conventional flow with CtoS, in this phase, the created SystemC model is automatically generated to RTL via behavior synthesis tool, Stratus-HLS.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What to do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 execution scripts of Stratus-HLS can be automatically generated using ssgen. 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RTL is not generated if error occurs. Confirm the log file and generated RTL.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Confirm functionality of generated RTL via “SystemC-RTL equivalence check” and confirm timing constrain, area constrain, wire congestion via “Logic synthesis”.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01000" y="3429000"/>
            <a:ext cx="1676400" cy="838200"/>
          </a:xfrm>
          <a:prstGeom prst="roundRect">
            <a:avLst/>
          </a:prstGeom>
          <a:solidFill>
            <a:srgbClr val="CCFFFF"/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Stratus-HLS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7086600" y="1676400"/>
            <a:ext cx="1485900" cy="8001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project.tcl</a:t>
            </a:r>
            <a:endParaRPr lang="en-US" dirty="0"/>
          </a:p>
        </p:txBody>
      </p:sp>
      <p:sp>
        <p:nvSpPr>
          <p:cNvPr id="11" name="Flowchart: Document 10"/>
          <p:cNvSpPr/>
          <p:nvPr/>
        </p:nvSpPr>
        <p:spPr>
          <a:xfrm>
            <a:off x="5715000" y="2744194"/>
            <a:ext cx="1485900" cy="8382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Makefile</a:t>
            </a:r>
            <a:endParaRPr lang="en-US" dirty="0"/>
          </a:p>
        </p:txBody>
      </p:sp>
      <p:sp>
        <p:nvSpPr>
          <p:cNvPr id="12" name="Flowchart: Document 11"/>
          <p:cNvSpPr/>
          <p:nvPr/>
        </p:nvSpPr>
        <p:spPr>
          <a:xfrm>
            <a:off x="9067800" y="1675075"/>
            <a:ext cx="1485900" cy="8001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SystemC</a:t>
            </a:r>
          </a:p>
          <a:p>
            <a:pPr algn="ctr"/>
            <a:r>
              <a:rPr lang="en-US" sz="1400" dirty="0"/>
              <a:t>descriptions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10401300" y="2744194"/>
            <a:ext cx="1485900" cy="838200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Cell libraries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9548357" y="5210755"/>
            <a:ext cx="1485900" cy="8382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RTL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6812032" y="5181600"/>
            <a:ext cx="1485900" cy="8382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Execution log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9" idx="0"/>
          </p:cNvCxnSpPr>
          <p:nvPr/>
        </p:nvCxnSpPr>
        <p:spPr>
          <a:xfrm>
            <a:off x="7829550" y="2423605"/>
            <a:ext cx="1009650" cy="10053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9" idx="0"/>
          </p:cNvCxnSpPr>
          <p:nvPr/>
        </p:nvCxnSpPr>
        <p:spPr>
          <a:xfrm flipH="1">
            <a:off x="8839200" y="2422280"/>
            <a:ext cx="971550" cy="10067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1"/>
            <a:endCxn id="9" idx="0"/>
          </p:cNvCxnSpPr>
          <p:nvPr/>
        </p:nvCxnSpPr>
        <p:spPr>
          <a:xfrm flipH="1">
            <a:off x="8839200" y="3163294"/>
            <a:ext cx="1562100" cy="2657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9" idx="0"/>
          </p:cNvCxnSpPr>
          <p:nvPr/>
        </p:nvCxnSpPr>
        <p:spPr>
          <a:xfrm>
            <a:off x="7200900" y="3163294"/>
            <a:ext cx="1638300" cy="2657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 flipH="1">
            <a:off x="7554982" y="4267200"/>
            <a:ext cx="1284218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15" idx="0"/>
          </p:cNvCxnSpPr>
          <p:nvPr/>
        </p:nvCxnSpPr>
        <p:spPr>
          <a:xfrm>
            <a:off x="8839200" y="4267200"/>
            <a:ext cx="1452107" cy="9435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2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 Behavioral synthesis (2)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5334000" cy="422679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Inputs: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SystemC descriptions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Synthesis scripts (Makefile, project.tcl)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Cell libraries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Tools used: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Stratus-HLS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ssgen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Logic synthesis tool (RTL Compiler or Design Compiler)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Outputs: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RTL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Execution log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400800" y="1676400"/>
            <a:ext cx="4800600" cy="20313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Note: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Micro-arch constrains in Stratus are specified by directives (in source code) instead of </a:t>
            </a:r>
            <a:r>
              <a:rPr lang="en-US" dirty="0" err="1"/>
              <a:t>tcl</a:t>
            </a:r>
            <a:r>
              <a:rPr lang="en-US" dirty="0"/>
              <a:t> command. Refer chapter 4 for more detail.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Both cycle accurate (CA) and pipeline synthesis are supported.</a:t>
            </a:r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7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432939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Stratus execution scripts generated by ssgen.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By default, no option is required in execution of </a:t>
            </a:r>
            <a:r>
              <a:rPr lang="en-US" dirty="0" err="1"/>
              <a:t>run_stratus.csh</a:t>
            </a:r>
            <a:endParaRPr lang="en-US" dirty="0"/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“project_*.</a:t>
            </a:r>
            <a:r>
              <a:rPr lang="en-US" dirty="0" err="1"/>
              <a:t>tcl</a:t>
            </a:r>
            <a:r>
              <a:rPr lang="en-US" dirty="0"/>
              <a:t>” (one or more) for synthesizing target modules only.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“-</a:t>
            </a:r>
            <a:r>
              <a:rPr lang="en-US" dirty="0" err="1"/>
              <a:t>gui</a:t>
            </a:r>
            <a:r>
              <a:rPr lang="en-US" dirty="0"/>
              <a:t>” option to execute </a:t>
            </a:r>
            <a:r>
              <a:rPr lang="en-US" dirty="0" err="1"/>
              <a:t>Stratus_IDE</a:t>
            </a:r>
            <a:r>
              <a:rPr lang="en-US" dirty="0"/>
              <a:t>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“-</a:t>
            </a:r>
            <a:r>
              <a:rPr lang="en-US" dirty="0" err="1"/>
              <a:t>skip_ins</a:t>
            </a:r>
            <a:r>
              <a:rPr lang="en-US" dirty="0"/>
              <a:t>” option to omit generation from cpp2ins. This option is available only if “-ins” option is used while executing ssgen.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“-</a:t>
            </a:r>
            <a:r>
              <a:rPr lang="en-US" dirty="0" err="1"/>
              <a:t>cfg</a:t>
            </a:r>
            <a:r>
              <a:rPr lang="en-US" dirty="0"/>
              <a:t> &lt;HLS_CONFIG&gt;” option to execute Stratus with other configuration (default is BASIC).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71544" y="2293730"/>
            <a:ext cx="1044466" cy="731080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ssgen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05603" y="2439946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264165" y="2439946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2877784" y="2307438"/>
            <a:ext cx="870388" cy="703664"/>
          </a:xfrm>
          <a:prstGeom prst="foldedCorner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dut.in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7182243" y="2133600"/>
            <a:ext cx="2718639" cy="105134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Stratus execution scripts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project_dut.tcl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Makefile_dut.stratus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run_stratus.csh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7129" y="2194881"/>
            <a:ext cx="713657" cy="29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-stratus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60428" y="3502223"/>
            <a:ext cx="8378971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run_stratus.csh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project_dut.tcl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[-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gui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[-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skip_ins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[-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&lt;HLS_CONFIG&gt;]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 Behavioral synthesis (3)</a:t>
            </a:r>
          </a:p>
        </p:txBody>
      </p:sp>
    </p:spTree>
    <p:extLst>
      <p:ext uri="{BB962C8B-B14F-4D97-AF65-F5344CB8AC3E}">
        <p14:creationId xmlns:p14="http://schemas.microsoft.com/office/powerpoint/2010/main" val="379299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 Behavioral synthesis (4)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86106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425005"/>
            <a:ext cx="6019800" cy="15696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use_tech_lib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tutorial.lbr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set_attr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clock_period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“5.0”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set_attr  ...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define_hls_module    DUT    dut.cpp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define_hls_config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DUT    BASIC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define_logic_synthesis_config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 {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–all} –command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bdw_runrc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2425005"/>
            <a:ext cx="5029200" cy="13849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MAKEFILE_PRJ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Makefile_dut.prj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$(MAKEFILE_PRJ) 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project_dut.tcl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bdw_makegen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project_dut.tcl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-o $(MAKEFILE_PRJ)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-include $(MAKEFILE_PRJ)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695" y="211722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project_dut.tcl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0" y="2117228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Makefile_dut.stratus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9145" y="4711984"/>
            <a:ext cx="9651255" cy="46166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%&gt;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–M 8000 make –f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Makefile_dut.stratus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hls_BASIC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%&gt;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–M 500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bdw_export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dutmodels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RTL_V –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libmodels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RTL_V –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combined_file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dut.v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lsconfig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L_BASIC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rtl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638800" y="5715000"/>
            <a:ext cx="1676400" cy="5334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dut.v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810000" y="418304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090515" y="418304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48400" y="5249849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895600" y="3352800"/>
            <a:ext cx="609600" cy="2352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733048"/>
            <a:ext cx="609600" cy="2352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9677400" y="4904191"/>
            <a:ext cx="533400" cy="2694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endCxn id="19" idx="0"/>
          </p:cNvCxnSpPr>
          <p:nvPr/>
        </p:nvCxnSpPr>
        <p:spPr>
          <a:xfrm>
            <a:off x="3668699" y="3588098"/>
            <a:ext cx="6275401" cy="131609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3200400" y="3588098"/>
            <a:ext cx="2590800" cy="1144950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34200" y="838200"/>
            <a:ext cx="5005346" cy="954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Cell library and clock period can be customized by specify following commands in ssgen input file: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</a:rPr>
              <a:t>stratus_target_lib</a:t>
            </a:r>
            <a:r>
              <a:rPr lang="en-US" sz="1400" dirty="0">
                <a:solidFill>
                  <a:srgbClr val="FF0000"/>
                </a:solidFill>
              </a:rPr>
              <a:t> &lt;cell library (full path)&gt;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</a:rPr>
              <a:t>stratus_period</a:t>
            </a:r>
            <a:r>
              <a:rPr lang="en-US" sz="1400" dirty="0">
                <a:solidFill>
                  <a:srgbClr val="FF0000"/>
                </a:solidFill>
              </a:rPr>
              <a:t> &lt;clock period&gt;</a:t>
            </a:r>
          </a:p>
        </p:txBody>
      </p:sp>
    </p:spTree>
    <p:extLst>
      <p:ext uri="{BB962C8B-B14F-4D97-AF65-F5344CB8AC3E}">
        <p14:creationId xmlns:p14="http://schemas.microsoft.com/office/powerpoint/2010/main" val="361181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Content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685800" y="1800000"/>
            <a:ext cx="10896600" cy="393441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sz="18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800" b="1" dirty="0">
                <a:solidFill>
                  <a:schemeClr val="tx2">
                    <a:lumMod val="75000"/>
                  </a:schemeClr>
                </a:solidFill>
              </a:rPr>
              <a:t>Stratus-HLS design flow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Overview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Using ssgen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SystemC description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SystemC style check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Behavioral synthesis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SystemC-RTL equivalence check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Simulation based checker</a:t>
            </a:r>
          </a:p>
          <a:p>
            <a:pPr marL="998538" lvl="4" indent="-457200">
              <a:lnSpc>
                <a:spcPct val="100000"/>
              </a:lnSpc>
              <a:buFont typeface="+mj-lt"/>
              <a:buAutoNum type="alphaLcPeriod"/>
            </a:pPr>
            <a:r>
              <a:rPr lang="de-DE" b="1" dirty="0">
                <a:solidFill>
                  <a:schemeClr val="tx2">
                    <a:lumMod val="75000"/>
                  </a:schemeClr>
                </a:solidFill>
              </a:rPr>
              <a:t>SystemC-RTL equivalence check by SLEC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Tools’ usages in Stratus-HLS flow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Referring documents</a:t>
            </a:r>
            <a:endParaRPr lang="de-DE" sz="1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e. Behavioral synthesis (5)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86106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2362200"/>
            <a:ext cx="8077200" cy="212365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stratus_hls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15.21-p100  (11111647)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Copyright (c) 2015 Cadence Design Systems, Inc. All rights reserved worldwide.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00481: -D is set to "STRATUS=1, STRATUS_HLS=1, CYNTHESIZER, CYNTHHL,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00481.   STRATUS,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00481.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BDW_RTL_dut_BASIC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=1".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02974:     Generated 12 gate enable expressions for 31 operations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02973:     Optimize clock gating - process completed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01131:     Scheduled constraint "PL_MAIN_CONST" in 3 cycle(s).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2054423"/>
            <a:ext cx="498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Execution log: </a:t>
            </a:r>
            <a:r>
              <a:rPr lang="en-US" sz="1400" dirty="0" err="1">
                <a:solidFill>
                  <a:srgbClr val="0000FF"/>
                </a:solidFill>
              </a:rPr>
              <a:t>bdw_work</a:t>
            </a:r>
            <a:r>
              <a:rPr lang="en-US" sz="1400" dirty="0">
                <a:solidFill>
                  <a:srgbClr val="0000FF"/>
                </a:solidFill>
              </a:rPr>
              <a:t>/modules/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/BASIC/stratus_hls.log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0796" y="4722911"/>
            <a:ext cx="4419600" cy="738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Pipeline latency is 4.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3 in PL_MAIN_CONST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1 at bottom of while(1) loop (wait statement)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9000" y="4038600"/>
            <a:ext cx="990600" cy="2352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2"/>
            <a:endCxn id="9" idx="0"/>
          </p:cNvCxnSpPr>
          <p:nvPr/>
        </p:nvCxnSpPr>
        <p:spPr>
          <a:xfrm>
            <a:off x="7734300" y="4273898"/>
            <a:ext cx="6296" cy="44901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847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3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SystemC-RTL equivalence check by Simulation based checker (1)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799" y="1554253"/>
            <a:ext cx="4693951" cy="470898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In this phase, generated RTL by Stratus-HLS should be verified to be functionally equivalent to the </a:t>
            </a:r>
            <a:r>
              <a:rPr lang="en-US" sz="1400" dirty="0" err="1"/>
              <a:t>SystemC</a:t>
            </a:r>
            <a:r>
              <a:rPr lang="en-US" sz="1400" dirty="0"/>
              <a:t> descriptions.</a:t>
            </a:r>
          </a:p>
          <a:p>
            <a:pPr marL="6413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00FF"/>
                </a:solidFill>
              </a:rPr>
              <a:t>Method in this part is used for pipeline synthesis. For CA synthesis, please use SLEC.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 method is used to confirm validation of generated RTL via function/code coverage 100%.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sz="1400" dirty="0"/>
              <a:t>100% function coverage via SystemC-RTL co-simulation whose environment (test-bench, patterns, checker, etc.) is diverted from SystemC verification.</a:t>
            </a:r>
          </a:p>
          <a:p>
            <a:pPr marL="901700" lvl="4" indent="-1825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FF0000"/>
                </a:solidFill>
              </a:rPr>
              <a:t>This guide doesn’t mention function coverage. Refer to “High-level Design Flow Guide v2.1”.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sz="1400" dirty="0"/>
              <a:t>100% code coverage via confirming equivalency between SystemC-RTL with simulation based equivalence checker.</a:t>
            </a:r>
          </a:p>
          <a:p>
            <a:pPr marL="901700" lvl="4" indent="-1825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00FF"/>
                </a:solidFill>
              </a:rPr>
              <a:t>This guide mentions code coverage from next page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36561" y="1524000"/>
            <a:ext cx="6526839" cy="4605837"/>
            <a:chOff x="4903161" y="1682320"/>
            <a:chExt cx="6526839" cy="4605837"/>
          </a:xfrm>
        </p:grpSpPr>
        <p:cxnSp>
          <p:nvCxnSpPr>
            <p:cNvPr id="8" name="Straight Arrow Connector 7"/>
            <p:cNvCxnSpPr>
              <a:stCxn id="11" idx="3"/>
              <a:endCxn id="16" idx="0"/>
            </p:cNvCxnSpPr>
            <p:nvPr/>
          </p:nvCxnSpPr>
          <p:spPr>
            <a:xfrm>
              <a:off x="10135415" y="2176046"/>
              <a:ext cx="0" cy="20970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Magnetic Disk 8"/>
            <p:cNvSpPr/>
            <p:nvPr/>
          </p:nvSpPr>
          <p:spPr>
            <a:xfrm>
              <a:off x="7312371" y="2436944"/>
              <a:ext cx="1143000" cy="765810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Behavioral model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(SystemC)</a:t>
              </a:r>
            </a:p>
          </p:txBody>
        </p:sp>
        <p:sp>
          <p:nvSpPr>
            <p:cNvPr id="10" name="Flowchart: Document 9"/>
            <p:cNvSpPr/>
            <p:nvPr/>
          </p:nvSpPr>
          <p:spPr>
            <a:xfrm>
              <a:off x="7312371" y="1702489"/>
              <a:ext cx="1143000" cy="457200"/>
            </a:xfrm>
            <a:prstGeom prst="flowChartDocument">
              <a:avLst/>
            </a:prstGeom>
            <a:solidFill>
              <a:srgbClr val="FFFF6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Spec</a:t>
              </a: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9563915" y="1682320"/>
              <a:ext cx="1143000" cy="493726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Test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patterns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12371" y="3487387"/>
              <a:ext cx="1143000" cy="569925"/>
            </a:xfrm>
            <a:prstGeom prst="round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HLS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(Stratus)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141171" y="2533232"/>
              <a:ext cx="1143000" cy="569925"/>
            </a:xfrm>
            <a:prstGeom prst="round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SystemC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simulation</a:t>
              </a:r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7312371" y="4341944"/>
              <a:ext cx="1143000" cy="432280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449115" y="3345070"/>
              <a:ext cx="1143000" cy="928051"/>
            </a:xfrm>
            <a:prstGeom prst="roundRect">
              <a:avLst/>
            </a:prstGeom>
            <a:solidFill>
              <a:srgbClr val="CCFFFF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SC-RTL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simulation based equivalence check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563915" y="4273121"/>
              <a:ext cx="1143000" cy="569925"/>
            </a:xfrm>
            <a:prstGeom prst="round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RTL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simulation</a:t>
              </a:r>
            </a:p>
          </p:txBody>
        </p:sp>
        <p:cxnSp>
          <p:nvCxnSpPr>
            <p:cNvPr id="17" name="Straight Arrow Connector 16"/>
            <p:cNvCxnSpPr>
              <a:stCxn id="10" idx="2"/>
              <a:endCxn id="9" idx="1"/>
            </p:cNvCxnSpPr>
            <p:nvPr/>
          </p:nvCxnSpPr>
          <p:spPr>
            <a:xfrm>
              <a:off x="7883871" y="2129463"/>
              <a:ext cx="0" cy="307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3"/>
              <a:endCxn id="11" idx="2"/>
            </p:cNvCxnSpPr>
            <p:nvPr/>
          </p:nvCxnSpPr>
          <p:spPr>
            <a:xfrm flipV="1">
              <a:off x="8455371" y="1929183"/>
              <a:ext cx="1108544" cy="1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  <a:endCxn id="12" idx="0"/>
            </p:cNvCxnSpPr>
            <p:nvPr/>
          </p:nvCxnSpPr>
          <p:spPr>
            <a:xfrm>
              <a:off x="7883871" y="3202754"/>
              <a:ext cx="0" cy="2846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  <a:endCxn id="14" idx="1"/>
            </p:cNvCxnSpPr>
            <p:nvPr/>
          </p:nvCxnSpPr>
          <p:spPr>
            <a:xfrm>
              <a:off x="7883871" y="4057312"/>
              <a:ext cx="0" cy="2846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13" idx="0"/>
            </p:cNvCxnSpPr>
            <p:nvPr/>
          </p:nvCxnSpPr>
          <p:spPr>
            <a:xfrm flipH="1">
              <a:off x="9712671" y="2176046"/>
              <a:ext cx="422744" cy="3571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1"/>
            </p:cNvCxnSpPr>
            <p:nvPr/>
          </p:nvCxnSpPr>
          <p:spPr>
            <a:xfrm flipV="1">
              <a:off x="8455371" y="2818195"/>
              <a:ext cx="685800" cy="16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4"/>
              <a:endCxn id="16" idx="1"/>
            </p:cNvCxnSpPr>
            <p:nvPr/>
          </p:nvCxnSpPr>
          <p:spPr>
            <a:xfrm>
              <a:off x="8455371" y="4558084"/>
              <a:ext cx="1108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2"/>
              <a:endCxn id="15" idx="0"/>
            </p:cNvCxnSpPr>
            <p:nvPr/>
          </p:nvCxnSpPr>
          <p:spPr>
            <a:xfrm flipH="1">
              <a:off x="6020615" y="2819849"/>
              <a:ext cx="1291756" cy="52522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4" idx="2"/>
              <a:endCxn id="15" idx="2"/>
            </p:cNvCxnSpPr>
            <p:nvPr/>
          </p:nvCxnSpPr>
          <p:spPr>
            <a:xfrm flipH="1" flipV="1">
              <a:off x="6020615" y="4273121"/>
              <a:ext cx="1291756" cy="28496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903161" y="5300246"/>
              <a:ext cx="2234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Code coverage 100%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840830" y="5300246"/>
              <a:ext cx="2589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Function</a:t>
              </a:r>
              <a:r>
                <a:rPr lang="en-US" sz="1600" b="1" dirty="0">
                  <a:solidFill>
                    <a:schemeClr val="tx2"/>
                  </a:solidFill>
                </a:rPr>
                <a:t> coverage 100%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8" name="Left Brace 27"/>
            <p:cNvSpPr/>
            <p:nvPr/>
          </p:nvSpPr>
          <p:spPr>
            <a:xfrm rot="16200000">
              <a:off x="8014182" y="2527782"/>
              <a:ext cx="304800" cy="65268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69184" y="5949603"/>
              <a:ext cx="1594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RTL validation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5" idx="2"/>
              <a:endCxn id="26" idx="0"/>
            </p:cNvCxnSpPr>
            <p:nvPr/>
          </p:nvCxnSpPr>
          <p:spPr>
            <a:xfrm>
              <a:off x="6020615" y="4273121"/>
              <a:ext cx="0" cy="102712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2"/>
              <a:endCxn id="27" idx="0"/>
            </p:cNvCxnSpPr>
            <p:nvPr/>
          </p:nvCxnSpPr>
          <p:spPr>
            <a:xfrm>
              <a:off x="10135415" y="4843046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66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(2)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4800600" cy="4924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Flow of simulation based checker with IES and Jasper Gold (JG-UNR &amp; JG-SEC or JG-SPV)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2497901"/>
            <a:ext cx="5943600" cy="3598099"/>
            <a:chOff x="914400" y="1812101"/>
            <a:chExt cx="5943600" cy="3598099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2743200"/>
              <a:ext cx="2846663" cy="2667000"/>
            </a:xfrm>
            <a:prstGeom prst="round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IES simulation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3103659"/>
              <a:ext cx="2057400" cy="40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driver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4856258"/>
              <a:ext cx="2057400" cy="40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monitor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514600" y="3886200"/>
              <a:ext cx="1143000" cy="609600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1066800" y="3886200"/>
              <a:ext cx="1143000" cy="609600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SystemC</a:t>
              </a:r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4267200" y="3885495"/>
              <a:ext cx="1143000" cy="609600"/>
            </a:xfrm>
            <a:prstGeom prst="flowChartMagneticDisk">
              <a:avLst/>
            </a:prstGeom>
            <a:solidFill>
              <a:srgbClr val="FF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Coverage database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67200" y="3124200"/>
              <a:ext cx="1143000" cy="284963"/>
            </a:xfrm>
            <a:prstGeom prst="round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JG-UNR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267200" y="2097635"/>
              <a:ext cx="1143000" cy="377210"/>
            </a:xfrm>
            <a:prstGeom prst="round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JG-SEC/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JG-SPV</a:t>
              </a:r>
            </a:p>
          </p:txBody>
        </p:sp>
        <p:cxnSp>
          <p:nvCxnSpPr>
            <p:cNvPr id="17" name="Straight Arrow Connector 16"/>
            <p:cNvCxnSpPr>
              <a:stCxn id="27" idx="2"/>
            </p:cNvCxnSpPr>
            <p:nvPr/>
          </p:nvCxnSpPr>
          <p:spPr>
            <a:xfrm>
              <a:off x="1638300" y="2438400"/>
              <a:ext cx="0" cy="6629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>
              <a:off x="1638300" y="3505201"/>
              <a:ext cx="0" cy="3809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2" idx="1"/>
            </p:cNvCxnSpPr>
            <p:nvPr/>
          </p:nvCxnSpPr>
          <p:spPr>
            <a:xfrm>
              <a:off x="3086100" y="3505201"/>
              <a:ext cx="0" cy="3809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</p:cNvCxnSpPr>
            <p:nvPr/>
          </p:nvCxnSpPr>
          <p:spPr>
            <a:xfrm>
              <a:off x="3086100" y="4495800"/>
              <a:ext cx="0" cy="3604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3"/>
            </p:cNvCxnSpPr>
            <p:nvPr/>
          </p:nvCxnSpPr>
          <p:spPr>
            <a:xfrm>
              <a:off x="1638300" y="4495800"/>
              <a:ext cx="0" cy="3604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8" idx="2"/>
            </p:cNvCxnSpPr>
            <p:nvPr/>
          </p:nvCxnSpPr>
          <p:spPr>
            <a:xfrm>
              <a:off x="3112274" y="2438400"/>
              <a:ext cx="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4"/>
              <a:endCxn id="14" idx="2"/>
            </p:cNvCxnSpPr>
            <p:nvPr/>
          </p:nvCxnSpPr>
          <p:spPr>
            <a:xfrm flipV="1">
              <a:off x="3657600" y="4190295"/>
              <a:ext cx="609600" cy="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05400" y="3409162"/>
              <a:ext cx="0" cy="4968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98879" y="3409164"/>
              <a:ext cx="0" cy="4968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0"/>
              <a:endCxn id="16" idx="2"/>
            </p:cNvCxnSpPr>
            <p:nvPr/>
          </p:nvCxnSpPr>
          <p:spPr>
            <a:xfrm flipV="1">
              <a:off x="4838700" y="2474845"/>
              <a:ext cx="0" cy="649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28700" y="213062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(1)</a:t>
              </a:r>
              <a:r>
                <a:rPr lang="en-US" sz="1400" b="1" dirty="0"/>
                <a:t> Random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90800" y="2130623"/>
              <a:ext cx="1042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(6)</a:t>
              </a:r>
              <a:r>
                <a:rPr lang="en-US" sz="1400" b="1" dirty="0"/>
                <a:t> Direct</a:t>
              </a:r>
            </a:p>
          </p:txBody>
        </p:sp>
        <p:cxnSp>
          <p:nvCxnSpPr>
            <p:cNvPr id="29" name="Straight Arrow Connector 28"/>
            <p:cNvCxnSpPr>
              <a:stCxn id="16" idx="1"/>
              <a:endCxn id="28" idx="3"/>
            </p:cNvCxnSpPr>
            <p:nvPr/>
          </p:nvCxnSpPr>
          <p:spPr>
            <a:xfrm flipH="1" flipV="1">
              <a:off x="3633747" y="2284512"/>
              <a:ext cx="633453" cy="17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761063" y="388251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(2)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1063" y="4191000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(7)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32775" y="3101385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(3)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61063" y="1963482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(5)</a:t>
              </a:r>
            </a:p>
          </p:txBody>
        </p:sp>
        <p:cxnSp>
          <p:nvCxnSpPr>
            <p:cNvPr id="34" name="Curved Connector 33"/>
            <p:cNvCxnSpPr>
              <a:stCxn id="16" idx="3"/>
              <a:endCxn id="14" idx="4"/>
            </p:cNvCxnSpPr>
            <p:nvPr/>
          </p:nvCxnSpPr>
          <p:spPr>
            <a:xfrm>
              <a:off x="5410200" y="2286240"/>
              <a:ext cx="12700" cy="1904055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637363" y="1812101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(4)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3307" y="2519239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reachable</a:t>
              </a:r>
            </a:p>
            <a:p>
              <a:r>
                <a:rPr lang="en-US" sz="1200" dirty="0"/>
                <a:t>conditions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1250" y="3424535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unreachable</a:t>
              </a:r>
            </a:p>
            <a:p>
              <a:r>
                <a:rPr lang="en-US" sz="1200" dirty="0"/>
                <a:t>conditions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1756" y="1824335"/>
              <a:ext cx="146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proven conditions</a:t>
              </a:r>
            </a:p>
            <a:p>
              <a:r>
                <a:rPr lang="en-US" sz="1200" dirty="0"/>
                <a:t>-&gt; unreachable</a:t>
              </a:r>
            </a:p>
          </p:txBody>
        </p:sp>
      </p:grpSp>
      <p:sp>
        <p:nvSpPr>
          <p:cNvPr id="39" name="Content Placeholder 6"/>
          <p:cNvSpPr txBox="1">
            <a:spLocks/>
          </p:cNvSpPr>
          <p:nvPr/>
        </p:nvSpPr>
        <p:spPr>
          <a:xfrm>
            <a:off x="6490200" y="2476779"/>
            <a:ext cx="5320800" cy="35430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(1)</a:t>
            </a:r>
            <a:r>
              <a:rPr lang="en-US" dirty="0"/>
              <a:t> IES simulation with random pattern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(2)</a:t>
            </a:r>
            <a:r>
              <a:rPr lang="en-US" dirty="0"/>
              <a:t> Generation of coverage database (for HLS RTL)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(3)</a:t>
            </a:r>
            <a:r>
              <a:rPr lang="en-US" dirty="0"/>
              <a:t> Formal reachability analysis for uncovered condition in </a:t>
            </a:r>
            <a:r>
              <a:rPr lang="en-US" b="1" dirty="0">
                <a:solidFill>
                  <a:schemeClr val="tx2"/>
                </a:solidFill>
              </a:rPr>
              <a:t>(2)</a:t>
            </a:r>
            <a:r>
              <a:rPr lang="en-US" dirty="0"/>
              <a:t> with JG-UNR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(4)</a:t>
            </a:r>
            <a:r>
              <a:rPr lang="en-US" dirty="0"/>
              <a:t> Formal path-sensitization analysis for reachable conditions in </a:t>
            </a:r>
            <a:r>
              <a:rPr lang="en-US" b="1" dirty="0">
                <a:solidFill>
                  <a:schemeClr val="tx2"/>
                </a:solidFill>
              </a:rPr>
              <a:t>(3)</a:t>
            </a:r>
            <a:r>
              <a:rPr lang="en-US" dirty="0"/>
              <a:t> with JG-SEC or JG-SPV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(5)</a:t>
            </a:r>
            <a:r>
              <a:rPr lang="en-US" dirty="0"/>
              <a:t> Conversion of generated VCDs to direct patterns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(6)</a:t>
            </a:r>
            <a:r>
              <a:rPr lang="en-US" dirty="0"/>
              <a:t> IES simulation with direct patterns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tx2"/>
                </a:solidFill>
              </a:rPr>
              <a:t>(7)</a:t>
            </a:r>
            <a:r>
              <a:rPr lang="en-US" dirty="0"/>
              <a:t> Update coverage database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7395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(3)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4800600" cy="432939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Inputs: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SystemC descriptions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Generated RTL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Testbench and random pattern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Simulation and support scripts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Tools used: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ssgen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IES (</a:t>
            </a:r>
            <a:r>
              <a:rPr lang="en-US" dirty="0" err="1"/>
              <a:t>ncsim</a:t>
            </a:r>
            <a:r>
              <a:rPr lang="en-US" dirty="0"/>
              <a:t>, </a:t>
            </a:r>
            <a:r>
              <a:rPr lang="en-US" dirty="0" err="1"/>
              <a:t>ncverilog</a:t>
            </a:r>
            <a:r>
              <a:rPr lang="en-US" dirty="0"/>
              <a:t>, </a:t>
            </a:r>
            <a:r>
              <a:rPr lang="en-US" dirty="0" err="1"/>
              <a:t>imc</a:t>
            </a:r>
            <a:r>
              <a:rPr lang="en-US" dirty="0"/>
              <a:t>)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Jasper Gold (JG-UNR, JG-SEC or JG-SPV)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Outputs: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RTL coverage report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Simulation result</a:t>
            </a:r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6400800" y="1676400"/>
            <a:ext cx="5410200" cy="143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Note: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All environment of simulation based equivalence checker can be generated automatically by ssgen. Refer next pages for more detail.</a:t>
            </a:r>
          </a:p>
          <a:p>
            <a:pPr marL="1004888" lvl="4" indent="-285750">
              <a:lnSpc>
                <a:spcPct val="100000"/>
              </a:lnSpc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1272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24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457561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Equivalence checker execution scripts generated by ssgen.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By default, JG-SEC is used. If “-</a:t>
            </a:r>
            <a:r>
              <a:rPr lang="en-US" dirty="0" err="1"/>
              <a:t>spv</a:t>
            </a:r>
            <a:r>
              <a:rPr lang="en-US" dirty="0"/>
              <a:t>” is specified, JG-SPV is used. These two features has same result and no much difference in performance. JG-SEC is recommended to use since there are more licenses of JG-SEC than JG-SPV (3 vs. 1).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</a:t>
            </a:r>
            <a:r>
              <a:rPr lang="en-US" dirty="0" err="1"/>
              <a:t>jg</a:t>
            </a:r>
            <a:r>
              <a:rPr lang="en-US" dirty="0"/>
              <a:t>_*.</a:t>
            </a:r>
            <a:r>
              <a:rPr lang="en-US" dirty="0" err="1"/>
              <a:t>tcl</a:t>
            </a:r>
            <a:r>
              <a:rPr lang="en-US" dirty="0"/>
              <a:t>” to execute target modules only.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Contents of </a:t>
            </a:r>
            <a:r>
              <a:rPr lang="en-US" dirty="0">
                <a:solidFill>
                  <a:srgbClr val="FF0000"/>
                </a:solidFill>
              </a:rPr>
              <a:t>red color files </a:t>
            </a:r>
            <a:r>
              <a:rPr lang="en-US" dirty="0"/>
              <a:t>can be varied by configuration in ssgen input file. See next page for more detail.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1160" y="2834418"/>
            <a:ext cx="1044466" cy="731080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ssgen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85219" y="2980634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43781" y="2980634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2057400" y="2848126"/>
            <a:ext cx="870388" cy="703664"/>
          </a:xfrm>
          <a:prstGeom prst="foldedCorner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dut.in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361859" y="2117698"/>
            <a:ext cx="4019157" cy="2057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Equivalence checker execution scripts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run_sim_eq.csh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get_fanout.pl, vcd2tb.pl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imc_eq.cmd, </a:t>
            </a:r>
            <a:r>
              <a:rPr lang="en-US" sz="1600" dirty="0" err="1">
                <a:solidFill>
                  <a:schemeClr val="tx1"/>
                </a:solidFill>
              </a:rPr>
              <a:t>cov.ccf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ncverilog_lsfsh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jg_dut_sec.tcl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jg_dut_spv.tcl</a:t>
            </a:r>
            <a:endParaRPr lang="en-US" sz="16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main_dut_eq.cpp, tb_dut_eq.cpp, </a:t>
            </a:r>
            <a:r>
              <a:rPr lang="en-US" sz="1600" dirty="0" err="1">
                <a:solidFill>
                  <a:srgbClr val="FF0000"/>
                </a:solidFill>
              </a:rPr>
              <a:t>tb_dut_eq.h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dut_stimulus.h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6745" y="2735569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err="1"/>
              <a:t>sim_eq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4359302"/>
            <a:ext cx="4223532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run_sim_eq.csh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jg_dut.tcl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[-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66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25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(5)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10591800" cy="59503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ssgen configurations for equivalence checker (1/2)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Some options of “uin/sin/uout/sout” commands are used to configure the equivalence checker.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88300"/>
              </p:ext>
            </p:extLst>
          </p:nvPr>
        </p:nvGraphicFramePr>
        <p:xfrm>
          <a:off x="609600" y="2362200"/>
          <a:ext cx="112776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9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20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6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 of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726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uin/sin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-en [low|high]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Input category options. There are four kind of input ports: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Enable port: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testbench, it is clear before and after including random/direct patterns.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JG setting, it is constrained to be inactive after reset signal is de-asserted.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random pattern, it is cleared and set every certain number of cycles (*).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Stall port: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testbench, it is clear before and after including random/direct patterns. In monitoring function, the output monitor progress is suspended if stall port is active.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JG setting, it is constrained to be inactive after reset signal is de-asserted.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In random pattern, it is set to random value in every certain number of cycles (*).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Register: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Register input port is not touched in testbench and JG setting by default. It is set to random value in random pattern every certain number of cycles (*).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Data: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Data input port is not touched in testbench and JG setting but written with random value in random pattern every cycle.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Only one of these options is allowed for each input port. Input port is treated as “Data” if none of them is specified.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Active level can be set to enable/stall port. Default level is high if not specified.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Array is not allowed for enable/stall port.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baseline="0" dirty="0"/>
                        <a:t>(*) This number can be set by command “`define SIM_EQ_MAX_CNT N” (Default is 100 if not specified).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726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-stall [low|high]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726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-reg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726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21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26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(6)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105918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ssgen configurations for equivalence </a:t>
            </a:r>
            <a:r>
              <a:rPr lang="en-US"/>
              <a:t>checker (2/2)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84090"/>
              </p:ext>
            </p:extLst>
          </p:nvPr>
        </p:nvGraphicFramePr>
        <p:xfrm>
          <a:off x="609600" y="2057400"/>
          <a:ext cx="11277600" cy="437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5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9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30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Content of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uin/sin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en_sig</a:t>
                      </a:r>
                      <a:r>
                        <a:rPr lang="en-US" sz="1200" baseline="0" dirty="0"/>
                        <a:t> &lt;enable signal&gt;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These options are used to constrain JG setting. They are available for enable/stall/register input ports.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Constrained by “-</a:t>
                      </a:r>
                      <a:r>
                        <a:rPr lang="en-US" sz="1200" baseline="0" dirty="0" err="1"/>
                        <a:t>en_sig</a:t>
                      </a:r>
                      <a:r>
                        <a:rPr lang="en-US" sz="1200" baseline="0" dirty="0"/>
                        <a:t>”: 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Enable and stall ports are constrained to active if enable signal is asserted.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Register ports are constrained to stable if enable signal is asserted.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+"/>
                        <a:tabLst/>
                        <a:defRPr/>
                      </a:pPr>
                      <a:r>
                        <a:rPr lang="en-US" sz="1200" baseline="0" dirty="0"/>
                        <a:t>Constrained by “-</a:t>
                      </a:r>
                      <a:r>
                        <a:rPr lang="en-US" sz="1200" baseline="0" dirty="0" err="1"/>
                        <a:t>dis_sig</a:t>
                      </a:r>
                      <a:r>
                        <a:rPr lang="en-US" sz="1200" baseline="0" dirty="0"/>
                        <a:t>”: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Enable and stall input ports are constrained to be clear if enable signal is asserted.</a:t>
                      </a:r>
                    </a:p>
                    <a:p>
                      <a:pPr marL="1085850" marR="0" lvl="2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/>
                        <a:t>Register ports are constrained to 0 if enable signal is asserted.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Enable signal is input port which set as enable (-en).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dis_sig</a:t>
                      </a:r>
                      <a:r>
                        <a:rPr lang="en-US" sz="1200" dirty="0"/>
                        <a:t> &lt;enable</a:t>
                      </a:r>
                      <a:r>
                        <a:rPr lang="en-US" sz="1200" baseline="0" dirty="0"/>
                        <a:t> signal&gt;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  <a:r>
                        <a:rPr lang="en-US" sz="1200" dirty="0" err="1"/>
                        <a:t>dont_touch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This option is used to customize random pattern. It is only available for enable/stall input ports.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Input port constrained by this option is not touched in random pattern.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-random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This option is used to customize random pattern. It is only available for enable input ports.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Input port constrained by this option is set to random value every certain number of cycles. This number can be set by command “`define SIM_EQ_MAX_CNT N” (Default is 100 if not specified).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246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uout</a:t>
                      </a:r>
                      <a:r>
                        <a:rPr lang="en-US" sz="1200" b="1" dirty="0"/>
                        <a:t>/</a:t>
                      </a:r>
                      <a:r>
                        <a:rPr lang="en-US" sz="1200" b="1" dirty="0" err="1"/>
                        <a:t>sout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-en [</a:t>
                      </a:r>
                      <a:r>
                        <a:rPr lang="en-US" sz="1200" dirty="0" err="1"/>
                        <a:t>low|high</a:t>
                      </a:r>
                      <a:r>
                        <a:rPr lang="en-US" sz="12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Output category options. There are two kind of output ports: enable port and data port. Only one of these options is allowed for each output port. Output port is treated as “Data” if none of them is specified.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In testbench, values of data ports are read based on corresponding enable port to compare b/w RTL and SystemC.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In JG settings, </a:t>
                      </a:r>
                      <a:r>
                        <a:rPr lang="en-US" sz="1200" baseline="0" dirty="0" err="1"/>
                        <a:t>check_sec</a:t>
                      </a:r>
                      <a:r>
                        <a:rPr lang="en-US" sz="1200" baseline="0" dirty="0"/>
                        <a:t>/</a:t>
                      </a:r>
                      <a:r>
                        <a:rPr lang="en-US" sz="1200" baseline="0" dirty="0" err="1"/>
                        <a:t>check_spv</a:t>
                      </a:r>
                      <a:r>
                        <a:rPr lang="en-US" sz="1200" baseline="0" dirty="0"/>
                        <a:t>  command are created for each set of output data ports which have same enable signal.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Active level can be set to enable port. Default level is high if not specified.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-"/>
                        <a:tabLst/>
                        <a:defRPr/>
                      </a:pPr>
                      <a:r>
                        <a:rPr lang="en-US" sz="1200" baseline="0" dirty="0"/>
                        <a:t>Array is not allowed for enable port.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2460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-data [-</a:t>
                      </a:r>
                      <a:r>
                        <a:rPr lang="en-US" sz="1200" dirty="0" err="1"/>
                        <a:t>en_sig</a:t>
                      </a:r>
                      <a:r>
                        <a:rPr lang="en-US" sz="1200" baseline="0" dirty="0"/>
                        <a:t> &lt;enable signal&gt;]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2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192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6037690" y="3621467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27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60828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(7)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1 – Basic (1/4): Testbench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2421172"/>
            <a:ext cx="3886200" cy="28392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-en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uin16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in_reg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-reg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-data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-en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-data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09849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3800" y="457200"/>
            <a:ext cx="3998183" cy="58785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tb_dut_eq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thread_main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reset_function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wait(10);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rst_n.write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in_en.write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dut_stimulus.h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// random pattern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in_en.write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wait(3);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my_wait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sc_stop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my_wait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tb_dut_eq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thread_monitor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// scout0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out_en_s.read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&lt;24&gt;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v_out_data_s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out_data_s.read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fprintf(scout0, " %08x" ,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v_out_data_s.to_uint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fprintf(scout0, "\n");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// rtlout0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out_en_r.read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&lt;24&gt;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v_out_data_r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out_data_r.read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fprintf(rtlout0, " %08x" ,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v_out_data_r.to_uint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fprintf(rtlout0, "\n");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33601" y="3261443"/>
            <a:ext cx="1712182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72401" y="1487555"/>
            <a:ext cx="1219200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772401" y="2215691"/>
            <a:ext cx="1219200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 flipV="1">
            <a:off x="3845783" y="1656042"/>
            <a:ext cx="3926618" cy="177388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1"/>
          </p:cNvCxnSpPr>
          <p:nvPr/>
        </p:nvCxnSpPr>
        <p:spPr>
          <a:xfrm flipV="1">
            <a:off x="3845783" y="2384178"/>
            <a:ext cx="3926618" cy="1045752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133600" y="3393009"/>
            <a:ext cx="1559781" cy="250412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077200" y="3657600"/>
            <a:ext cx="1559781" cy="45720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3"/>
            <a:endCxn id="21" idx="1"/>
          </p:cNvCxnSpPr>
          <p:nvPr/>
        </p:nvCxnSpPr>
        <p:spPr>
          <a:xfrm>
            <a:off x="3693381" y="3518215"/>
            <a:ext cx="4383819" cy="367985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133600" y="4648200"/>
            <a:ext cx="2626581" cy="25041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077200" y="4191000"/>
            <a:ext cx="3276600" cy="1600200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4760181" y="4773406"/>
            <a:ext cx="3317019" cy="217694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38596" y="89788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/tb_dut_eq.cpp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35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ight Arrow 55"/>
          <p:cNvSpPr/>
          <p:nvPr/>
        </p:nvSpPr>
        <p:spPr>
          <a:xfrm>
            <a:off x="6019800" y="3621467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143000" y="2421172"/>
            <a:ext cx="3886200" cy="28392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-en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uin16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in_reg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-reg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-data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-en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-data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28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63114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(8)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1 – </a:t>
            </a:r>
            <a:r>
              <a:rPr lang="en-US"/>
              <a:t>Basic (2/4): </a:t>
            </a:r>
            <a:r>
              <a:rPr lang="en-US" dirty="0"/>
              <a:t>Random pattern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3800" y="672212"/>
            <a:ext cx="4114800" cy="563231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//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dut_stimulus.h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wait(4);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&lt;10000;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(31,16)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in_data.write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(i%100==0)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&lt;16&gt;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in_reg.write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in_en.write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wait(3);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&lt;50000;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(i%100==0)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in_en.write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wait(rand()%4+1);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in_en.write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(rand()%2);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(31,16)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in_data.write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(i%100==0)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&lt;16&gt;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in_reg.write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v_in_reg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// end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dut_stimulus.h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38596" y="38100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dut_stimulus.h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33601" y="3261443"/>
            <a:ext cx="1559781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772400" y="2870920"/>
            <a:ext cx="1559781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8202708" y="3757195"/>
            <a:ext cx="1931892" cy="5334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4" idx="3"/>
            <a:endCxn id="28" idx="1"/>
          </p:cNvCxnSpPr>
          <p:nvPr/>
        </p:nvCxnSpPr>
        <p:spPr>
          <a:xfrm flipV="1">
            <a:off x="3693382" y="3039407"/>
            <a:ext cx="4079018" cy="39052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3"/>
            <a:endCxn id="29" idx="1"/>
          </p:cNvCxnSpPr>
          <p:nvPr/>
        </p:nvCxnSpPr>
        <p:spPr>
          <a:xfrm>
            <a:off x="3693382" y="3429930"/>
            <a:ext cx="4509326" cy="593965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133600" y="3717898"/>
            <a:ext cx="1559781" cy="20474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8097533" y="1943435"/>
            <a:ext cx="2494267" cy="638956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085047" y="5096991"/>
            <a:ext cx="2494267" cy="638956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3" idx="3"/>
            <a:endCxn id="34" idx="1"/>
          </p:cNvCxnSpPr>
          <p:nvPr/>
        </p:nvCxnSpPr>
        <p:spPr>
          <a:xfrm flipV="1">
            <a:off x="3693381" y="2262913"/>
            <a:ext cx="4404152" cy="1557359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35" idx="1"/>
          </p:cNvCxnSpPr>
          <p:nvPr/>
        </p:nvCxnSpPr>
        <p:spPr>
          <a:xfrm>
            <a:off x="3693381" y="3820272"/>
            <a:ext cx="4391666" cy="1596197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2133602" y="4033959"/>
            <a:ext cx="1559781" cy="204747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8076537" y="4474228"/>
            <a:ext cx="2362200" cy="546563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076537" y="1285554"/>
            <a:ext cx="2362200" cy="546563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1" idx="3"/>
            <a:endCxn id="42" idx="1"/>
          </p:cNvCxnSpPr>
          <p:nvPr/>
        </p:nvCxnSpPr>
        <p:spPr>
          <a:xfrm>
            <a:off x="3693383" y="4136333"/>
            <a:ext cx="4383154" cy="611177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43" idx="1"/>
          </p:cNvCxnSpPr>
          <p:nvPr/>
        </p:nvCxnSpPr>
        <p:spPr>
          <a:xfrm flipV="1">
            <a:off x="3693383" y="1558836"/>
            <a:ext cx="4383154" cy="2577497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43000" y="209849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44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Arrow 51"/>
          <p:cNvSpPr/>
          <p:nvPr/>
        </p:nvSpPr>
        <p:spPr>
          <a:xfrm>
            <a:off x="6122171" y="3617996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29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(9)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1 – Basic (3/4): Input constrains in JG </a:t>
            </a:r>
            <a:r>
              <a:rPr lang="en-US" dirty="0" err="1"/>
              <a:t>tcl</a:t>
            </a:r>
            <a:r>
              <a:rPr lang="en-US" dirty="0"/>
              <a:t> files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2421172"/>
            <a:ext cx="3886200" cy="28392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-en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uin16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in_reg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-reg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-data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-en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-data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09849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00" y="2958246"/>
            <a:ext cx="4114800" cy="16927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check_unr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-setup -coverage all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clock dut0.clk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reset -expression ~dut0.rst_n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non_resettable_regs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C0 { $rose(dut0.rst_n) |-&gt; dut0.in_en==0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C1 { $rose(dut0.rst_n) |-&gt; dut0.in_stall==0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C2 { dut0.in_en==1 |-&gt; $stable(dut0.in_reg)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43800" y="2638506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jg_dut_sec.tcl</a:t>
            </a:r>
            <a:r>
              <a:rPr lang="en-US" sz="1400" dirty="0">
                <a:solidFill>
                  <a:srgbClr val="0000FF"/>
                </a:solidFill>
              </a:rPr>
              <a:t> or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jg_dut_spv.tcl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133601" y="3261443"/>
            <a:ext cx="1712182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641202" y="3804631"/>
            <a:ext cx="3941197" cy="3369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0" idx="3"/>
            <a:endCxn id="45" idx="1"/>
          </p:cNvCxnSpPr>
          <p:nvPr/>
        </p:nvCxnSpPr>
        <p:spPr>
          <a:xfrm>
            <a:off x="3845783" y="3429930"/>
            <a:ext cx="3795419" cy="54318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133600" y="3701524"/>
            <a:ext cx="2514599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641202" y="4191001"/>
            <a:ext cx="3941197" cy="22860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4648199" y="3837321"/>
            <a:ext cx="2993003" cy="467980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7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820400" cy="288386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Purpose of this guide</a:t>
            </a:r>
          </a:p>
          <a:p>
            <a:pPr marL="641350" lvl="2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This guide explains about following items to apply Stratus-HLS in High-level Design:</a:t>
            </a:r>
          </a:p>
          <a:p>
            <a:pPr marL="1004888" lvl="4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High-level design flow using Stratus-HLS</a:t>
            </a:r>
          </a:p>
          <a:p>
            <a:pPr marL="1004888" lvl="4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Tools used in Stratus-HLS flow</a:t>
            </a:r>
          </a:p>
          <a:p>
            <a:pPr marL="1004888" lvl="4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Referring documents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b="1" dirty="0"/>
              <a:t>What is Stratus-HLS?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dirty="0"/>
              <a:t>Stratus HLS is a behavioral synthesis tool from Cadence Design Systems in replacement of CtoS. It is believed to have better data path optimization than CtoS.</a:t>
            </a:r>
          </a:p>
        </p:txBody>
      </p:sp>
    </p:spTree>
    <p:extLst>
      <p:ext uri="{BB962C8B-B14F-4D97-AF65-F5344CB8AC3E}">
        <p14:creationId xmlns:p14="http://schemas.microsoft.com/office/powerpoint/2010/main" val="1285797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30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(10)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5181600" cy="4924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1 – </a:t>
            </a:r>
            <a:r>
              <a:rPr lang="en-US"/>
              <a:t>Basic (4/4): </a:t>
            </a:r>
            <a:r>
              <a:rPr lang="en-US" dirty="0"/>
              <a:t>Output related setting in JG </a:t>
            </a:r>
            <a:r>
              <a:rPr lang="en-US" dirty="0" err="1"/>
              <a:t>tcl</a:t>
            </a:r>
            <a:r>
              <a:rPr lang="en-US" dirty="0"/>
              <a:t> files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2570961"/>
            <a:ext cx="3886200" cy="2839239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-en</a:t>
            </a: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uin16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in_reg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-reg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-data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-en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out_data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-data –en_sig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out_en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224827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72200" y="1700986"/>
            <a:ext cx="5791200" cy="21852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check_sec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-map -spec { dut0.out_data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spec_condition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dut0.out_en==1 } -global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prv_list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""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set n 1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b $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cov_list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if { [string match "*precondition*" $b]==0 }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set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spv_status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get_property_info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-list status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_${n}::dut0.out_data\[23:0\] ]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puts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_$n $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spv_status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{[string match "proven" $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spv_status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]==1}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append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prv_list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" $b"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incr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n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029200" y="3599952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72200" y="4403229"/>
            <a:ext cx="5791200" cy="16927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set spv_cmd_0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-create -name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_${n}_0 -from ${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sig_list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from_precond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{$b==1} -to { dut0.out_data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to_precond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dut0.out_en==1 }"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puts "$spv_cmd_0"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$spv_cmd_0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set cex_cmd_0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-create -name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_${n}_0_cex -from ${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sig_list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from_precond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{$b==1} -to { dut0.out_data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to_precond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dut0.out_en==1 }"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puts "$cex_cmd_0"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$cex_cmd_0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1387502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jg_dut_sec.tcl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76400" y="4809954"/>
            <a:ext cx="2667000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48400" y="1826897"/>
            <a:ext cx="4953000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05600" y="2657796"/>
            <a:ext cx="4953000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172200" y="4540891"/>
            <a:ext cx="5562600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66899" y="5294245"/>
            <a:ext cx="5562600" cy="271593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>
            <a:stCxn id="20" idx="3"/>
            <a:endCxn id="23" idx="1"/>
          </p:cNvCxnSpPr>
          <p:nvPr/>
        </p:nvCxnSpPr>
        <p:spPr>
          <a:xfrm flipV="1">
            <a:off x="4343400" y="4676688"/>
            <a:ext cx="1828800" cy="269063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24" idx="1"/>
          </p:cNvCxnSpPr>
          <p:nvPr/>
        </p:nvCxnSpPr>
        <p:spPr>
          <a:xfrm>
            <a:off x="4343400" y="4945751"/>
            <a:ext cx="1823499" cy="484291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3"/>
            <a:endCxn id="21" idx="1"/>
          </p:cNvCxnSpPr>
          <p:nvPr/>
        </p:nvCxnSpPr>
        <p:spPr>
          <a:xfrm flipV="1">
            <a:off x="4343400" y="1962694"/>
            <a:ext cx="1905000" cy="2983057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3"/>
            <a:endCxn id="22" idx="1"/>
          </p:cNvCxnSpPr>
          <p:nvPr/>
        </p:nvCxnSpPr>
        <p:spPr>
          <a:xfrm flipV="1">
            <a:off x="4343400" y="2793593"/>
            <a:ext cx="2362200" cy="2152158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48400" y="4098428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jg_dut_spv.tcl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020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31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(11)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2 – Advanced (1/4): Testbench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421172"/>
            <a:ext cx="4648200" cy="33239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`define SIM_EQ_MAX_CNT 250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in_en_0     -en      -random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in_en_1n    -en low  -dis_sig   in_en_0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in_en_2     -en      -dont_touch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out_en_0n   -en </a:t>
            </a: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out_data_0  -data    -en_sig   out_en_0n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098490"/>
            <a:ext cx="7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0870" y="2298545"/>
            <a:ext cx="4114800" cy="31700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tb_dut_eq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thread_monitor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while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in_stall.read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// scout0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out_en_0n_s.read())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v_out_data_0_s = out_data_0_s.read();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fprintf(scout0, " %08x" , v_out_data_0_s.to_uint());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fprintf(scout0, "\n");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// rtlout0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out_en_0n_r.read())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v_out_data_0_r = out_data_0_r.read();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fprintf(rtlout0, " %08x" , v_out_data_0_r.to_uint());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fprintf(rtlout0, "\n");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5666" y="2007333"/>
            <a:ext cx="3157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Testbench: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/tb_dut_eq.cpp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6096000" y="3664270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676400" y="4936729"/>
            <a:ext cx="1712182" cy="26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305800" y="3261443"/>
            <a:ext cx="228599" cy="24375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309775" y="4102918"/>
            <a:ext cx="228599" cy="24375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1" idx="3"/>
            <a:endCxn id="33" idx="1"/>
          </p:cNvCxnSpPr>
          <p:nvPr/>
        </p:nvCxnSpPr>
        <p:spPr>
          <a:xfrm flipV="1">
            <a:off x="3388582" y="4224797"/>
            <a:ext cx="4921193" cy="84231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  <a:endCxn id="32" idx="1"/>
          </p:cNvCxnSpPr>
          <p:nvPr/>
        </p:nvCxnSpPr>
        <p:spPr>
          <a:xfrm flipV="1">
            <a:off x="3388582" y="3383322"/>
            <a:ext cx="4917218" cy="168379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549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32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6485666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(12)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2 – Advanced (2/4): Random pattern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421172"/>
            <a:ext cx="4648200" cy="33239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`define SIM_EQ_MAX_CNT 250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in_en_0     -en      -random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in_en_1n    -en low  -dis_sig   in_en_0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in_en_2     -en      -dont_touch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out_en_0n   -en low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out_data_0  -data    -en_sig   out_en_0n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098490"/>
            <a:ext cx="7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0870" y="900812"/>
            <a:ext cx="4114800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//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dut_stimulus.h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wait(4);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&lt;10000;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(31,16)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in_data.write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in_en_0.write(1);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in_en_1n.write(0);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in_en_2.write(1);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wait(3);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&lt;50000;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if (i%250==0) {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in_en_0.write(0);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in_en_1n.write(1);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wait(rand()%4+1);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in_en_0.write(rand()%2);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in_en_1n.write(0);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in_stall.write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(rand()%2);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sc_uint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&lt;32&gt;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(31,16)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v_in_data.range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(15,0) = rand()%65536;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in_data.write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v_in_data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// end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dut_stimulus.h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65666" y="609600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Random pattern: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dut_stimulus.h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96000" y="3664270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76400" y="4061771"/>
            <a:ext cx="2667000" cy="20474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0" idx="1"/>
          </p:cNvCxnSpPr>
          <p:nvPr/>
        </p:nvCxnSpPr>
        <p:spPr>
          <a:xfrm>
            <a:off x="4343400" y="4164145"/>
            <a:ext cx="3711541" cy="681"/>
          </a:xfrm>
          <a:prstGeom prst="straightConnector1">
            <a:avLst/>
          </a:prstGeom>
          <a:ln w="19050">
            <a:solidFill>
              <a:srgbClr val="0000FF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054941" y="3376652"/>
            <a:ext cx="2079659" cy="1576347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53600" y="2891135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in_en_2 is not written in 2</a:t>
            </a:r>
            <a:r>
              <a:rPr lang="en-US" sz="1200" baseline="30000" dirty="0">
                <a:solidFill>
                  <a:srgbClr val="0000FF"/>
                </a:solidFill>
              </a:rPr>
              <a:t>nd</a:t>
            </a:r>
            <a:r>
              <a:rPr lang="en-US" sz="1200" dirty="0">
                <a:solidFill>
                  <a:srgbClr val="0000FF"/>
                </a:solidFill>
              </a:rPr>
              <a:t> loop of random pattern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676400" y="3352800"/>
            <a:ext cx="2362200" cy="26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374148" y="4189267"/>
            <a:ext cx="1531852" cy="1859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8" idx="3"/>
            <a:endCxn id="39" idx="1"/>
          </p:cNvCxnSpPr>
          <p:nvPr/>
        </p:nvCxnSpPr>
        <p:spPr>
          <a:xfrm>
            <a:off x="4038600" y="3483187"/>
            <a:ext cx="4335548" cy="799049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762000" y="2438400"/>
            <a:ext cx="2133600" cy="204747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41018" y="3316355"/>
            <a:ext cx="574382" cy="204747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2895600" y="2540774"/>
            <a:ext cx="5445418" cy="877955"/>
          </a:xfrm>
          <a:prstGeom prst="straightConnector1">
            <a:avLst/>
          </a:prstGeom>
          <a:ln w="19050">
            <a:solidFill>
              <a:srgbClr val="00B0F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4528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096000" y="3664270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33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(13)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2 – Advanced (3/4): Input constrains in JG </a:t>
            </a:r>
            <a:r>
              <a:rPr lang="en-US" dirty="0" err="1"/>
              <a:t>tcl</a:t>
            </a:r>
            <a:r>
              <a:rPr lang="en-US" dirty="0"/>
              <a:t> files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421172"/>
            <a:ext cx="4648200" cy="33239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`define SIM_EQ_MAX_CNT 250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in_en_0     -en      -random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in_en_1n    -en low  -dis_sig   in_en_0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in_en_2     -en      -dont_touch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out_en_0n   -en low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out_data_0  -data    -en_sig   out_en_0n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098490"/>
            <a:ext cx="7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2958246"/>
            <a:ext cx="4114800" cy="16927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check_unr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-setup -coverage all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clock dut0.clk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reset -expression ~dut0.rst_n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non_resettable_regs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C0 { $rose(dut0.rst_n) |-&gt; dut0.in_en_0==0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C1 { $rose(dut0.rst_n) |-&gt; dut0.in_en_2==0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C2 { $rose(dut0.rst_n) |-&gt; dut0.in_stall==0 }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assume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-name C3 { dut0.in_en_0==1 |-&gt; dut0.in_en_1n==1 }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3800" y="2643480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jg_dut_sec.tcl</a:t>
            </a:r>
            <a:r>
              <a:rPr lang="en-US" sz="1400" dirty="0">
                <a:solidFill>
                  <a:srgbClr val="0000FF"/>
                </a:solidFill>
              </a:rPr>
              <a:t> or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jg_dut_spv.tcl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47908" y="3701627"/>
            <a:ext cx="3228892" cy="26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7620000" y="4213014"/>
            <a:ext cx="3886200" cy="13038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  <a:endCxn id="32" idx="1"/>
          </p:cNvCxnSpPr>
          <p:nvPr/>
        </p:nvCxnSpPr>
        <p:spPr>
          <a:xfrm>
            <a:off x="4876800" y="3832014"/>
            <a:ext cx="2743200" cy="44619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984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34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(14)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76962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2 – Advanced (4/4): Output related setting in JG </a:t>
            </a:r>
            <a:r>
              <a:rPr lang="en-US" dirty="0" err="1"/>
              <a:t>tcl</a:t>
            </a:r>
            <a:r>
              <a:rPr lang="en-US" dirty="0"/>
              <a:t> files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421172"/>
            <a:ext cx="4648200" cy="33239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`define SIM_EQ_MAX_CNT 250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dut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clock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clk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sreset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rst_n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neg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in_en_0     -en      -random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in_en_1n    -en low  -dis_sig   in_en_0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in_en_2     -en      -dont_touch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uinb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in_stall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-stall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uin32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in_data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uoutb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out_en_0n   -en </a:t>
            </a:r>
            <a:r>
              <a:rPr lang="en-US" sz="105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low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uout32      out_data_0  -data    -en_sig   out_en_0n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cthread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main_thread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098490"/>
            <a:ext cx="711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dut.in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0" y="2362200"/>
            <a:ext cx="4114800" cy="7078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check_sec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-map -spec { dut0.out_data_0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spec_condition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dut0.out_en_0n==0 } –global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43800" y="205740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jg_dut_sec.tcl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676400" y="4968902"/>
            <a:ext cx="1752600" cy="2607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  <a:endCxn id="17" idx="1"/>
          </p:cNvCxnSpPr>
          <p:nvPr/>
        </p:nvCxnSpPr>
        <p:spPr>
          <a:xfrm flipV="1">
            <a:off x="3429000" y="2722403"/>
            <a:ext cx="4186362" cy="237688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00" y="3832104"/>
            <a:ext cx="4114800" cy="15696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set spv_cmd_0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-create -name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_${n}_0 -from   ${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sig_list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from_precond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{$b==1} -to { dut0.out_data_0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to_precond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dut0.out_en_0n==0 }"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puts "$spv_cmd_0"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$spv_cmd_0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set cex_cmd_0 "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check_spv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-create -name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spv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_${n}_0_cex -from ${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sig_list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from_precond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{$b==1} -to { dut0.out_data_0 } -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to_precond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{ dut0.out_en_0n==0 }"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puts "$cex_cmd_0"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800" dirty="0" err="1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 $cex_cmd_0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3800" y="352730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jg_dut_spv.tcl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15362" y="2657209"/>
            <a:ext cx="1147638" cy="1303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458200" y="4222804"/>
            <a:ext cx="1147638" cy="1303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458200" y="4967062"/>
            <a:ext cx="1147638" cy="13038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31" idx="3"/>
            <a:endCxn id="18" idx="1"/>
          </p:cNvCxnSpPr>
          <p:nvPr/>
        </p:nvCxnSpPr>
        <p:spPr>
          <a:xfrm flipV="1">
            <a:off x="3429000" y="4287998"/>
            <a:ext cx="5029200" cy="81129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1" idx="3"/>
            <a:endCxn id="19" idx="1"/>
          </p:cNvCxnSpPr>
          <p:nvPr/>
        </p:nvCxnSpPr>
        <p:spPr>
          <a:xfrm flipV="1">
            <a:off x="3429000" y="5032256"/>
            <a:ext cx="5029200" cy="67033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096000" y="3664270"/>
            <a:ext cx="762000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2912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35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603601"/>
            <a:ext cx="9000000" cy="7755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f. </a:t>
            </a:r>
            <a:r>
              <a:rPr lang="en-US" sz="2400" dirty="0" err="1">
                <a:solidFill>
                  <a:srgbClr val="FF0000"/>
                </a:solidFill>
              </a:rPr>
              <a:t>SystemC</a:t>
            </a:r>
            <a:r>
              <a:rPr lang="en-US" sz="2400" dirty="0">
                <a:solidFill>
                  <a:srgbClr val="FF0000"/>
                </a:solidFill>
              </a:rPr>
              <a:t>-RTL equivalence check by Simulation based checker (15)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8610600" cy="246221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Example of equivalence checker result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416491"/>
            <a:ext cx="38862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Mon Jun 13 12:08:51 ICT 2016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No mismatch 0 @ Random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No mismatch 0 @ trace/spv_1_0_cex.vcd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108714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Simulation result: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/result_*.log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52276" y="2596690"/>
            <a:ext cx="3495924" cy="42642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13" idx="1"/>
          </p:cNvCxnSpPr>
          <p:nvPr/>
        </p:nvCxnSpPr>
        <p:spPr>
          <a:xfrm flipV="1">
            <a:off x="4648200" y="2808414"/>
            <a:ext cx="1143000" cy="148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654525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mismatch in simulation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3930640"/>
            <a:ext cx="10515600" cy="15465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name           Block         Branch        Statement        Expression       Toggle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Average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Fsm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Covered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--------------------------------------------------------------------------------------------------------------------------------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sc_main        n/a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|--dut0        100.00% (...) 100.00% (...) 100.00% (...)    100.00% (...)    100.00% (...) n/a                 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n/a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&lt;&gt;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en-US" sz="105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Report date: Mon 13 Jun 2016 12:14:02 ICT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2276" y="3625807"/>
            <a:ext cx="396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Coverage report: </a:t>
            </a:r>
            <a:r>
              <a:rPr lang="en-US" sz="1400" dirty="0" err="1">
                <a:solidFill>
                  <a:srgbClr val="0000FF"/>
                </a:solidFill>
              </a:rPr>
              <a:t>sim_eq</a:t>
            </a:r>
            <a:r>
              <a:rPr lang="en-US" sz="1400" dirty="0">
                <a:solidFill>
                  <a:srgbClr val="0000FF"/>
                </a:solidFill>
              </a:rPr>
              <a:t>/</a:t>
            </a:r>
            <a:r>
              <a:rPr lang="en-US" sz="1400" dirty="0" err="1">
                <a:solidFill>
                  <a:srgbClr val="0000FF"/>
                </a:solidFill>
              </a:rPr>
              <a:t>dut</a:t>
            </a:r>
            <a:r>
              <a:rPr lang="en-US" sz="1400" dirty="0">
                <a:solidFill>
                  <a:srgbClr val="0000FF"/>
                </a:solidFill>
              </a:rPr>
              <a:t>/imc_cov_eq_*.log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329040" y="4404211"/>
            <a:ext cx="5595760" cy="21321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867399" y="3307590"/>
            <a:ext cx="242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RTL code coverage is 100%</a:t>
            </a: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7079269" y="3615367"/>
            <a:ext cx="0" cy="788844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78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36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3980577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SLEC execution scripts generated by ssgen.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By default, no option is required in execution of </a:t>
            </a:r>
            <a:r>
              <a:rPr lang="en-US" dirty="0" err="1"/>
              <a:t>run_slec_st.csh</a:t>
            </a:r>
            <a:endParaRPr lang="en-US" dirty="0"/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</a:t>
            </a:r>
            <a:r>
              <a:rPr lang="en-US" dirty="0" err="1"/>
              <a:t>slec</a:t>
            </a:r>
            <a:r>
              <a:rPr lang="en-US" dirty="0"/>
              <a:t>_*_</a:t>
            </a:r>
            <a:r>
              <a:rPr lang="en-US" dirty="0" err="1"/>
              <a:t>st.tcl</a:t>
            </a:r>
            <a:r>
              <a:rPr lang="en-US" dirty="0"/>
              <a:t>” (one or more) for target modules only.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Specify “-</a:t>
            </a:r>
            <a:r>
              <a:rPr lang="en-US" dirty="0" err="1"/>
              <a:t>skip_ins</a:t>
            </a:r>
            <a:r>
              <a:rPr lang="en-US" dirty="0"/>
              <a:t>” option to omit generation from cpp2ins. This option is available only if “-ins” option is used while executing </a:t>
            </a:r>
            <a:r>
              <a:rPr lang="en-US" dirty="0" err="1"/>
              <a:t>ssgen</a:t>
            </a:r>
            <a:r>
              <a:rPr lang="en-US" dirty="0"/>
              <a:t>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The report of SLEC is similar to those for </a:t>
            </a:r>
            <a:r>
              <a:rPr lang="en-US" dirty="0" err="1"/>
              <a:t>CtoS</a:t>
            </a:r>
            <a:r>
              <a:rPr lang="en-US" dirty="0"/>
              <a:t>-RTL. </a:t>
            </a:r>
            <a:r>
              <a:rPr lang="en-US" b="1" dirty="0">
                <a:solidFill>
                  <a:srgbClr val="FF0000"/>
                </a:solidFill>
              </a:rPr>
              <a:t>Refer to “High-level Design Flow Guide v2.1”.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03560" y="2293730"/>
            <a:ext cx="1044466" cy="731080"/>
          </a:xfrm>
          <a:prstGeom prst="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ssgen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437619" y="2439946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43600" y="2439946"/>
            <a:ext cx="487417" cy="438648"/>
          </a:xfrm>
          <a:prstGeom prst="rightArrow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2209800" y="2307438"/>
            <a:ext cx="870388" cy="703664"/>
          </a:xfrm>
          <a:prstGeom prst="foldedCorner">
            <a:avLst/>
          </a:prstGeom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dut.in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7182243" y="2133600"/>
            <a:ext cx="2718639" cy="105134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SLEC execution scripts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run_slec_st.csh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slec_st_lsfsh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slec_dut_st.tcl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572815" y="219488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-stratus -</a:t>
            </a:r>
            <a:r>
              <a:rPr lang="en-US" sz="1400" dirty="0" err="1"/>
              <a:t>slec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8314" y="3501959"/>
            <a:ext cx="5483371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run_slec_st.csh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slec_dut_st.tcl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 [-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skip_ins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g. </a:t>
            </a:r>
            <a:r>
              <a:rPr lang="en-US" dirty="0" err="1">
                <a:solidFill>
                  <a:srgbClr val="FF0000"/>
                </a:solidFill>
              </a:rPr>
              <a:t>SystemC</a:t>
            </a:r>
            <a:r>
              <a:rPr lang="en-US" dirty="0">
                <a:solidFill>
                  <a:srgbClr val="FF0000"/>
                </a:solidFill>
              </a:rPr>
              <a:t>-RTL equivalence check by SLEC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96400" y="76200"/>
            <a:ext cx="26670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Cycle accurate</a:t>
            </a:r>
            <a:r>
              <a:rPr lang="en-US" sz="1400" dirty="0" smtClean="0"/>
              <a:t>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314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/>
              <a:t>3. TOOLS USED IN STRATUS-HLS 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37</a:t>
            </a:fld>
            <a:endParaRPr lang="de-DE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1019"/>
              </p:ext>
            </p:extLst>
          </p:nvPr>
        </p:nvGraphicFramePr>
        <p:xfrm>
          <a:off x="228599" y="2256844"/>
          <a:ext cx="11734801" cy="3870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80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Intended phase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Stratus-HLS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v16.23-p100 </a:t>
                      </a:r>
                      <a:r>
                        <a:rPr lang="en-US" sz="1200" dirty="0"/>
                        <a:t>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Behavior</a:t>
                      </a:r>
                      <a:r>
                        <a:rPr lang="en-US" sz="1200" baseline="0" dirty="0"/>
                        <a:t>al synthesis tool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Behavior</a:t>
                      </a:r>
                      <a:r>
                        <a:rPr lang="en-US" sz="1200" baseline="0" dirty="0"/>
                        <a:t>al synthesis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JasperGold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v15.12.000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Verification 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SystemC-RTL equivalence check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1Team:System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v1.16.7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Synopsys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SystemC description </a:t>
                      </a:r>
                      <a:r>
                        <a:rPr lang="en-US" sz="1200" baseline="0" dirty="0"/>
                        <a:t>check tool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SystemC description </a:t>
                      </a:r>
                      <a:r>
                        <a:rPr lang="en-US" sz="1200" baseline="0" dirty="0"/>
                        <a:t>check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Spyglass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v5.4.1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Synopsys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RTL description check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RTL description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15.20-s020 and later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Logic simulator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SystemC verification</a:t>
                      </a:r>
                    </a:p>
                    <a:p>
                      <a:r>
                        <a:rPr lang="en-US" sz="1200" dirty="0"/>
                        <a:t>SystemC-RTL</a:t>
                      </a:r>
                      <a:r>
                        <a:rPr lang="en-US" sz="1200" baseline="0" dirty="0"/>
                        <a:t> co-verification</a:t>
                      </a:r>
                    </a:p>
                    <a:p>
                      <a:r>
                        <a:rPr lang="en-US" sz="1200" baseline="0" dirty="0"/>
                        <a:t>SystemC-RTL equivalence check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VCS-MX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2016.06-sp2 and</a:t>
                      </a:r>
                      <a:r>
                        <a:rPr lang="en-US" sz="1200" baseline="0" dirty="0" smtClean="0"/>
                        <a:t> later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Synopsys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Logic simulator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SystemC verification</a:t>
                      </a:r>
                    </a:p>
                    <a:p>
                      <a:r>
                        <a:rPr lang="en-US" sz="1200" dirty="0"/>
                        <a:t>SystemC-RTL</a:t>
                      </a:r>
                      <a:r>
                        <a:rPr lang="en-US" sz="1200" baseline="0" dirty="0"/>
                        <a:t> co-verification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OSCI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4.1.2 or 4.2.2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Freeware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C/C++/SystemC compiler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SystemC verification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v1.9.3 </a:t>
                      </a:r>
                      <a:r>
                        <a:rPr lang="en-US" sz="1200" dirty="0"/>
                        <a:t>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Renesas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HLD assistance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phases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SSChecker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v3.2.1 </a:t>
                      </a:r>
                      <a:r>
                        <a:rPr lang="en-US" sz="1200" dirty="0"/>
                        <a:t>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Renesas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SystemC description style checker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SystemC description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cpp2ins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v1.6 </a:t>
                      </a:r>
                      <a:r>
                        <a:rPr lang="en-US" sz="1200" dirty="0"/>
                        <a:t>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Renesas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Coverage measurement support utility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SystemC verification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SLEC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slec-7.1j 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Sequential Logic Equivalence Checker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SystemC</a:t>
                      </a:r>
                      <a:r>
                        <a:rPr lang="en-US" sz="1200" baseline="0" dirty="0" smtClean="0"/>
                        <a:t>-RTL equivalence check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492443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Following table lists the tools used in Stratus-HLS flow. It is recommended to use ssgen for automatic generation of SystemC description and execution scripts of all phases.</a:t>
            </a:r>
          </a:p>
        </p:txBody>
      </p:sp>
    </p:spTree>
    <p:extLst>
      <p:ext uri="{BB962C8B-B14F-4D97-AF65-F5344CB8AC3E}">
        <p14:creationId xmlns:p14="http://schemas.microsoft.com/office/powerpoint/2010/main" val="1684753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REFERENCE DOCUMENTS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38</a:t>
            </a:fld>
            <a:endParaRPr lang="de-DE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3570208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chapter only lists documents which are mentioned in this documents. For completed list of documents for High-Level design, refer to [1] below.</a:t>
            </a:r>
          </a:p>
          <a:p>
            <a:pPr marL="6985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High-Level Design Flow Guide, Rev. 2.1 </a:t>
            </a:r>
            <a:br>
              <a:rPr lang="en-US" dirty="0"/>
            </a:br>
            <a:r>
              <a:rPr lang="en-US" dirty="0"/>
              <a:t>【 REL intranet 】/【REL EDA Tools Information】/【System Level Design Guide】/ 【Manual】</a:t>
            </a:r>
          </a:p>
          <a:p>
            <a:pPr marL="6985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High-Level design supporting tool ssgen user's manual, v1.8</a:t>
            </a:r>
            <a:br>
              <a:rPr lang="en-US" dirty="0"/>
            </a:br>
            <a:r>
              <a:rPr lang="en-US" dirty="0"/>
              <a:t>【 REL intranet 】/【REL EDA Tools Information】/【System Level Design Guide】/ 【Manual】</a:t>
            </a:r>
          </a:p>
          <a:p>
            <a:pPr marL="6985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Stratus High-Level Synthesis Reference Guide, </a:t>
            </a:r>
            <a:r>
              <a:rPr lang="en-US" dirty="0" smtClean="0"/>
              <a:t>v16.23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&lt;Stratus install path&gt;/doc/</a:t>
            </a:r>
            <a:r>
              <a:rPr lang="en-US" dirty="0" err="1"/>
              <a:t>Stratus_HLS_Reference_Guide</a:t>
            </a:r>
            <a:endParaRPr lang="en-US" dirty="0"/>
          </a:p>
          <a:p>
            <a:pPr marL="698500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Stratus High-Level Synthesis User Guide, </a:t>
            </a:r>
            <a:r>
              <a:rPr lang="en-US" dirty="0" smtClean="0"/>
              <a:t>v16.23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&lt;Stratus install path&gt;/doc/</a:t>
            </a:r>
            <a:r>
              <a:rPr lang="en-US" dirty="0" err="1"/>
              <a:t>Stratus_HLS_Reference_Guide</a:t>
            </a:r>
            <a:endParaRPr lang="en-US" dirty="0"/>
          </a:p>
          <a:p>
            <a:pPr lvl="3" indent="0">
              <a:lnSpc>
                <a:spcPct val="100000"/>
              </a:lnSpc>
              <a:buNone/>
            </a:pPr>
            <a:r>
              <a:rPr lang="en-US" dirty="0"/>
              <a:t>About &lt;Stratus install path&gt;, please contact to '</a:t>
            </a:r>
            <a:r>
              <a:rPr lang="en-US" dirty="0">
                <a:hlinkClick r:id="rId2"/>
              </a:rPr>
              <a:t>shintaro.imamura.ry@renesas.com</a:t>
            </a:r>
            <a:r>
              <a:rPr lang="en-US" dirty="0"/>
              <a:t>’</a:t>
            </a:r>
          </a:p>
          <a:p>
            <a:pPr lvl="3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62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/>
              <a:t>www.renesas.com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45438"/>
              </p:ext>
            </p:extLst>
          </p:nvPr>
        </p:nvGraphicFramePr>
        <p:xfrm>
          <a:off x="1142999" y="1981200"/>
          <a:ext cx="10287001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4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361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Rev.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Modification content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Approved by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Reviewed by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Created by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Newly</a:t>
                      </a:r>
                      <a:r>
                        <a:rPr lang="en-US" sz="1400" baseline="0" dirty="0"/>
                        <a:t> created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Tetsuya Asano</a:t>
                      </a:r>
                    </a:p>
                    <a:p>
                      <a:pPr algn="ctr"/>
                      <a:r>
                        <a:rPr lang="en-US" sz="1400" dirty="0"/>
                        <a:t>07/27/2016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Shintaro</a:t>
                      </a:r>
                      <a:r>
                        <a:rPr lang="en-US" sz="1400" dirty="0"/>
                        <a:t> Imamura</a:t>
                      </a:r>
                    </a:p>
                    <a:p>
                      <a:pPr algn="ctr"/>
                      <a:r>
                        <a:rPr lang="en-US" sz="1400" dirty="0"/>
                        <a:t>07/26/2016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Hiep Nguyen</a:t>
                      </a:r>
                    </a:p>
                    <a:p>
                      <a:pPr algn="ctr"/>
                      <a:r>
                        <a:rPr lang="en-US" sz="1400" dirty="0"/>
                        <a:t>07/26/2016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Revise</a:t>
                      </a:r>
                      <a:r>
                        <a:rPr lang="en-US" sz="1400" baseline="0" dirty="0" smtClean="0"/>
                        <a:t> chapter </a:t>
                      </a:r>
                      <a:r>
                        <a:rPr lang="en-US" sz="1400" baseline="0" dirty="0" smtClean="0">
                          <a:hlinkClick r:id="rId2" action="ppaction://hlinksldjump"/>
                        </a:rPr>
                        <a:t>2.b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ssgen</a:t>
                      </a:r>
                      <a:r>
                        <a:rPr lang="en-US" sz="1400" baseline="0" dirty="0" smtClean="0"/>
                        <a:t> support generating SLEC execution scripts</a:t>
                      </a:r>
                      <a:endParaRPr lang="en-US" sz="14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Add chapter </a:t>
                      </a:r>
                      <a:r>
                        <a:rPr lang="en-US" sz="1400" dirty="0" smtClean="0">
                          <a:hlinkClick r:id="rId3" action="ppaction://hlinksldjump"/>
                        </a:rPr>
                        <a:t>2.g</a:t>
                      </a:r>
                      <a:r>
                        <a:rPr lang="en-US" sz="1400" baseline="0" dirty="0" smtClean="0"/>
                        <a:t> to a</a:t>
                      </a:r>
                      <a:r>
                        <a:rPr lang="en-US" sz="1400" dirty="0" smtClean="0"/>
                        <a:t>dd Stratus-SLEC</a:t>
                      </a:r>
                      <a:r>
                        <a:rPr lang="en-US" sz="1400" baseline="0" dirty="0" smtClean="0"/>
                        <a:t> flow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Update version of tools used in Stratus-HLS design flow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Hong Lam</a:t>
                      </a:r>
                    </a:p>
                    <a:p>
                      <a:pPr algn="ctr"/>
                      <a:r>
                        <a:rPr lang="en-US" sz="1400" dirty="0" smtClean="0"/>
                        <a:t>06/15/2017</a:t>
                      </a:r>
                      <a:endParaRPr 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a. Overview (1)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760000" y="6527594"/>
            <a:ext cx="672075" cy="123111"/>
          </a:xfrm>
        </p:spPr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6019800" y="1676400"/>
            <a:ext cx="2057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SystemC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9800" y="2362200"/>
            <a:ext cx="2438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SystemC style check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3048000"/>
            <a:ext cx="2438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SystemC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3733800"/>
            <a:ext cx="2438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Behavioral synthesis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0463" y="4419600"/>
            <a:ext cx="1904337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RTL style check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20463" y="5105400"/>
            <a:ext cx="3123537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SystemC-RTL equivalence check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20463" y="5791200"/>
            <a:ext cx="3123537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SystemC-RTL co-verification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53000" y="1676400"/>
            <a:ext cx="914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ssgen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7600" y="2362200"/>
            <a:ext cx="2209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1Team/SSChecker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52900" y="3048000"/>
            <a:ext cx="17526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OCSI/VCS/IES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3734463"/>
            <a:ext cx="1066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Stratus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8200" y="4402373"/>
            <a:ext cx="12192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Spyglass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3600" y="5081546"/>
            <a:ext cx="3771900" cy="3604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Simulation based checker/SLEC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24400" y="5791200"/>
            <a:ext cx="1143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/>
              <a:t>VCS/IES</a:t>
            </a:r>
          </a:p>
        </p:txBody>
      </p:sp>
      <p:sp>
        <p:nvSpPr>
          <p:cNvPr id="6" name="Down Arrow 5"/>
          <p:cNvSpPr/>
          <p:nvPr/>
        </p:nvSpPr>
        <p:spPr>
          <a:xfrm>
            <a:off x="6711895" y="2028906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6711895" y="2722657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6711895" y="3421049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6711895" y="4094257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6711895" y="4780057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6705600" y="5465857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20463" y="1014453"/>
            <a:ext cx="1790368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Specification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6712558" y="1366959"/>
            <a:ext cx="457200" cy="25709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ular Callout 34"/>
          <p:cNvSpPr/>
          <p:nvPr/>
        </p:nvSpPr>
        <p:spPr>
          <a:xfrm>
            <a:off x="8382000" y="1316736"/>
            <a:ext cx="2590800" cy="512064"/>
          </a:xfrm>
          <a:prstGeom prst="wedgeRectCallout">
            <a:avLst>
              <a:gd name="adj1" fmla="val -63143"/>
              <a:gd name="adj2" fmla="val 46772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Design of SystemC model for behavioral synthesis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8686800" y="1997102"/>
            <a:ext cx="2819400" cy="360457"/>
          </a:xfrm>
          <a:prstGeom prst="wedgeRectCallout">
            <a:avLst>
              <a:gd name="adj1" fmla="val -63575"/>
              <a:gd name="adj2" fmla="val 63186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SystemC description style check</a:t>
            </a:r>
          </a:p>
        </p:txBody>
      </p:sp>
      <p:sp>
        <p:nvSpPr>
          <p:cNvPr id="37" name="Rectangular Callout 36"/>
          <p:cNvSpPr/>
          <p:nvPr/>
        </p:nvSpPr>
        <p:spPr>
          <a:xfrm>
            <a:off x="8686800" y="2546404"/>
            <a:ext cx="2819400" cy="693088"/>
          </a:xfrm>
          <a:prstGeom prst="wedgeRectCallout">
            <a:avLst>
              <a:gd name="adj1" fmla="val -59580"/>
              <a:gd name="adj2" fmla="val 29267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Functional and timing verification Code coverage measurement</a:t>
            </a:r>
          </a:p>
          <a:p>
            <a:r>
              <a:rPr lang="en-US" sz="1400" dirty="0"/>
              <a:t>Assertion based verification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8610600" y="3437813"/>
            <a:ext cx="3352800" cy="492783"/>
          </a:xfrm>
          <a:prstGeom prst="wedgeRectCallout">
            <a:avLst>
              <a:gd name="adj1" fmla="val -56016"/>
              <a:gd name="adj2" fmla="val 26053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RTL generation by behavioral synthesis</a:t>
            </a:r>
          </a:p>
          <a:p>
            <a:r>
              <a:rPr lang="en-US" sz="1400" dirty="0"/>
              <a:t>QoR improvement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8229600" y="4135343"/>
            <a:ext cx="3429000" cy="360457"/>
          </a:xfrm>
          <a:prstGeom prst="wedgeRectCallout">
            <a:avLst>
              <a:gd name="adj1" fmla="val -61088"/>
              <a:gd name="adj2" fmla="val 58776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Synthesized RTL description style check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9296400" y="4672053"/>
            <a:ext cx="2667000" cy="609600"/>
          </a:xfrm>
          <a:prstGeom prst="wedgeRectCallout">
            <a:avLst>
              <a:gd name="adj1" fmla="val -61525"/>
              <a:gd name="adj2" fmla="val 43754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Equivalence check between SystemC and synthesized RTL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9296400" y="5538747"/>
            <a:ext cx="2514600" cy="693088"/>
          </a:xfrm>
          <a:prstGeom prst="wedgeRectCallout">
            <a:avLst>
              <a:gd name="adj1" fmla="val -60590"/>
              <a:gd name="adj2" fmla="val -1708"/>
            </a:avLst>
          </a:prstGeom>
          <a:solidFill>
            <a:srgbClr val="CCFFCC"/>
          </a:solidFill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Functional and timing verification by SystemC test-bench</a:t>
            </a:r>
          </a:p>
        </p:txBody>
      </p:sp>
      <p:sp>
        <p:nvSpPr>
          <p:cNvPr id="44" name="Content Placeholder 6"/>
          <p:cNvSpPr>
            <a:spLocks noGrp="1"/>
          </p:cNvSpPr>
          <p:nvPr>
            <p:ph idx="1"/>
          </p:nvPr>
        </p:nvSpPr>
        <p:spPr>
          <a:xfrm>
            <a:off x="685800" y="1676399"/>
            <a:ext cx="2667000" cy="73866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is an overall flow of High-level design using Stratus-HLS.</a:t>
            </a:r>
          </a:p>
        </p:txBody>
      </p:sp>
    </p:spTree>
    <p:extLst>
      <p:ext uri="{BB962C8B-B14F-4D97-AF65-F5344CB8AC3E}">
        <p14:creationId xmlns:p14="http://schemas.microsoft.com/office/powerpoint/2010/main" val="1993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a. Overview (2)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896600" cy="447301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Below phases in Stratus-HLS flow are described in this guide. 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Using ssgen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SystemC description related to Stratus-HLS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SystemC style check with SSChecker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Behavioral synthesis with Stratus-HLS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SystemC-RTL equivalence check</a:t>
            </a:r>
          </a:p>
          <a:p>
            <a:pPr marL="901700" lvl="4" indent="-1825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By Simulation based Checker for pipeline synthesis</a:t>
            </a:r>
          </a:p>
          <a:p>
            <a:pPr marL="901700" lvl="4" indent="-18256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By SLEC for cycle accurate synthesis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others are almost similar to conventional CtoS flow. Refer to “High-level Design Flow Guide v2.1” (described in chapter 4) for detail.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9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b. Using ssgen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685800" y="1528116"/>
            <a:ext cx="10591800" cy="84125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Below is an example for generation of all phases in Stratus-HLS flow. For more usage of ssgen, refer to “ssgen User’s Manual”.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Use </a:t>
            </a:r>
            <a:r>
              <a:rPr lang="en-US" dirty="0" err="1"/>
              <a:t>ssgen</a:t>
            </a:r>
            <a:r>
              <a:rPr lang="en-US" dirty="0"/>
              <a:t> v1.9.1</a:t>
            </a:r>
            <a:r>
              <a:rPr lang="ja-JP" altLang="en-US" dirty="0"/>
              <a:t> </a:t>
            </a:r>
            <a:r>
              <a:rPr lang="en-US" altLang="ja-JP" dirty="0"/>
              <a:t>and later</a:t>
            </a:r>
            <a:r>
              <a:rPr lang="en-US" dirty="0"/>
              <a:t>		/common/</a:t>
            </a:r>
            <a:r>
              <a:rPr lang="en-US" dirty="0" err="1"/>
              <a:t>appl</a:t>
            </a:r>
            <a:r>
              <a:rPr lang="en-US" dirty="0"/>
              <a:t>/</a:t>
            </a:r>
            <a:r>
              <a:rPr lang="en-US" dirty="0" err="1"/>
              <a:t>Renesas</a:t>
            </a:r>
            <a:r>
              <a:rPr lang="en-US" dirty="0"/>
              <a:t>/</a:t>
            </a:r>
            <a:r>
              <a:rPr lang="en-US" dirty="0" err="1"/>
              <a:t>SystemC</a:t>
            </a:r>
            <a:r>
              <a:rPr lang="en-US" dirty="0"/>
              <a:t>/utility/</a:t>
            </a:r>
            <a:r>
              <a:rPr lang="en-US" dirty="0" err="1"/>
              <a:t>ssgen</a:t>
            </a:r>
            <a:r>
              <a:rPr lang="en-US" dirty="0"/>
              <a:t>/v1.9.1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417802"/>
            <a:ext cx="6413935" cy="2769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$&gt; ssgen.pl –in dut.in –stratus 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ies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-checker –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sim_eq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slec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–subdir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772637" y="2654010"/>
            <a:ext cx="10895897" cy="3653727"/>
            <a:chOff x="772637" y="2654010"/>
            <a:chExt cx="10895897" cy="3653727"/>
          </a:xfrm>
        </p:grpSpPr>
        <p:sp>
          <p:nvSpPr>
            <p:cNvPr id="7" name="Rectangle 6"/>
            <p:cNvSpPr/>
            <p:nvPr/>
          </p:nvSpPr>
          <p:spPr>
            <a:xfrm>
              <a:off x="4035972" y="4158343"/>
              <a:ext cx="1044466" cy="712881"/>
            </a:xfrm>
            <a:prstGeom prst="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ssgen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270031" y="4300919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428593" y="4087053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428593" y="2922733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428593" y="3500066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5428593" y="4687678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1181100" y="4033589"/>
              <a:ext cx="1740776" cy="962389"/>
            </a:xfrm>
            <a:prstGeom prst="foldedCorner">
              <a:avLst/>
            </a:prstGeom>
            <a:ln w="28575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Input files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Module information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Hierarchy information</a:t>
              </a: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6330769" y="2849737"/>
              <a:ext cx="2370483" cy="598670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Module templates</a:t>
              </a:r>
            </a:p>
            <a:p>
              <a:r>
                <a:rPr lang="en-US" sz="1600" b="1" dirty="0"/>
                <a:t>Testbench templates</a:t>
              </a:r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330768" y="3500066"/>
              <a:ext cx="2718639" cy="41881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Stratus execution scripts </a:t>
              </a:r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330768" y="3999495"/>
              <a:ext cx="2370483" cy="61028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IES execution scripts</a:t>
              </a:r>
            </a:p>
            <a:p>
              <a:r>
                <a:rPr lang="en-US" sz="1600" b="1" dirty="0"/>
                <a:t>for verification</a:t>
              </a: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6330768" y="4687678"/>
              <a:ext cx="2997163" cy="41881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Checkers execution scripts</a:t>
              </a:r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330768" y="5181600"/>
              <a:ext cx="3724091" cy="547558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Simulation based checker execution scripts for Equivalence check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5456183" y="5287271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01557" y="3261102"/>
              <a:ext cx="713657" cy="28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-stratus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1556" y="3855527"/>
              <a:ext cx="432412" cy="28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  <a:r>
                <a:rPr lang="en-US" sz="1400" dirty="0" err="1"/>
                <a:t>ies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01557" y="4449951"/>
              <a:ext cx="795686" cy="28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-checker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01557" y="5046063"/>
              <a:ext cx="750278" cy="28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  <a:r>
                <a:rPr lang="en-US" sz="1400" dirty="0" err="1"/>
                <a:t>sim_eq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01556" y="2654010"/>
              <a:ext cx="767856" cy="287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(default)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36824" y="3428921"/>
              <a:ext cx="1740776" cy="57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Need to modify based on design</a:t>
              </a:r>
            </a:p>
          </p:txBody>
        </p:sp>
        <p:cxnSp>
          <p:nvCxnSpPr>
            <p:cNvPr id="33" name="Straight Arrow Connector 32"/>
            <p:cNvCxnSpPr>
              <a:stCxn id="18" idx="3"/>
              <a:endCxn id="31" idx="1"/>
            </p:cNvCxnSpPr>
            <p:nvPr/>
          </p:nvCxnSpPr>
          <p:spPr>
            <a:xfrm>
              <a:off x="8701252" y="3149073"/>
              <a:ext cx="835572" cy="564957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  <a:endCxn id="31" idx="1"/>
            </p:cNvCxnSpPr>
            <p:nvPr/>
          </p:nvCxnSpPr>
          <p:spPr>
            <a:xfrm flipV="1">
              <a:off x="8701251" y="3714030"/>
              <a:ext cx="835573" cy="5906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0345544" y="4151643"/>
              <a:ext cx="1322990" cy="810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Can be 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run without modification</a:t>
              </a:r>
            </a:p>
          </p:txBody>
        </p:sp>
        <p:cxnSp>
          <p:nvCxnSpPr>
            <p:cNvPr id="39" name="Straight Arrow Connector 38"/>
            <p:cNvCxnSpPr>
              <a:stCxn id="21" idx="3"/>
              <a:endCxn id="38" idx="1"/>
            </p:cNvCxnSpPr>
            <p:nvPr/>
          </p:nvCxnSpPr>
          <p:spPr>
            <a:xfrm>
              <a:off x="9049407" y="3709475"/>
              <a:ext cx="1296137" cy="8473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3" idx="3"/>
              <a:endCxn id="38" idx="1"/>
            </p:cNvCxnSpPr>
            <p:nvPr/>
          </p:nvCxnSpPr>
          <p:spPr>
            <a:xfrm flipV="1">
              <a:off x="9327931" y="4556799"/>
              <a:ext cx="1017613" cy="3402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38" idx="1"/>
            </p:cNvCxnSpPr>
            <p:nvPr/>
          </p:nvCxnSpPr>
          <p:spPr>
            <a:xfrm flipV="1">
              <a:off x="9829800" y="4556799"/>
              <a:ext cx="515744" cy="62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olded Corner 35"/>
            <p:cNvSpPr/>
            <p:nvPr/>
          </p:nvSpPr>
          <p:spPr>
            <a:xfrm>
              <a:off x="6328141" y="5803808"/>
              <a:ext cx="4111259" cy="418817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b="1" dirty="0"/>
                <a:t>SLEC scripts for Equivalence check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5453556" y="5880008"/>
              <a:ext cx="487417" cy="427729"/>
            </a:xfrm>
            <a:prstGeom prst="rightArrow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98930" y="5638800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</a:t>
              </a:r>
              <a:r>
                <a:rPr lang="en-US" sz="1400" dirty="0" err="1"/>
                <a:t>slec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endCxn id="38" idx="1"/>
            </p:cNvCxnSpPr>
            <p:nvPr/>
          </p:nvCxnSpPr>
          <p:spPr>
            <a:xfrm flipV="1">
              <a:off x="10287000" y="4556799"/>
              <a:ext cx="58544" cy="12470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72637" y="5423357"/>
              <a:ext cx="42918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latin typeface="Courier New" pitchFamily="49" charset="0"/>
                  <a:cs typeface="Courier New" pitchFamily="49" charset="0"/>
                </a:rPr>
                <a:t>Note: -</a:t>
              </a:r>
              <a:r>
                <a:rPr lang="en-US" sz="1400" b="1" i="1" dirty="0" err="1">
                  <a:latin typeface="Courier New" pitchFamily="49" charset="0"/>
                  <a:cs typeface="Courier New" pitchFamily="49" charset="0"/>
                </a:rPr>
                <a:t>slec</a:t>
              </a:r>
              <a:r>
                <a:rPr lang="en-US" sz="1400" b="1" i="1" dirty="0">
                  <a:latin typeface="Courier New" pitchFamily="49" charset="0"/>
                  <a:cs typeface="Courier New" pitchFamily="49" charset="0"/>
                </a:rPr>
                <a:t> option for Stratus is only supported by </a:t>
              </a:r>
              <a:r>
                <a:rPr lang="en-US" sz="1400" b="1" i="1" dirty="0" err="1">
                  <a:latin typeface="Courier New" pitchFamily="49" charset="0"/>
                  <a:cs typeface="Courier New" pitchFamily="49" charset="0"/>
                </a:rPr>
                <a:t>ssgen</a:t>
              </a:r>
              <a:r>
                <a:rPr lang="en-US" sz="1400" b="1" i="1" dirty="0">
                  <a:latin typeface="Courier New" pitchFamily="49" charset="0"/>
                  <a:cs typeface="Courier New" pitchFamily="49" charset="0"/>
                </a:rPr>
                <a:t> v1.9.3 and later.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08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3282950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micro-arch constrains in Stratus-HLS are specified by directives in source code instead of </a:t>
            </a:r>
            <a:r>
              <a:rPr lang="en-US" dirty="0" err="1"/>
              <a:t>tcl</a:t>
            </a:r>
            <a:r>
              <a:rPr lang="en-US" dirty="0"/>
              <a:t> command.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Below are some directives frequently used. Examples are given in subsequent slides.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HLS_DEFINE_PROTOCOL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HLS_PIPELINE_LOOP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HLS_CONSTRAIN_LATENCY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HLS_DPOPT_REGION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HLS_SCHEDULE_REGION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/>
              <a:t>To get full list of supported directives, refer to “Stratus High-Level Synthesis Reference Guide” (described in chapter 4).</a:t>
            </a:r>
          </a:p>
          <a:p>
            <a:pPr marL="641350" lvl="2" indent="-285750">
              <a:lnSpc>
                <a:spcPct val="100000"/>
              </a:lnSpc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5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84125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HLS_DEFINE_PROTOCOL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By default setting, “wait()” statement will be ignored by Stratus if it was not in HLS_DEFINE_PROTOCOL region.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871787"/>
            <a:ext cx="3084499" cy="2462213"/>
          </a:xfrm>
          <a:prstGeom prst="rect">
            <a:avLst/>
          </a:prstGeom>
          <a:solidFill>
            <a:srgbClr val="FFFFCC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thread_main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out0.write(0);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wait();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 = in0.read();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out0.write(x);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wait();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590800"/>
            <a:ext cx="4158511" cy="3323987"/>
          </a:xfrm>
          <a:prstGeom prst="rect">
            <a:avLst/>
          </a:prstGeom>
          <a:solidFill>
            <a:srgbClr val="FFFFCC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thread_main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HLS_DEFINE_PROTOCOL(“reset”)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out0.write(0);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wait();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 HLS_DEFINE_PROTOCOL(“main”)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 = in0.read();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out0.write(x);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wait();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384946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Ignored</a:t>
            </a:r>
          </a:p>
          <a:p>
            <a:r>
              <a:rPr lang="en-US" dirty="0">
                <a:solidFill>
                  <a:srgbClr val="FF0000"/>
                </a:solidFill>
              </a:rPr>
              <a:t>in default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76400" y="3352800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94175" y="4616396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  <a:endCxn id="12" idx="0"/>
          </p:cNvCxnSpPr>
          <p:nvPr/>
        </p:nvCxnSpPr>
        <p:spPr>
          <a:xfrm flipH="1">
            <a:off x="712810" y="3467100"/>
            <a:ext cx="963590" cy="3823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1"/>
            <a:endCxn id="12" idx="2"/>
          </p:cNvCxnSpPr>
          <p:nvPr/>
        </p:nvCxnSpPr>
        <p:spPr>
          <a:xfrm flipH="1" flipV="1">
            <a:off x="712810" y="4495800"/>
            <a:ext cx="1381365" cy="2348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5029200" y="3849469"/>
            <a:ext cx="1066800" cy="76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315200" y="3261029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734300" y="4953000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44000" y="33555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Kept</a:t>
            </a:r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8153400" y="3375329"/>
            <a:ext cx="990600" cy="1648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3" idx="2"/>
          </p:cNvCxnSpPr>
          <p:nvPr/>
        </p:nvCxnSpPr>
        <p:spPr>
          <a:xfrm flipV="1">
            <a:off x="8572500" y="3724870"/>
            <a:ext cx="901078" cy="134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2810" y="5486400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Order of behaviors is not kept in default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in0.read() -&gt; out0.write()</a:t>
            </a:r>
          </a:p>
        </p:txBody>
      </p:sp>
      <p:sp>
        <p:nvSpPr>
          <p:cNvPr id="26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34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685800" y="1676400"/>
            <a:ext cx="10591800" cy="1190069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HLS_DEFINE_PROTOCOL (cont.)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dirty="0"/>
              <a:t>If the attribute “default_protocol” is on, “wait()” statement is kept by Stratus without HLS_DEFINE_PROTOCOL directive.</a:t>
            </a:r>
          </a:p>
          <a:p>
            <a:pPr marL="698500" lvl="2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lang="en-US" b="1" dirty="0"/>
              <a:t>In cycle accurate synthesis, the “</a:t>
            </a:r>
            <a:r>
              <a:rPr lang="en-US" b="1" dirty="0" err="1"/>
              <a:t>default_protocol</a:t>
            </a:r>
            <a:r>
              <a:rPr lang="en-US" b="1" dirty="0"/>
              <a:t>” attribute should be 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01" y="3100387"/>
            <a:ext cx="3084499" cy="2462213"/>
          </a:xfrm>
          <a:prstGeom prst="rect">
            <a:avLst/>
          </a:prstGeom>
          <a:solidFill>
            <a:srgbClr val="FFFFCC"/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thread_main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out0.write(0);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wait();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while (1)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x = in0.read();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out0.write(x);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wait();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826187"/>
            <a:ext cx="31242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set_attr  default_protocol  yes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6184790" y="3949603"/>
            <a:ext cx="1066800" cy="763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901" y="3573489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917001" y="4852987"/>
            <a:ext cx="838200" cy="2286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326701" y="36337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Kept</a:t>
            </a:r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9336101" y="3687789"/>
            <a:ext cx="990600" cy="1306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3" idx="2"/>
          </p:cNvCxnSpPr>
          <p:nvPr/>
        </p:nvCxnSpPr>
        <p:spPr>
          <a:xfrm flipV="1">
            <a:off x="9755201" y="4003119"/>
            <a:ext cx="901078" cy="9641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4599801"/>
            <a:ext cx="4953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define_hls_module DUT BASIC --default_protocol=true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15124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435600" cy="886397"/>
          </a:xfrm>
        </p:spPr>
        <p:txBody>
          <a:bodyPr/>
          <a:lstStyle/>
          <a:p>
            <a:r>
              <a:rPr lang="en-US" dirty="0"/>
              <a:t>2. STRATUS-HLS DESIGN FLOW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c. SystemC description (3)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0" y="76200"/>
            <a:ext cx="2057400" cy="30777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Pipeline synthesis only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9828418"/>
      </p:ext>
    </p:extLst>
  </p:cSld>
  <p:clrMapOvr>
    <a:masterClrMapping/>
  </p:clrMapOvr>
</p:sld>
</file>

<file path=ppt/theme/theme1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1001_Renesas_Templates_16_9_conf_EN.potx" id="{EA6FFA71-9818-4CF0-8F23-9B7072C24A8D}" vid="{23625B35-86D7-4827-B353-65B7BA6A793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151002_Renesas_Templates_16_9_conf_EN</Template>
  <TotalTime>62842</TotalTime>
  <Words>5191</Words>
  <Application>Microsoft Office PowerPoint</Application>
  <PresentationFormat>Widescreen</PresentationFormat>
  <Paragraphs>1119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Courier New</vt:lpstr>
      <vt:lpstr>Symbol</vt:lpstr>
      <vt:lpstr>Wingdings</vt:lpstr>
      <vt:lpstr>151002_Renesas_Templates_16_9_conf_EN</vt:lpstr>
      <vt:lpstr>PowerPoint Presentation</vt:lpstr>
      <vt:lpstr>Content</vt:lpstr>
      <vt:lpstr>1. INTRODUCTION</vt:lpstr>
      <vt:lpstr>2. STRATUS-HLS DESIGN FLOW a. Overview (1)</vt:lpstr>
      <vt:lpstr>2. STRATUS-HLS DESIGN FLOW a. Overview (2)</vt:lpstr>
      <vt:lpstr>2. STRATUS-HLS DESIGN FLOW b. Using ssgen</vt:lpstr>
      <vt:lpstr>2. STRATUS-HLS DESIGN FLOW c. SystemC description (1)</vt:lpstr>
      <vt:lpstr>2. STRATUS-HLS DESIGN FLOW c. SystemC description (2)</vt:lpstr>
      <vt:lpstr>2. STRATUS-HLS DESIGN FLOW c. SystemC description (3)</vt:lpstr>
      <vt:lpstr>2. STRATUS-HLS DESIGN FLOW c. SystemC description (4)</vt:lpstr>
      <vt:lpstr>2. STRATUS-HLS DESIGN FLOW c. SystemC description (5)</vt:lpstr>
      <vt:lpstr>2. STRATUS-HLS DESIGN FLOW c. SystemC description (6)</vt:lpstr>
      <vt:lpstr>2. STRATUS-HLS DESIGN FLOW c. SystemC description (7)</vt:lpstr>
      <vt:lpstr>2. STRATUS-HLS DESIGN FLOW c. SystemC description (8)</vt:lpstr>
      <vt:lpstr>2. STRATUS-HLS DESIGN FLOW d. SystemC style check</vt:lpstr>
      <vt:lpstr>2. STRATUS-HLS DESIGN FLOW e. Behavioral synthesis (1)</vt:lpstr>
      <vt:lpstr>2. STRATUS-HLS DESIGN FLOW e. Behavioral synthesis (2)</vt:lpstr>
      <vt:lpstr>2. STRATUS-HLS DESIGN FLOW e. Behavioral synthesis (3)</vt:lpstr>
      <vt:lpstr>2. STRATUS-HLS DESIGN FLOW e. Behavioral synthesis (4)</vt:lpstr>
      <vt:lpstr>2. STRATUS-HLS DESIGN FLOW e. Behavioral synthesis (5)</vt:lpstr>
      <vt:lpstr>2. STRATUS-HLS DESIGN FLOW f. SystemC-RTL equivalence check by Simulation based checker (1)</vt:lpstr>
      <vt:lpstr>2. STRATUS-HLS DESIGN FLOW f. SystemC-RTL equivalence check by Simulation based checker (2)</vt:lpstr>
      <vt:lpstr>2. STRATUS-HLS DESIGN FLOW f. SystemC-RTL equivalence check by Simulation based checker (3)</vt:lpstr>
      <vt:lpstr>2. STRATUS-HLS DESIGN FLOW f. SystemC-RTL equivalence check by Simulation based checker (4)</vt:lpstr>
      <vt:lpstr>2. STRATUS-HLS DESIGN FLOW f. SystemC-RTL equivalence check by Simulation based checker (5)</vt:lpstr>
      <vt:lpstr>2. STRATUS-HLS DESIGN FLOW f. SystemC-RTL equivalence check by Simulation based checker (6)</vt:lpstr>
      <vt:lpstr>2. STRATUS-HLS DESIGN FLOW f. SystemC-RTL equivalence check by Simulation based checker (7)</vt:lpstr>
      <vt:lpstr>2. STRATUS-HLS DESIGN FLOW f. SystemC-RTL equivalence check by Simulation based checker (8)</vt:lpstr>
      <vt:lpstr>2. STRATUS-HLS DESIGN FLOW f. SystemC-RTL equivalence check by Simulation based checker (9)</vt:lpstr>
      <vt:lpstr>2. STRATUS-HLS DESIGN FLOW f. SystemC-RTL equivalence check by Simulation based checker (10)</vt:lpstr>
      <vt:lpstr>2. STRATUS-HLS DESIGN FLOW f. SystemC-RTL equivalence check by Simulation based checker (11)</vt:lpstr>
      <vt:lpstr>2. STRATUS-HLS DESIGN FLOW f. SystemC-RTL equivalence check by Simulation based checker (12)</vt:lpstr>
      <vt:lpstr>2. STRATUS-HLS DESIGN FLOW f. SystemC-RTL equivalence check by Simulation based checker (13)</vt:lpstr>
      <vt:lpstr>2. STRATUS-HLS DESIGN FLOW f. SystemC-RTL equivalence check by Simulation based checker (14)</vt:lpstr>
      <vt:lpstr>2. STRATUS-HLS DESIGN FLOW f. SystemC-RTL equivalence check by Simulation based checker (15)</vt:lpstr>
      <vt:lpstr>2. STRATUS-HLS DESIGN FLOW g. SystemC-RTL equivalence check by SLEC</vt:lpstr>
      <vt:lpstr>3. TOOLS USED IN STRATUS-HLS FLOW</vt:lpstr>
      <vt:lpstr>4. REFERENCE DOCUMENTS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HLS migration specification</dc:title>
  <dc:creator>Hiep Minh. Nguyen</dc:creator>
  <cp:lastModifiedBy>Hong Le. Lam</cp:lastModifiedBy>
  <cp:revision>1917</cp:revision>
  <dcterms:created xsi:type="dcterms:W3CDTF">2016-02-19T07:11:50Z</dcterms:created>
  <dcterms:modified xsi:type="dcterms:W3CDTF">2017-06-15T09:33:15Z</dcterms:modified>
</cp:coreProperties>
</file>