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  <p:sldMasterId id="2147483771" r:id="rId2"/>
    <p:sldMasterId id="2147483789" r:id="rId3"/>
  </p:sldMasterIdLst>
  <p:notesMasterIdLst>
    <p:notesMasterId r:id="rId29"/>
  </p:notesMasterIdLst>
  <p:sldIdLst>
    <p:sldId id="257" r:id="rId4"/>
    <p:sldId id="371" r:id="rId5"/>
    <p:sldId id="399" r:id="rId6"/>
    <p:sldId id="400" r:id="rId7"/>
    <p:sldId id="401" r:id="rId8"/>
    <p:sldId id="402" r:id="rId9"/>
    <p:sldId id="404" r:id="rId10"/>
    <p:sldId id="405" r:id="rId11"/>
    <p:sldId id="406" r:id="rId12"/>
    <p:sldId id="407" r:id="rId13"/>
    <p:sldId id="408" r:id="rId14"/>
    <p:sldId id="409" r:id="rId15"/>
    <p:sldId id="410" r:id="rId16"/>
    <p:sldId id="411" r:id="rId17"/>
    <p:sldId id="412" r:id="rId18"/>
    <p:sldId id="413" r:id="rId19"/>
    <p:sldId id="414" r:id="rId20"/>
    <p:sldId id="416" r:id="rId21"/>
    <p:sldId id="417" r:id="rId22"/>
    <p:sldId id="418" r:id="rId23"/>
    <p:sldId id="421" r:id="rId24"/>
    <p:sldId id="420" r:id="rId25"/>
    <p:sldId id="422" r:id="rId26"/>
    <p:sldId id="363" r:id="rId27"/>
    <p:sldId id="403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7" autoAdjust="0"/>
    <p:restoredTop sz="94680" autoAdjust="0"/>
  </p:normalViewPr>
  <p:slideViewPr>
    <p:cSldViewPr showGuides="1">
      <p:cViewPr>
        <p:scale>
          <a:sx n="80" d="100"/>
          <a:sy n="80" d="100"/>
        </p:scale>
        <p:origin x="-1638" y="-1092"/>
      </p:cViewPr>
      <p:guideLst>
        <p:guide orient="horz"/>
        <p:guide orient="horz" pos="2472"/>
        <p:guide orient="horz" pos="1389"/>
        <p:guide pos="3976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Sheet4!$B$21:$D$21</c:f>
              <c:strCache>
                <c:ptCount val="1"/>
                <c:pt idx="0">
                  <c:v>Functional Verification</c:v>
                </c:pt>
              </c:strCache>
            </c:strRef>
          </c:tx>
          <c:invertIfNegative val="0"/>
          <c:dLbls>
            <c:dLbl>
              <c:idx val="2"/>
              <c:layout>
                <c:manualLayout>
                  <c:x val="-4.5610034207525657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-1.5203344735841885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Sheet4!$E$20:$N$20</c:f>
              <c:strCache>
                <c:ptCount val="9"/>
                <c:pt idx="0">
                  <c:v>Nov 2015</c:v>
                </c:pt>
                <c:pt idx="2">
                  <c:v>Mar 2016</c:v>
                </c:pt>
                <c:pt idx="4">
                  <c:v>Sep 2016</c:v>
                </c:pt>
                <c:pt idx="6">
                  <c:v>Mar 2017</c:v>
                </c:pt>
                <c:pt idx="8">
                  <c:v>Oct 2017</c:v>
                </c:pt>
              </c:strCache>
            </c:strRef>
          </c:cat>
          <c:val>
            <c:numRef>
              <c:f>Sheet4!$E$21:$N$21</c:f>
              <c:numCache>
                <c:formatCode>General</c:formatCode>
                <c:ptCount val="10"/>
                <c:pt idx="0">
                  <c:v>1</c:v>
                </c:pt>
                <c:pt idx="2">
                  <c:v>1.33</c:v>
                </c:pt>
                <c:pt idx="4">
                  <c:v>1.67</c:v>
                </c:pt>
                <c:pt idx="6">
                  <c:v>2.33</c:v>
                </c:pt>
                <c:pt idx="8">
                  <c:v>2.67</c:v>
                </c:pt>
              </c:numCache>
            </c:numRef>
          </c:val>
        </c:ser>
        <c:ser>
          <c:idx val="1"/>
          <c:order val="1"/>
          <c:tx>
            <c:strRef>
              <c:f>Sheet4!$B$22:$D$22</c:f>
              <c:strCache>
                <c:ptCount val="1"/>
                <c:pt idx="0">
                  <c:v>Functional Design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Sheet4!$E$20:$N$20</c:f>
              <c:strCache>
                <c:ptCount val="9"/>
                <c:pt idx="0">
                  <c:v>Nov 2015</c:v>
                </c:pt>
                <c:pt idx="2">
                  <c:v>Mar 2016</c:v>
                </c:pt>
                <c:pt idx="4">
                  <c:v>Sep 2016</c:v>
                </c:pt>
                <c:pt idx="6">
                  <c:v>Mar 2017</c:v>
                </c:pt>
                <c:pt idx="8">
                  <c:v>Oct 2017</c:v>
                </c:pt>
              </c:strCache>
            </c:strRef>
          </c:cat>
          <c:val>
            <c:numRef>
              <c:f>Sheet4!$E$22:$N$22</c:f>
              <c:numCache>
                <c:formatCode>General</c:formatCode>
                <c:ptCount val="10"/>
                <c:pt idx="0">
                  <c:v>1</c:v>
                </c:pt>
                <c:pt idx="2">
                  <c:v>1.25</c:v>
                </c:pt>
                <c:pt idx="4">
                  <c:v>1.5</c:v>
                </c:pt>
                <c:pt idx="6">
                  <c:v>2.25</c:v>
                </c:pt>
                <c:pt idx="8">
                  <c:v>2.5</c:v>
                </c:pt>
              </c:numCache>
            </c:numRef>
          </c:val>
        </c:ser>
        <c:ser>
          <c:idx val="2"/>
          <c:order val="2"/>
          <c:tx>
            <c:strRef>
              <c:f>Sheet4!$B$23:$D$23</c:f>
              <c:strCache>
                <c:ptCount val="1"/>
                <c:pt idx="0">
                  <c:v>Average</c:v>
                </c:pt>
              </c:strCache>
            </c:strRef>
          </c:tx>
          <c:invertIfNegative val="0"/>
          <c:dLbls>
            <c:dLbl>
              <c:idx val="2"/>
              <c:layout>
                <c:manualLayout>
                  <c:x val="1.2162675788673508E-2"/>
                  <c:y val="-3.565062388591800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1.2162556077297635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1.2162675788673508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>
                <c:manualLayout>
                  <c:x val="4.5610034207525657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Sheet4!$E$20:$N$20</c:f>
              <c:strCache>
                <c:ptCount val="9"/>
                <c:pt idx="0">
                  <c:v>Nov 2015</c:v>
                </c:pt>
                <c:pt idx="2">
                  <c:v>Mar 2016</c:v>
                </c:pt>
                <c:pt idx="4">
                  <c:v>Sep 2016</c:v>
                </c:pt>
                <c:pt idx="6">
                  <c:v>Mar 2017</c:v>
                </c:pt>
                <c:pt idx="8">
                  <c:v>Oct 2017</c:v>
                </c:pt>
              </c:strCache>
            </c:strRef>
          </c:cat>
          <c:val>
            <c:numRef>
              <c:f>Sheet4!$E$23:$N$23</c:f>
              <c:numCache>
                <c:formatCode>General</c:formatCode>
                <c:ptCount val="10"/>
                <c:pt idx="0">
                  <c:v>1</c:v>
                </c:pt>
                <c:pt idx="2">
                  <c:v>1.29</c:v>
                </c:pt>
                <c:pt idx="4">
                  <c:v>1.59</c:v>
                </c:pt>
                <c:pt idx="6">
                  <c:v>2.29</c:v>
                </c:pt>
                <c:pt idx="8">
                  <c:v>2.59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482816"/>
        <c:axId val="85962688"/>
      </c:barChart>
      <c:catAx>
        <c:axId val="324828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5962688"/>
        <c:crosses val="autoZero"/>
        <c:auto val="1"/>
        <c:lblAlgn val="ctr"/>
        <c:lblOffset val="100"/>
        <c:noMultiLvlLbl val="0"/>
      </c:catAx>
      <c:valAx>
        <c:axId val="859626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24828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12/17/2015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4086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07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1411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540000"/>
            <a:ext cx="11242800" cy="532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960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3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65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41010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302234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06751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1981200"/>
            <a:ext cx="10641600" cy="4174800"/>
          </a:xfrm>
          <a:prstGeom prst="rect">
            <a:avLst/>
          </a:prstGeom>
        </p:spPr>
      </p:pic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44453">
            <a:off x="8209907" y="4131427"/>
            <a:ext cx="999517" cy="20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529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075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1"/>
            <a:ext cx="11253600" cy="6156000"/>
          </a:xfrm>
          <a:prstGeom prst="rect">
            <a:avLst/>
          </a:prstGeom>
        </p:spPr>
      </p:pic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8569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1"/>
            <a:ext cx="11253600" cy="6156000"/>
          </a:xfrm>
          <a:prstGeom prst="rect">
            <a:avLst/>
          </a:prstGeom>
        </p:spPr>
      </p:pic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0390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237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0874" y="1295400"/>
            <a:ext cx="11273925" cy="495300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457200" y="12192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457200" y="470428"/>
            <a:ext cx="9000000" cy="720197"/>
          </a:xfrm>
        </p:spPr>
        <p:txBody>
          <a:bodyPr/>
          <a:lstStyle/>
          <a:p>
            <a:r>
              <a:rPr lang="en-US" cap="all" dirty="0" smtClean="0"/>
              <a:t>Headline, 32 pt</a:t>
            </a:r>
            <a:br>
              <a:rPr lang="en-US" cap="all" dirty="0" smtClean="0"/>
            </a:br>
            <a:r>
              <a:rPr lang="en-US" sz="2000" cap="all" dirty="0" smtClean="0"/>
              <a:t>Optional Subheadline 20 Pt</a:t>
            </a:r>
            <a:endParaRPr lang="en-US" sz="2000" cap="all" dirty="0"/>
          </a:p>
        </p:txBody>
      </p:sp>
    </p:spTree>
    <p:extLst>
      <p:ext uri="{BB962C8B-B14F-4D97-AF65-F5344CB8AC3E}">
        <p14:creationId xmlns:p14="http://schemas.microsoft.com/office/powerpoint/2010/main" val="3756277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024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84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6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779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295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812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33830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540000"/>
            <a:ext cx="11242800" cy="532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1353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67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62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447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56010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302234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74091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1981200"/>
            <a:ext cx="10641600" cy="4174800"/>
          </a:xfrm>
          <a:prstGeom prst="rect">
            <a:avLst/>
          </a:prstGeom>
        </p:spPr>
      </p:pic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44453">
            <a:off x="8209907" y="4131427"/>
            <a:ext cx="999517" cy="20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10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1323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1"/>
            <a:ext cx="11253600" cy="6156000"/>
          </a:xfrm>
          <a:prstGeom prst="rect">
            <a:avLst/>
          </a:prstGeom>
        </p:spPr>
      </p:pic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8317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412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0874" y="1295400"/>
            <a:ext cx="11273925" cy="495300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457200" y="12192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457200" y="470428"/>
            <a:ext cx="9000000" cy="720197"/>
          </a:xfrm>
        </p:spPr>
        <p:txBody>
          <a:bodyPr/>
          <a:lstStyle/>
          <a:p>
            <a:r>
              <a:rPr lang="en-US" cap="all" dirty="0" smtClean="0"/>
              <a:t>Headline, 32 pt</a:t>
            </a:r>
            <a:br>
              <a:rPr lang="en-US" cap="all" dirty="0" smtClean="0"/>
            </a:br>
            <a:r>
              <a:rPr lang="en-US" sz="2000" cap="all" dirty="0" smtClean="0"/>
              <a:t>Optional Subheadline 20 Pt</a:t>
            </a:r>
            <a:endParaRPr lang="en-US" sz="2000" cap="all" dirty="0"/>
          </a:p>
        </p:txBody>
      </p:sp>
    </p:spTree>
    <p:extLst>
      <p:ext uri="{BB962C8B-B14F-4D97-AF65-F5344CB8AC3E}">
        <p14:creationId xmlns:p14="http://schemas.microsoft.com/office/powerpoint/2010/main" val="4181882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72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0874" y="1295400"/>
            <a:ext cx="11273925" cy="495300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457200" y="12192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457200" y="470428"/>
            <a:ext cx="9000000" cy="720197"/>
          </a:xfrm>
        </p:spPr>
        <p:txBody>
          <a:bodyPr/>
          <a:lstStyle/>
          <a:p>
            <a:r>
              <a:rPr lang="en-US" cap="all" dirty="0" smtClean="0"/>
              <a:t>Headline, 32 pt</a:t>
            </a:r>
            <a:br>
              <a:rPr lang="en-US" cap="all" dirty="0" smtClean="0"/>
            </a:br>
            <a:r>
              <a:rPr lang="en-US" sz="2000" cap="all" dirty="0" smtClean="0"/>
              <a:t>Optional Subheadline 20 Pt</a:t>
            </a:r>
            <a:endParaRPr lang="en-US" sz="2000" cap="all" dirty="0"/>
          </a:p>
        </p:txBody>
      </p:sp>
    </p:spTree>
    <p:extLst>
      <p:ext uri="{BB962C8B-B14F-4D97-AF65-F5344CB8AC3E}">
        <p14:creationId xmlns:p14="http://schemas.microsoft.com/office/powerpoint/2010/main" val="3287873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427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484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380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72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392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04816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540000"/>
            <a:ext cx="11242800" cy="532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1790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113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397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82881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79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302234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291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1981200"/>
            <a:ext cx="10641600" cy="4174800"/>
          </a:xfrm>
          <a:prstGeom prst="rect">
            <a:avLst/>
          </a:prstGeom>
        </p:spPr>
      </p:pic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44453">
            <a:off x="8209907" y="4131427"/>
            <a:ext cx="999517" cy="20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023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60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3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56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14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759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27594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2015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00" y="6451200"/>
            <a:ext cx="1728000" cy="275899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2952000" y="6505377"/>
            <a:ext cx="1091776" cy="18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i="0" u="none" strike="noStrike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721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9" r:id="rId9"/>
    <p:sldLayoutId id="2147483761" r:id="rId10"/>
    <p:sldLayoutId id="2147483762" r:id="rId11"/>
    <p:sldLayoutId id="2147483770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759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27594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2015 Renesas Electronics Corporation.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00" y="6451200"/>
            <a:ext cx="1728000" cy="275899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2952000" y="6505377"/>
            <a:ext cx="1091776" cy="18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b="1" dirty="0">
              <a:solidFill>
                <a:prstClr val="white"/>
              </a:solidFill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43614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759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27594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2015 Renesas Electronics Corporation.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00" y="6451200"/>
            <a:ext cx="1728000" cy="275899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2952000" y="6505377"/>
            <a:ext cx="1091776" cy="18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b="1" dirty="0">
              <a:solidFill>
                <a:prstClr val="white"/>
              </a:solidFill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44546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9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lang="en-US" sz="4000" dirty="0"/>
              <a:t>Mentor </a:t>
            </a:r>
            <a:r>
              <a:rPr lang="en-US" sz="4000" dirty="0" smtClean="0"/>
              <a:t>– Mentee</a:t>
            </a:r>
          </a:p>
          <a:p>
            <a:r>
              <a:rPr lang="en-US" sz="4000" dirty="0" smtClean="0"/>
              <a:t>Training Plan</a:t>
            </a:r>
          </a:p>
          <a:p>
            <a:endParaRPr lang="en-US" sz="4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840843"/>
          </a:xfrm>
        </p:spPr>
        <p:txBody>
          <a:bodyPr/>
          <a:lstStyle/>
          <a:p>
            <a:r>
              <a:rPr lang="en-US" dirty="0" smtClean="0"/>
              <a:t>December 10, 2015</a:t>
            </a:r>
          </a:p>
          <a:p>
            <a:r>
              <a:rPr lang="en-US" dirty="0"/>
              <a:t>Mentor : </a:t>
            </a:r>
            <a:r>
              <a:rPr lang="en-US" dirty="0" err="1"/>
              <a:t>Quy</a:t>
            </a:r>
            <a:r>
              <a:rPr lang="en-US" dirty="0"/>
              <a:t> Lu</a:t>
            </a:r>
          </a:p>
          <a:p>
            <a:r>
              <a:rPr lang="en-US" dirty="0"/>
              <a:t>Mentee : Tien Nguyen </a:t>
            </a:r>
            <a:endParaRPr lang="en-US" dirty="0" smtClean="0"/>
          </a:p>
          <a:p>
            <a:r>
              <a:rPr lang="en-US" dirty="0" smtClean="0"/>
              <a:t>MCU </a:t>
            </a:r>
            <a:r>
              <a:rPr lang="en-US" dirty="0"/>
              <a:t>Solutions 1 Group - MCU System </a:t>
            </a:r>
            <a:r>
              <a:rPr lang="en-US" dirty="0" smtClean="0"/>
              <a:t>Team</a:t>
            </a:r>
          </a:p>
          <a:p>
            <a:r>
              <a:rPr lang="en-US" dirty="0"/>
              <a:t>Frontend Design Department</a:t>
            </a:r>
          </a:p>
          <a:p>
            <a:r>
              <a:rPr lang="en-US" dirty="0" err="1"/>
              <a:t>Renesas</a:t>
            </a:r>
            <a:r>
              <a:rPr lang="en-US" dirty="0"/>
              <a:t> Electronics </a:t>
            </a:r>
            <a:r>
              <a:rPr lang="en-US" dirty="0" smtClean="0"/>
              <a:t>Corporation</a:t>
            </a:r>
          </a:p>
        </p:txBody>
      </p:sp>
    </p:spTree>
    <p:extLst>
      <p:ext uri="{BB962C8B-B14F-4D97-AF65-F5344CB8AC3E}">
        <p14:creationId xmlns:p14="http://schemas.microsoft.com/office/powerpoint/2010/main" val="21088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47427"/>
            <a:ext cx="9000000" cy="443198"/>
          </a:xfrm>
        </p:spPr>
        <p:txBody>
          <a:bodyPr/>
          <a:lstStyle/>
          <a:p>
            <a:r>
              <a:rPr lang="en-US" dirty="0"/>
              <a:t>IV- ACTIVITIES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543446"/>
              </p:ext>
            </p:extLst>
          </p:nvPr>
        </p:nvGraphicFramePr>
        <p:xfrm>
          <a:off x="838201" y="1371600"/>
          <a:ext cx="1059180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Worksheet" r:id="rId3" imgW="6810322" imgH="4124257" progId="Excel.Sheet.12">
                  <p:embed/>
                </p:oleObj>
              </mc:Choice>
              <mc:Fallback>
                <p:oleObj name="Worksheet" r:id="rId3" imgW="6810322" imgH="41242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1" y="1371600"/>
                        <a:ext cx="10591800" cy="472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4572000" y="838200"/>
            <a:ext cx="297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 Activities for 2 years</a:t>
            </a:r>
            <a:endParaRPr lang="en-US" b="1" dirty="0">
              <a:solidFill>
                <a:srgbClr val="000000"/>
              </a:solidFill>
              <a:latin typeface="DejaVu LGC Sans"/>
            </a:endParaRPr>
          </a:p>
        </p:txBody>
      </p:sp>
    </p:spTree>
    <p:extLst>
      <p:ext uri="{BB962C8B-B14F-4D97-AF65-F5344CB8AC3E}">
        <p14:creationId xmlns:p14="http://schemas.microsoft.com/office/powerpoint/2010/main" val="364183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74" y="1295400"/>
            <a:ext cx="11273925" cy="703269"/>
          </a:xfrm>
        </p:spPr>
        <p:txBody>
          <a:bodyPr/>
          <a:lstStyle/>
          <a:p>
            <a:r>
              <a:rPr lang="en-US" sz="1800" b="1" dirty="0">
                <a:solidFill>
                  <a:srgbClr val="0000CC"/>
                </a:solidFill>
              </a:rPr>
              <a:t>Training method:</a:t>
            </a:r>
            <a:endParaRPr lang="en-US" sz="1800" dirty="0">
              <a:solidFill>
                <a:srgbClr val="000000"/>
              </a:solidFill>
              <a:latin typeface="DejaVu LGC Sans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47427"/>
            <a:ext cx="9000000" cy="443198"/>
          </a:xfrm>
        </p:spPr>
        <p:txBody>
          <a:bodyPr/>
          <a:lstStyle/>
          <a:p>
            <a:r>
              <a:rPr lang="en-US" dirty="0"/>
              <a:t>IV- ACTIVITIES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190500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 Investigate and practice old projects to have the basic   knowledge and main method of each task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- </a:t>
            </a:r>
            <a:r>
              <a:rPr lang="en-US" dirty="0"/>
              <a:t>On job training.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3244334"/>
            <a:ext cx="2903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Communication method:</a:t>
            </a:r>
            <a:endParaRPr lang="en-US" sz="1600" dirty="0">
              <a:solidFill>
                <a:srgbClr val="000000"/>
              </a:solidFill>
              <a:latin typeface="DejaVu LGC San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371600" y="4191000"/>
            <a:ext cx="3200400" cy="1676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934200" y="4171950"/>
            <a:ext cx="3200400" cy="1676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08878" y="4756666"/>
            <a:ext cx="1901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Mentor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43800" y="475666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Mentee</a:t>
            </a:r>
            <a:endParaRPr lang="en-US" sz="2400" b="1" dirty="0"/>
          </a:p>
        </p:txBody>
      </p:sp>
      <p:sp>
        <p:nvSpPr>
          <p:cNvPr id="13" name="Left-Right Arrow 12"/>
          <p:cNvSpPr/>
          <p:nvPr/>
        </p:nvSpPr>
        <p:spPr>
          <a:xfrm>
            <a:off x="4876800" y="4756666"/>
            <a:ext cx="1676400" cy="461664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6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47427"/>
            <a:ext cx="9000000" cy="443198"/>
          </a:xfrm>
        </p:spPr>
        <p:txBody>
          <a:bodyPr/>
          <a:lstStyle/>
          <a:p>
            <a:r>
              <a:rPr lang="en-US" dirty="0"/>
              <a:t>IV - ACTIVITIES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7600" y="1143000"/>
            <a:ext cx="5083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Activities in </a:t>
            </a:r>
            <a:r>
              <a:rPr lang="en-US" b="1" dirty="0" smtClean="0">
                <a:solidFill>
                  <a:srgbClr val="0000FF"/>
                </a:solidFill>
              </a:rPr>
              <a:t>15S (</a:t>
            </a:r>
            <a:r>
              <a:rPr lang="en-US" b="1" dirty="0" smtClean="0">
                <a:solidFill>
                  <a:srgbClr val="0000FF"/>
                </a:solidFill>
              </a:rPr>
              <a:t>06/Nov/2015 </a:t>
            </a:r>
            <a:r>
              <a:rPr lang="en-US" b="1" dirty="0">
                <a:solidFill>
                  <a:srgbClr val="0000FF"/>
                </a:solidFill>
              </a:rPr>
              <a:t>– </a:t>
            </a:r>
            <a:r>
              <a:rPr lang="en-US" b="1" dirty="0" smtClean="0">
                <a:solidFill>
                  <a:srgbClr val="0000FF"/>
                </a:solidFill>
              </a:rPr>
              <a:t>31/Sep/2016)</a:t>
            </a:r>
            <a:endParaRPr lang="en-US" sz="1200" b="1" dirty="0">
              <a:solidFill>
                <a:srgbClr val="000000"/>
              </a:solidFill>
              <a:latin typeface="DejaVu LGC San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042241"/>
              </p:ext>
            </p:extLst>
          </p:nvPr>
        </p:nvGraphicFramePr>
        <p:xfrm>
          <a:off x="381001" y="1600200"/>
          <a:ext cx="11429999" cy="442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Worksheet" r:id="rId3" imgW="11820477" imgH="4429057" progId="Excel.Sheet.12">
                  <p:embed/>
                </p:oleObj>
              </mc:Choice>
              <mc:Fallback>
                <p:oleObj name="Worksheet" r:id="rId3" imgW="11820477" imgH="44290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1" y="1600200"/>
                        <a:ext cx="11429999" cy="442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4495800" y="1524000"/>
            <a:ext cx="1524000" cy="3200400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34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47427"/>
            <a:ext cx="9000000" cy="443198"/>
          </a:xfrm>
        </p:spPr>
        <p:txBody>
          <a:bodyPr/>
          <a:lstStyle/>
          <a:p>
            <a:r>
              <a:rPr lang="en-US" dirty="0"/>
              <a:t>IV- ACTIVITIES – in </a:t>
            </a:r>
            <a:r>
              <a:rPr lang="en-US" dirty="0" smtClean="0"/>
              <a:t>15S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295400"/>
            <a:ext cx="2993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1 - Functional Verification</a:t>
            </a:r>
            <a:endParaRPr lang="en-US" b="1" dirty="0">
              <a:solidFill>
                <a:srgbClr val="000000"/>
              </a:solidFill>
              <a:latin typeface="DejaVu LGC San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046432"/>
              </p:ext>
            </p:extLst>
          </p:nvPr>
        </p:nvGraphicFramePr>
        <p:xfrm>
          <a:off x="1600200" y="1905000"/>
          <a:ext cx="10034588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Worksheet" r:id="rId3" imgW="9010554" imgH="3924300" progId="Excel.Sheet.12">
                  <p:embed/>
                </p:oleObj>
              </mc:Choice>
              <mc:Fallback>
                <p:oleObj name="Worksheet" r:id="rId3" imgW="9010554" imgH="39243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1905000"/>
                        <a:ext cx="10034588" cy="426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645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14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47427"/>
            <a:ext cx="9000000" cy="443198"/>
          </a:xfrm>
        </p:spPr>
        <p:txBody>
          <a:bodyPr/>
          <a:lstStyle/>
          <a:p>
            <a:r>
              <a:rPr lang="en-US" dirty="0"/>
              <a:t>IV – ACTIVITIES - in </a:t>
            </a:r>
            <a:r>
              <a:rPr lang="en-US" dirty="0" smtClean="0"/>
              <a:t>15S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295400"/>
            <a:ext cx="2518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2 - Functional Design</a:t>
            </a:r>
            <a:endParaRPr lang="en-US" b="1" dirty="0">
              <a:solidFill>
                <a:srgbClr val="000000"/>
              </a:solidFill>
              <a:latin typeface="DejaVu LGC San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287781"/>
              </p:ext>
            </p:extLst>
          </p:nvPr>
        </p:nvGraphicFramePr>
        <p:xfrm>
          <a:off x="1295400" y="1828800"/>
          <a:ext cx="9410700" cy="474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Worksheet" r:id="rId3" imgW="9410621" imgH="3086100" progId="Excel.Sheet.12">
                  <p:embed/>
                </p:oleObj>
              </mc:Choice>
              <mc:Fallback>
                <p:oleObj name="Worksheet" r:id="rId3" imgW="9410621" imgH="3086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1828800"/>
                        <a:ext cx="9410700" cy="474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410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47427"/>
            <a:ext cx="9000000" cy="443198"/>
          </a:xfrm>
        </p:spPr>
        <p:txBody>
          <a:bodyPr/>
          <a:lstStyle/>
          <a:p>
            <a:r>
              <a:rPr lang="en-US" dirty="0"/>
              <a:t>IV- </a:t>
            </a:r>
            <a:r>
              <a:rPr lang="en-US" dirty="0" smtClean="0"/>
              <a:t>ACTIVITIES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520273"/>
              </p:ext>
            </p:extLst>
          </p:nvPr>
        </p:nvGraphicFramePr>
        <p:xfrm>
          <a:off x="381000" y="1600200"/>
          <a:ext cx="11430000" cy="442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Worksheet" r:id="rId3" imgW="11820477" imgH="4429057" progId="Excel.Sheet.12">
                  <p:embed/>
                </p:oleObj>
              </mc:Choice>
              <mc:Fallback>
                <p:oleObj name="Worksheet" r:id="rId3" imgW="11820477" imgH="4429057" progId="Excel.Shee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00200"/>
                        <a:ext cx="11430000" cy="442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3733800" y="1219200"/>
            <a:ext cx="5057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Activities in </a:t>
            </a:r>
            <a:r>
              <a:rPr lang="en-US" b="1" dirty="0" smtClean="0">
                <a:solidFill>
                  <a:srgbClr val="0000FF"/>
                </a:solidFill>
              </a:rPr>
              <a:t>16K (</a:t>
            </a:r>
            <a:r>
              <a:rPr lang="en-US" b="1" dirty="0" smtClean="0">
                <a:solidFill>
                  <a:srgbClr val="0000FF"/>
                </a:solidFill>
              </a:rPr>
              <a:t>01/Apr/2016 </a:t>
            </a:r>
            <a:r>
              <a:rPr lang="en-US" b="1" dirty="0">
                <a:solidFill>
                  <a:srgbClr val="0000FF"/>
                </a:solidFill>
              </a:rPr>
              <a:t>– </a:t>
            </a:r>
            <a:r>
              <a:rPr lang="en-US" b="1" dirty="0" smtClean="0">
                <a:solidFill>
                  <a:srgbClr val="0000FF"/>
                </a:solidFill>
              </a:rPr>
              <a:t>30/Sep/2016)</a:t>
            </a:r>
            <a:endParaRPr lang="en-US" sz="1600" b="1" dirty="0">
              <a:solidFill>
                <a:srgbClr val="000000"/>
              </a:solidFill>
              <a:latin typeface="DejaVu LGC San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19800" y="1588532"/>
            <a:ext cx="1828800" cy="3135868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3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47427"/>
            <a:ext cx="9000000" cy="443198"/>
          </a:xfrm>
        </p:spPr>
        <p:txBody>
          <a:bodyPr/>
          <a:lstStyle/>
          <a:p>
            <a:r>
              <a:rPr lang="en-US" dirty="0"/>
              <a:t>IV- ACTIVITIES – in </a:t>
            </a:r>
            <a:r>
              <a:rPr lang="en-US" dirty="0" smtClean="0"/>
              <a:t>16K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295400"/>
            <a:ext cx="2993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1 - Functional Verification</a:t>
            </a:r>
            <a:endParaRPr lang="en-US" b="1" dirty="0">
              <a:solidFill>
                <a:srgbClr val="000000"/>
              </a:solidFill>
              <a:latin typeface="DejaVu LGC San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956792"/>
              </p:ext>
            </p:extLst>
          </p:nvPr>
        </p:nvGraphicFramePr>
        <p:xfrm>
          <a:off x="1676400" y="1664732"/>
          <a:ext cx="9010650" cy="4507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Worksheet" r:id="rId3" imgW="9010554" imgH="3752985" progId="Excel.Sheet.12">
                  <p:embed/>
                </p:oleObj>
              </mc:Choice>
              <mc:Fallback>
                <p:oleObj name="Worksheet" r:id="rId3" imgW="9010554" imgH="375298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1664732"/>
                        <a:ext cx="9010650" cy="45074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179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47427"/>
            <a:ext cx="9000000" cy="443198"/>
          </a:xfrm>
        </p:spPr>
        <p:txBody>
          <a:bodyPr/>
          <a:lstStyle/>
          <a:p>
            <a:r>
              <a:rPr lang="en-US" dirty="0"/>
              <a:t>IV- ACTIVITIES – in </a:t>
            </a:r>
            <a:r>
              <a:rPr lang="en-US" dirty="0" smtClean="0"/>
              <a:t>16K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295400"/>
            <a:ext cx="2518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2 - Functional Design</a:t>
            </a:r>
            <a:endParaRPr lang="en-US" b="1" dirty="0">
              <a:solidFill>
                <a:srgbClr val="000000"/>
              </a:solidFill>
              <a:latin typeface="DejaVu LGC San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105651"/>
              </p:ext>
            </p:extLst>
          </p:nvPr>
        </p:nvGraphicFramePr>
        <p:xfrm>
          <a:off x="1219200" y="1981200"/>
          <a:ext cx="9525000" cy="385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Worksheet" r:id="rId3" imgW="7934345" imgH="2152785" progId="Excel.Sheet.12">
                  <p:embed/>
                </p:oleObj>
              </mc:Choice>
              <mc:Fallback>
                <p:oleObj name="Worksheet" r:id="rId3" imgW="7934345" imgH="215278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1981200"/>
                        <a:ext cx="9525000" cy="3852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620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47427"/>
            <a:ext cx="9000000" cy="443198"/>
          </a:xfrm>
        </p:spPr>
        <p:txBody>
          <a:bodyPr/>
          <a:lstStyle/>
          <a:p>
            <a:r>
              <a:rPr lang="en-US" dirty="0"/>
              <a:t>IV- </a:t>
            </a:r>
            <a:r>
              <a:rPr lang="en-US" dirty="0" smtClean="0"/>
              <a:t>ACTIVITIES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845554"/>
              </p:ext>
            </p:extLst>
          </p:nvPr>
        </p:nvGraphicFramePr>
        <p:xfrm>
          <a:off x="381000" y="1600200"/>
          <a:ext cx="11430000" cy="442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Worksheet" r:id="rId3" imgW="11820477" imgH="4429057" progId="Excel.Sheet.12">
                  <p:embed/>
                </p:oleObj>
              </mc:Choice>
              <mc:Fallback>
                <p:oleObj name="Worksheet" r:id="rId3" imgW="11820477" imgH="4429057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00200"/>
                        <a:ext cx="11430000" cy="442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3733800" y="1219200"/>
            <a:ext cx="5019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Activities in </a:t>
            </a:r>
            <a:r>
              <a:rPr lang="en-US" b="1" dirty="0" smtClean="0">
                <a:solidFill>
                  <a:srgbClr val="0000FF"/>
                </a:solidFill>
              </a:rPr>
              <a:t>16S (</a:t>
            </a:r>
            <a:r>
              <a:rPr lang="en-US" b="1" dirty="0" smtClean="0">
                <a:solidFill>
                  <a:srgbClr val="0000FF"/>
                </a:solidFill>
              </a:rPr>
              <a:t>01/Oct/2016 </a:t>
            </a:r>
            <a:r>
              <a:rPr lang="en-US" b="1" dirty="0">
                <a:solidFill>
                  <a:srgbClr val="0000FF"/>
                </a:solidFill>
              </a:rPr>
              <a:t>– </a:t>
            </a:r>
            <a:r>
              <a:rPr lang="en-US" b="1" dirty="0" smtClean="0">
                <a:solidFill>
                  <a:srgbClr val="0000FF"/>
                </a:solidFill>
              </a:rPr>
              <a:t>31/Mar/2017)</a:t>
            </a:r>
            <a:endParaRPr lang="en-US" sz="1600" b="1" dirty="0">
              <a:solidFill>
                <a:srgbClr val="000000"/>
              </a:solidFill>
              <a:latin typeface="DejaVu LGC San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48600" y="1588532"/>
            <a:ext cx="1828800" cy="3135868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8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47427"/>
            <a:ext cx="9000000" cy="443198"/>
          </a:xfrm>
        </p:spPr>
        <p:txBody>
          <a:bodyPr/>
          <a:lstStyle/>
          <a:p>
            <a:r>
              <a:rPr lang="en-US" dirty="0"/>
              <a:t>IV- ACTIVITIES – in </a:t>
            </a:r>
            <a:r>
              <a:rPr lang="en-US" dirty="0" smtClean="0"/>
              <a:t>16S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219200"/>
            <a:ext cx="2993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1 - Functional Verification</a:t>
            </a:r>
            <a:endParaRPr lang="en-US" b="1" dirty="0">
              <a:solidFill>
                <a:srgbClr val="000000"/>
              </a:solidFill>
              <a:latin typeface="DejaVu LGC San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23031"/>
              </p:ext>
            </p:extLst>
          </p:nvPr>
        </p:nvGraphicFramePr>
        <p:xfrm>
          <a:off x="1219200" y="1588532"/>
          <a:ext cx="9144000" cy="4669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Worksheet" r:id="rId3" imgW="8829565" imgH="6524557" progId="Excel.Sheet.12">
                  <p:embed/>
                </p:oleObj>
              </mc:Choice>
              <mc:Fallback>
                <p:oleObj name="Worksheet" r:id="rId3" imgW="8829565" imgH="65245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1588532"/>
                        <a:ext cx="9144000" cy="4669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12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47427"/>
            <a:ext cx="9000000" cy="443198"/>
          </a:xfrm>
        </p:spPr>
        <p:txBody>
          <a:bodyPr/>
          <a:lstStyle/>
          <a:p>
            <a:r>
              <a:rPr lang="en-US" cap="all" dirty="0"/>
              <a:t>Outline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37021"/>
            <a:ext cx="11273925" cy="3069558"/>
          </a:xfrm>
        </p:spPr>
        <p:txBody>
          <a:bodyPr anchor="ctr"/>
          <a:lstStyle/>
          <a:p>
            <a:pPr marL="400050" indent="-400050">
              <a:buFont typeface="+mj-lt"/>
              <a:buAutoNum type="romanUcPeriod"/>
            </a:pPr>
            <a:r>
              <a:rPr lang="en-US" sz="3200" b="1" dirty="0"/>
              <a:t> Introduction</a:t>
            </a:r>
            <a:endParaRPr lang="en-US" sz="3200" dirty="0"/>
          </a:p>
          <a:p>
            <a:pPr marL="400050" indent="-400050">
              <a:buFont typeface="+mj-lt"/>
              <a:buAutoNum type="romanUcPeriod"/>
            </a:pPr>
            <a:r>
              <a:rPr lang="en-US" sz="3200" b="1" dirty="0"/>
              <a:t> Target of Role and Skill</a:t>
            </a:r>
            <a:endParaRPr lang="en-US" sz="3200" dirty="0"/>
          </a:p>
          <a:p>
            <a:pPr marL="400050" indent="-400050">
              <a:buFont typeface="+mj-lt"/>
              <a:buAutoNum type="romanUcPeriod"/>
            </a:pPr>
            <a:r>
              <a:rPr lang="en-US" sz="3200" b="1" dirty="0"/>
              <a:t> Schedule</a:t>
            </a:r>
            <a:endParaRPr lang="en-US" sz="3200" dirty="0"/>
          </a:p>
          <a:p>
            <a:pPr marL="400050" indent="-400050">
              <a:buFont typeface="+mj-lt"/>
              <a:buAutoNum type="romanUcPeriod"/>
            </a:pPr>
            <a:r>
              <a:rPr lang="en-US" sz="3200" b="1" dirty="0"/>
              <a:t> Activities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6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20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47427"/>
            <a:ext cx="9000000" cy="443198"/>
          </a:xfrm>
        </p:spPr>
        <p:txBody>
          <a:bodyPr/>
          <a:lstStyle/>
          <a:p>
            <a:r>
              <a:rPr lang="en-US" dirty="0"/>
              <a:t>IV- ACTIVITIES – in </a:t>
            </a:r>
            <a:r>
              <a:rPr lang="en-US" dirty="0" smtClean="0"/>
              <a:t>16S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295400"/>
            <a:ext cx="2518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2 - Functional Design</a:t>
            </a:r>
            <a:endParaRPr lang="en-US" b="1" dirty="0">
              <a:solidFill>
                <a:srgbClr val="000000"/>
              </a:solidFill>
              <a:latin typeface="DejaVu LGC San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08656"/>
              </p:ext>
            </p:extLst>
          </p:nvPr>
        </p:nvGraphicFramePr>
        <p:xfrm>
          <a:off x="762000" y="1295400"/>
          <a:ext cx="10363200" cy="497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Worksheet" r:id="rId3" imgW="10363110" imgH="5543685" progId="Excel.Sheet.12">
                  <p:embed/>
                </p:oleObj>
              </mc:Choice>
              <mc:Fallback>
                <p:oleObj name="Worksheet" r:id="rId3" imgW="10363110" imgH="554368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1295400"/>
                        <a:ext cx="10363200" cy="4972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257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21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47427"/>
            <a:ext cx="9000000" cy="443198"/>
          </a:xfrm>
        </p:spPr>
        <p:txBody>
          <a:bodyPr/>
          <a:lstStyle/>
          <a:p>
            <a:r>
              <a:rPr lang="en-US" dirty="0"/>
              <a:t>IV- </a:t>
            </a:r>
            <a:r>
              <a:rPr lang="en-US" dirty="0" smtClean="0"/>
              <a:t>ACTIVITIES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666949"/>
              </p:ext>
            </p:extLst>
          </p:nvPr>
        </p:nvGraphicFramePr>
        <p:xfrm>
          <a:off x="381000" y="1600200"/>
          <a:ext cx="11430000" cy="442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Worksheet" r:id="rId3" imgW="11820477" imgH="4429057" progId="Excel.Sheet.12">
                  <p:embed/>
                </p:oleObj>
              </mc:Choice>
              <mc:Fallback>
                <p:oleObj name="Worksheet" r:id="rId3" imgW="11820477" imgH="4429057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00200"/>
                        <a:ext cx="11430000" cy="442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3733800" y="1219200"/>
            <a:ext cx="5019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Activities in </a:t>
            </a:r>
            <a:r>
              <a:rPr lang="en-US" b="1" dirty="0" smtClean="0">
                <a:solidFill>
                  <a:srgbClr val="0000FF"/>
                </a:solidFill>
              </a:rPr>
              <a:t>17K (</a:t>
            </a:r>
            <a:r>
              <a:rPr lang="en-US" b="1" dirty="0" smtClean="0">
                <a:solidFill>
                  <a:srgbClr val="0000FF"/>
                </a:solidFill>
              </a:rPr>
              <a:t>01/Apr/2017 </a:t>
            </a:r>
            <a:r>
              <a:rPr lang="en-US" b="1" dirty="0">
                <a:solidFill>
                  <a:srgbClr val="0000FF"/>
                </a:solidFill>
              </a:rPr>
              <a:t>– </a:t>
            </a:r>
            <a:r>
              <a:rPr lang="en-US" b="1" dirty="0" smtClean="0">
                <a:solidFill>
                  <a:srgbClr val="0000FF"/>
                </a:solidFill>
              </a:rPr>
              <a:t>31/Oct/2017)</a:t>
            </a:r>
            <a:endParaRPr lang="en-US" sz="1600" b="1" dirty="0">
              <a:solidFill>
                <a:srgbClr val="000000"/>
              </a:solidFill>
              <a:latin typeface="DejaVu LGC San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677400" y="1588532"/>
            <a:ext cx="2133600" cy="3135868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37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22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47427"/>
            <a:ext cx="9000000" cy="443198"/>
          </a:xfrm>
        </p:spPr>
        <p:txBody>
          <a:bodyPr/>
          <a:lstStyle/>
          <a:p>
            <a:r>
              <a:rPr lang="en-US" dirty="0"/>
              <a:t>IV- ACTIVITIES – in </a:t>
            </a:r>
            <a:r>
              <a:rPr lang="en-US" dirty="0" smtClean="0"/>
              <a:t>17K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295400"/>
            <a:ext cx="2993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1 - Functional Verification</a:t>
            </a:r>
            <a:endParaRPr lang="en-US" b="1" dirty="0">
              <a:solidFill>
                <a:srgbClr val="000000"/>
              </a:solidFill>
              <a:latin typeface="DejaVu LGC San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199910"/>
              </p:ext>
            </p:extLst>
          </p:nvPr>
        </p:nvGraphicFramePr>
        <p:xfrm>
          <a:off x="1330325" y="1752600"/>
          <a:ext cx="896620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Worksheet" r:id="rId3" imgW="7934345" imgH="3781357" progId="Excel.Sheet.12">
                  <p:embed/>
                </p:oleObj>
              </mc:Choice>
              <mc:Fallback>
                <p:oleObj name="Worksheet" r:id="rId3" imgW="7934345" imgH="37813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0325" y="1752600"/>
                        <a:ext cx="8966200" cy="434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456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23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47427"/>
            <a:ext cx="9000000" cy="443198"/>
          </a:xfrm>
        </p:spPr>
        <p:txBody>
          <a:bodyPr/>
          <a:lstStyle/>
          <a:p>
            <a:r>
              <a:rPr lang="en-US" dirty="0"/>
              <a:t>IV- ACTIVITIES – in </a:t>
            </a:r>
            <a:r>
              <a:rPr lang="en-US" dirty="0" smtClean="0"/>
              <a:t>17K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288384"/>
              </p:ext>
            </p:extLst>
          </p:nvPr>
        </p:nvGraphicFramePr>
        <p:xfrm>
          <a:off x="1447800" y="1664732"/>
          <a:ext cx="8667750" cy="4583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Worksheet" r:id="rId3" imgW="8039156" imgH="3857557" progId="Excel.Sheet.12">
                  <p:embed/>
                </p:oleObj>
              </mc:Choice>
              <mc:Fallback>
                <p:oleObj name="Worksheet" r:id="rId3" imgW="8039156" imgH="38575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800" y="1664732"/>
                        <a:ext cx="8667750" cy="4583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457200" y="1295400"/>
            <a:ext cx="2518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2 - Functional Design</a:t>
            </a:r>
            <a:endParaRPr lang="en-US" b="1" dirty="0">
              <a:solidFill>
                <a:srgbClr val="000000"/>
              </a:solidFill>
              <a:latin typeface="DejaVu LGC Sans"/>
            </a:endParaRPr>
          </a:p>
        </p:txBody>
      </p:sp>
    </p:spTree>
    <p:extLst>
      <p:ext uri="{BB962C8B-B14F-4D97-AF65-F5344CB8AC3E}">
        <p14:creationId xmlns:p14="http://schemas.microsoft.com/office/powerpoint/2010/main" val="144986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00339"/>
          </a:xfrm>
        </p:spPr>
        <p:txBody>
          <a:bodyPr/>
          <a:lstStyle/>
          <a:p>
            <a:r>
              <a:rPr lang="en-US" dirty="0" smtClean="0"/>
              <a:t>www.renesas.com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25</a:t>
            </a:fld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1905000" y="2743200"/>
            <a:ext cx="769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</a:rPr>
              <a:t>Thank you for your attention!</a:t>
            </a:r>
            <a:endParaRPr 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34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85750" y="1371600"/>
            <a:ext cx="5334000" cy="609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47427"/>
            <a:ext cx="9000000" cy="443198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11273925" cy="3042371"/>
          </a:xfrm>
        </p:spPr>
        <p:txBody>
          <a:bodyPr anchor="ctr"/>
          <a:lstStyle/>
          <a:p>
            <a:pPr marL="400050" indent="-400050">
              <a:buFont typeface="+mj-lt"/>
              <a:buAutoNum type="romanUcPeriod"/>
            </a:pPr>
            <a:r>
              <a:rPr lang="en-US" sz="3200" b="1" dirty="0"/>
              <a:t> Introduction</a:t>
            </a:r>
            <a:endParaRPr lang="en-US" sz="3200" dirty="0"/>
          </a:p>
          <a:p>
            <a:pPr marL="400050" indent="-400050">
              <a:buFont typeface="+mj-lt"/>
              <a:buAutoNum type="romanUcPeriod"/>
            </a:pPr>
            <a:r>
              <a:rPr lang="en-US" sz="3200" b="1" dirty="0"/>
              <a:t> Target of Role and Skill</a:t>
            </a:r>
            <a:endParaRPr lang="en-US" sz="3200" dirty="0"/>
          </a:p>
          <a:p>
            <a:pPr marL="400050" indent="-400050">
              <a:buFont typeface="+mj-lt"/>
              <a:buAutoNum type="romanUcPeriod"/>
            </a:pPr>
            <a:r>
              <a:rPr lang="en-US" sz="3200" b="1" dirty="0"/>
              <a:t> Schedule</a:t>
            </a:r>
            <a:endParaRPr lang="en-US" sz="3200" dirty="0"/>
          </a:p>
          <a:p>
            <a:pPr marL="400050" indent="-400050">
              <a:buFont typeface="+mj-lt"/>
              <a:buAutoNum type="romanUcPeriod"/>
            </a:pPr>
            <a:r>
              <a:rPr lang="en-US" sz="3200" b="1" dirty="0"/>
              <a:t> Activities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90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47427"/>
            <a:ext cx="9000000" cy="443198"/>
          </a:xfrm>
        </p:spPr>
        <p:txBody>
          <a:bodyPr/>
          <a:lstStyle/>
          <a:p>
            <a:r>
              <a:rPr lang="en-US" dirty="0"/>
              <a:t>I - INTRODUCTION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62000" y="3838575"/>
            <a:ext cx="4419600" cy="1905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867400" y="3838575"/>
            <a:ext cx="4419600" cy="1905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4038600"/>
            <a:ext cx="342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Mentor</a:t>
            </a:r>
          </a:p>
          <a:p>
            <a:pPr algn="ctr"/>
            <a:r>
              <a:rPr lang="en-US" sz="2400" b="1" dirty="0" smtClean="0"/>
              <a:t>Name : </a:t>
            </a:r>
            <a:r>
              <a:rPr lang="en-US" sz="2400" b="1" dirty="0" err="1" smtClean="0"/>
              <a:t>Quy</a:t>
            </a:r>
            <a:r>
              <a:rPr lang="en-US" sz="2400" b="1" dirty="0" smtClean="0"/>
              <a:t> Lu</a:t>
            </a:r>
          </a:p>
          <a:p>
            <a:pPr algn="ctr"/>
            <a:r>
              <a:rPr lang="en-US" sz="2400" b="1" dirty="0" smtClean="0"/>
              <a:t>Code : 0842</a:t>
            </a:r>
          </a:p>
          <a:p>
            <a:pPr algn="ctr"/>
            <a:r>
              <a:rPr lang="en-US" sz="2400" b="1" dirty="0" smtClean="0"/>
              <a:t>Generation : 11G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324600" y="4038600"/>
            <a:ext cx="342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Mentee</a:t>
            </a:r>
          </a:p>
          <a:p>
            <a:pPr algn="ctr"/>
            <a:r>
              <a:rPr lang="en-US" sz="2400" b="1" dirty="0" smtClean="0"/>
              <a:t>Name : Tien Nguyen</a:t>
            </a:r>
          </a:p>
          <a:p>
            <a:pPr algn="ctr"/>
            <a:r>
              <a:rPr lang="en-US" sz="2400" b="1" dirty="0" smtClean="0"/>
              <a:t>Code : 1606</a:t>
            </a:r>
          </a:p>
          <a:p>
            <a:pPr algn="ctr"/>
            <a:r>
              <a:rPr lang="en-US" sz="2400" b="1" dirty="0" smtClean="0"/>
              <a:t>Generation : 22G</a:t>
            </a:r>
            <a:endParaRPr lang="en-US" sz="2400" b="1" dirty="0"/>
          </a:p>
        </p:txBody>
      </p:sp>
      <p:pic>
        <p:nvPicPr>
          <p:cNvPr id="1026" name="Picture 2" descr="C:\Workspace\mail_photo\quy.lu.ud@rvc.renesas.c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752600"/>
            <a:ext cx="1600200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Workspace\mail_photo\tien.nguyen.te@rvc.renesas.co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676400"/>
            <a:ext cx="22098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94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04800" y="1981200"/>
            <a:ext cx="5334000" cy="609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74" y="1295400"/>
            <a:ext cx="11273925" cy="3042371"/>
          </a:xfrm>
        </p:spPr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en-US" sz="3200" b="1" dirty="0"/>
              <a:t> Introduction</a:t>
            </a:r>
            <a:endParaRPr lang="en-US" sz="3200" dirty="0"/>
          </a:p>
          <a:p>
            <a:pPr marL="400050" indent="-400050">
              <a:buFont typeface="+mj-lt"/>
              <a:buAutoNum type="romanUcPeriod"/>
            </a:pPr>
            <a:r>
              <a:rPr lang="en-US" sz="3200" b="1" dirty="0"/>
              <a:t> Target of Role and Skill</a:t>
            </a:r>
            <a:endParaRPr lang="en-US" sz="3200" dirty="0"/>
          </a:p>
          <a:p>
            <a:pPr marL="400050" indent="-400050">
              <a:buFont typeface="+mj-lt"/>
              <a:buAutoNum type="romanUcPeriod"/>
            </a:pPr>
            <a:r>
              <a:rPr lang="en-US" sz="3200" b="1" dirty="0"/>
              <a:t> Schedule</a:t>
            </a:r>
            <a:endParaRPr lang="en-US" sz="3200" dirty="0"/>
          </a:p>
          <a:p>
            <a:pPr marL="400050" indent="-400050">
              <a:buFont typeface="+mj-lt"/>
              <a:buAutoNum type="romanUcPeriod"/>
            </a:pPr>
            <a:r>
              <a:rPr lang="en-US" sz="3200" b="1" dirty="0"/>
              <a:t> Activities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47427"/>
            <a:ext cx="9000000" cy="443198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58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47427"/>
            <a:ext cx="9000000" cy="443198"/>
          </a:xfrm>
        </p:spPr>
        <p:txBody>
          <a:bodyPr/>
          <a:lstStyle/>
          <a:p>
            <a:r>
              <a:rPr lang="en-US" dirty="0"/>
              <a:t>II - TARGET OF ROLES AND SKILL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447800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 Achieve level of functional verification: 2.67 (Main role)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 Achieve level of functional design: 2.5 (Sub role)</a:t>
            </a:r>
            <a:endParaRPr lang="en-US" sz="2000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5357044"/>
              </p:ext>
            </p:extLst>
          </p:nvPr>
        </p:nvGraphicFramePr>
        <p:xfrm>
          <a:off x="609600" y="2209800"/>
          <a:ext cx="10515600" cy="3943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353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4800" y="2667000"/>
            <a:ext cx="3886200" cy="609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74" y="1295400"/>
            <a:ext cx="11273925" cy="3042371"/>
          </a:xfrm>
        </p:spPr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en-US" sz="3200" b="1" dirty="0"/>
              <a:t> Introduction</a:t>
            </a:r>
            <a:endParaRPr lang="en-US" sz="3200" dirty="0"/>
          </a:p>
          <a:p>
            <a:pPr marL="400050" indent="-400050">
              <a:buFont typeface="+mj-lt"/>
              <a:buAutoNum type="romanUcPeriod"/>
            </a:pPr>
            <a:r>
              <a:rPr lang="en-US" sz="3200" b="1" dirty="0"/>
              <a:t> Target of Role and Skill</a:t>
            </a:r>
            <a:endParaRPr lang="en-US" sz="3200" dirty="0"/>
          </a:p>
          <a:p>
            <a:pPr marL="400050" indent="-400050">
              <a:buFont typeface="+mj-lt"/>
              <a:buAutoNum type="romanUcPeriod"/>
            </a:pPr>
            <a:r>
              <a:rPr lang="en-US" sz="3200" b="1" dirty="0"/>
              <a:t> Schedule</a:t>
            </a:r>
            <a:endParaRPr lang="en-US" sz="3200" dirty="0"/>
          </a:p>
          <a:p>
            <a:pPr marL="400050" indent="-400050">
              <a:buFont typeface="+mj-lt"/>
              <a:buAutoNum type="romanUcPeriod"/>
            </a:pPr>
            <a:r>
              <a:rPr lang="en-US" sz="3200" b="1" dirty="0"/>
              <a:t> Activities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47427"/>
            <a:ext cx="9000000" cy="443198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5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47427"/>
            <a:ext cx="9000000" cy="443198"/>
          </a:xfrm>
        </p:spPr>
        <p:txBody>
          <a:bodyPr/>
          <a:lstStyle/>
          <a:p>
            <a:r>
              <a:rPr lang="en-US" dirty="0"/>
              <a:t>III - SCHEDULE</a:t>
            </a:r>
          </a:p>
        </p:txBody>
      </p:sp>
      <p:graphicFrame>
        <p:nvGraphicFramePr>
          <p:cNvPr id="67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213129"/>
              </p:ext>
            </p:extLst>
          </p:nvPr>
        </p:nvGraphicFramePr>
        <p:xfrm>
          <a:off x="533400" y="1447800"/>
          <a:ext cx="11125200" cy="446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name="Worksheet" r:id="rId3" imgW="10372835" imgH="4467157" progId="Excel.Sheet.12">
                  <p:embed/>
                </p:oleObj>
              </mc:Choice>
              <mc:Fallback>
                <p:oleObj name="Worksheet" r:id="rId3" imgW="10372835" imgH="44671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1447800"/>
                        <a:ext cx="11125200" cy="446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037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4800" y="3048000"/>
            <a:ext cx="3886200" cy="609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74" y="1295400"/>
            <a:ext cx="11273925" cy="2746906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sz="2800" b="1" dirty="0"/>
              <a:t> Introduction</a:t>
            </a:r>
            <a:endParaRPr lang="en-US" sz="2800" dirty="0"/>
          </a:p>
          <a:p>
            <a:pPr marL="571500" indent="-571500">
              <a:buFont typeface="+mj-lt"/>
              <a:buAutoNum type="romanUcPeriod"/>
            </a:pPr>
            <a:r>
              <a:rPr lang="en-US" sz="2800" b="1" dirty="0"/>
              <a:t> Target of Role and Skill</a:t>
            </a:r>
            <a:endParaRPr lang="en-US" sz="2800" dirty="0"/>
          </a:p>
          <a:p>
            <a:pPr marL="571500" indent="-571500">
              <a:buFont typeface="+mj-lt"/>
              <a:buAutoNum type="romanUcPeriod"/>
            </a:pPr>
            <a:r>
              <a:rPr lang="en-US" sz="2800" b="1" dirty="0"/>
              <a:t> Schedule</a:t>
            </a:r>
            <a:endParaRPr lang="en-US" sz="2800" dirty="0"/>
          </a:p>
          <a:p>
            <a:pPr marL="571500" indent="-571500">
              <a:buFont typeface="+mj-lt"/>
              <a:buAutoNum type="romanUcPeriod"/>
            </a:pPr>
            <a:r>
              <a:rPr lang="en-US" sz="2800" b="1" dirty="0"/>
              <a:t> Activities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47427"/>
            <a:ext cx="9000000" cy="443198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9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MCU_Report_Week42_Editing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151001_Renesas_Templates_16_9_conf_EN.potx" id="{EA6FFA71-9818-4CF0-8F23-9B7072C24A8D}" vid="{23625B35-86D7-4827-B353-65B7BA6A7933}"/>
    </a:ext>
  </a:extLst>
</a:theme>
</file>

<file path=ppt/theme/theme2.xml><?xml version="1.0" encoding="utf-8"?>
<a:theme xmlns:a="http://schemas.openxmlformats.org/drawingml/2006/main" name="1_GMCU_Report_Week42_Editing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151001_Renesas_Templates_16_9_conf_EN.potx" id="{EA6FFA71-9818-4CF0-8F23-9B7072C24A8D}" vid="{23625B35-86D7-4827-B353-65B7BA6A7933}"/>
    </a:ext>
  </a:extLst>
</a:theme>
</file>

<file path=ppt/theme/theme3.xml><?xml version="1.0" encoding="utf-8"?>
<a:theme xmlns:a="http://schemas.openxmlformats.org/drawingml/2006/main" name="2_GMCU_Report_Week42_Editing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151001_Renesas_Templates_16_9_conf_EN.potx" id="{EA6FFA71-9818-4CF0-8F23-9B7072C24A8D}" vid="{23625B35-86D7-4827-B353-65B7BA6A7933}"/>
    </a:ext>
  </a:extLst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GMCU_Report_Week42_Editing</Template>
  <TotalTime>1750</TotalTime>
  <Words>366</Words>
  <Application>Microsoft Office PowerPoint</Application>
  <PresentationFormat>Custom</PresentationFormat>
  <Paragraphs>109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GMCU_Report_Week42_Editing</vt:lpstr>
      <vt:lpstr>1_GMCU_Report_Week42_Editing</vt:lpstr>
      <vt:lpstr>2_GMCU_Report_Week42_Editing</vt:lpstr>
      <vt:lpstr>Worksheet</vt:lpstr>
      <vt:lpstr>Microsoft Excel Worksheet</vt:lpstr>
      <vt:lpstr>PowerPoint Presentation</vt:lpstr>
      <vt:lpstr>Outline</vt:lpstr>
      <vt:lpstr>OUTLINE</vt:lpstr>
      <vt:lpstr>I - INTRODUCTION</vt:lpstr>
      <vt:lpstr>OUTLINE</vt:lpstr>
      <vt:lpstr>II - TARGET OF ROLES AND SKILL</vt:lpstr>
      <vt:lpstr>OUTLINE</vt:lpstr>
      <vt:lpstr>III - SCHEDULE</vt:lpstr>
      <vt:lpstr>OUTLINE</vt:lpstr>
      <vt:lpstr>IV- ACTIVITIES</vt:lpstr>
      <vt:lpstr>IV- ACTIVITIES</vt:lpstr>
      <vt:lpstr>IV - ACTIVITIES</vt:lpstr>
      <vt:lpstr>IV- ACTIVITIES – in 15S</vt:lpstr>
      <vt:lpstr>IV – ACTIVITIES - in 15S</vt:lpstr>
      <vt:lpstr>IV- ACTIVITIES</vt:lpstr>
      <vt:lpstr>IV- ACTIVITIES – in 16K</vt:lpstr>
      <vt:lpstr>IV- ACTIVITIES – in 16K</vt:lpstr>
      <vt:lpstr>IV- ACTIVITIES</vt:lpstr>
      <vt:lpstr>IV- ACTIVITIES – in 16S</vt:lpstr>
      <vt:lpstr>IV- ACTIVITIES – in 16S</vt:lpstr>
      <vt:lpstr>IV- ACTIVITIES</vt:lpstr>
      <vt:lpstr>IV- ACTIVITIES – in 17K</vt:lpstr>
      <vt:lpstr>IV- ACTIVITIES – in 17K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Minh. Huynh</dc:creator>
  <cp:lastModifiedBy>Tien Quang. Nguyen</cp:lastModifiedBy>
  <cp:revision>140</cp:revision>
  <dcterms:created xsi:type="dcterms:W3CDTF">2015-10-14T06:20:13Z</dcterms:created>
  <dcterms:modified xsi:type="dcterms:W3CDTF">2015-12-17T09:21:36Z</dcterms:modified>
</cp:coreProperties>
</file>