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65" r:id="rId2"/>
    <p:sldId id="289" r:id="rId3"/>
    <p:sldId id="266" r:id="rId4"/>
    <p:sldId id="277" r:id="rId5"/>
    <p:sldId id="320" r:id="rId6"/>
    <p:sldId id="301" r:id="rId7"/>
    <p:sldId id="278" r:id="rId8"/>
    <p:sldId id="287" r:id="rId9"/>
    <p:sldId id="302" r:id="rId10"/>
    <p:sldId id="303" r:id="rId11"/>
    <p:sldId id="304" r:id="rId12"/>
    <p:sldId id="298" r:id="rId13"/>
    <p:sldId id="311" r:id="rId14"/>
    <p:sldId id="309" r:id="rId15"/>
    <p:sldId id="310" r:id="rId16"/>
    <p:sldId id="326" r:id="rId17"/>
    <p:sldId id="305" r:id="rId18"/>
    <p:sldId id="306" r:id="rId19"/>
    <p:sldId id="307" r:id="rId20"/>
    <p:sldId id="308" r:id="rId21"/>
    <p:sldId id="314" r:id="rId22"/>
    <p:sldId id="312" r:id="rId23"/>
    <p:sldId id="318" r:id="rId24"/>
    <p:sldId id="321" r:id="rId25"/>
    <p:sldId id="322" r:id="rId26"/>
    <p:sldId id="323" r:id="rId27"/>
    <p:sldId id="324" r:id="rId28"/>
    <p:sldId id="319" r:id="rId29"/>
    <p:sldId id="313" r:id="rId30"/>
    <p:sldId id="296" r:id="rId31"/>
    <p:sldId id="315" r:id="rId32"/>
    <p:sldId id="317" r:id="rId33"/>
    <p:sldId id="325" r:id="rId34"/>
    <p:sldId id="267" r:id="rId3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2823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1815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18040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7225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37674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05405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046780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0597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prstClr val="white"/>
                </a:solidFill>
                <a:latin typeface="メイリオ"/>
              </a:rPr>
              <a:t>BIG IDEAS FOR EVERY SPACE</a:t>
            </a:r>
            <a:endParaRPr kumimoji="1" lang="ja-JP" altLang="en-US" b="1" dirty="0">
              <a:solidFill>
                <a:prstClr val="white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93737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249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92563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055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57061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91302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1991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079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8089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rgbClr val="06418C"/>
                </a:solidFill>
                <a:latin typeface="Arial Narrow"/>
              </a:rPr>
              <a:t>© 2017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/>
              <a:t>SSGen enhancement</a:t>
            </a:r>
          </a:p>
          <a:p>
            <a:pPr lvl="1"/>
            <a:r>
              <a:rPr kumimoji="1" lang="en-US" altLang="ja-JP" cap="all" dirty="0" smtClean="0"/>
              <a:t>2018/Q1</a:t>
            </a:r>
            <a:endParaRPr kumimoji="1" lang="vi-VN" altLang="ja-JP" cap="all" dirty="0" smtClean="0"/>
          </a:p>
          <a:p>
            <a:pPr lvl="1"/>
            <a:r>
              <a:rPr lang="vi-VN" altLang="ja-JP" sz="2000" dirty="0" smtClean="0"/>
              <a:t>Version 1.</a:t>
            </a:r>
            <a:r>
              <a:rPr lang="en-US" altLang="ja-JP" dirty="0"/>
              <a:t>1</a:t>
            </a:r>
            <a:endParaRPr kumimoji="1" lang="en-US" altLang="ja-JP" sz="2000" cap="all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840843"/>
          </a:xfrm>
        </p:spPr>
        <p:txBody>
          <a:bodyPr/>
          <a:lstStyle/>
          <a:p>
            <a:r>
              <a:rPr lang="en-US" altLang="ja-JP" dirty="0" smtClean="0"/>
              <a:t>01/29/2018</a:t>
            </a:r>
            <a:endParaRPr lang="en-US" altLang="ja-JP" dirty="0"/>
          </a:p>
          <a:p>
            <a:r>
              <a:rPr lang="en-US" dirty="0"/>
              <a:t>IP design 2 GROUP</a:t>
            </a:r>
          </a:p>
          <a:p>
            <a:r>
              <a:rPr lang="fr-FR" dirty="0" err="1"/>
              <a:t>Mcu</a:t>
            </a:r>
            <a:r>
              <a:rPr lang="fr-FR" dirty="0"/>
              <a:t> CORE &amp; IP SOLUTION 2 SECTION</a:t>
            </a:r>
          </a:p>
          <a:p>
            <a:r>
              <a:rPr lang="en-US" dirty="0"/>
              <a:t>FRONTEND DESIGN 2 DEPARTMENT</a:t>
            </a:r>
          </a:p>
          <a:p>
            <a:r>
              <a:rPr lang="de-DE" spc="-1" dirty="0">
                <a:solidFill>
                  <a:srgbClr val="4471A9"/>
                </a:solidFill>
                <a:uFill>
                  <a:solidFill>
                    <a:srgbClr val="FFFFFF"/>
                  </a:solidFill>
                </a:uFill>
              </a:rPr>
              <a:t>Hardware Engineer Division</a:t>
            </a:r>
            <a:endParaRPr lang="de-DE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pc="-1" dirty="0">
                <a:solidFill>
                  <a:srgbClr val="4471A9"/>
                </a:solidFill>
                <a:uFill>
                  <a:solidFill>
                    <a:srgbClr val="FFFFFF"/>
                  </a:solidFill>
                </a:uFill>
              </a:rPr>
              <a:t>Renesas Design Vietnam Co., Ltd</a:t>
            </a:r>
            <a:endParaRPr lang="de-DE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474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2"/>
          <p:cNvSpPr txBox="1"/>
          <p:nvPr/>
        </p:nvSpPr>
        <p:spPr>
          <a:xfrm>
            <a:off x="1080000" y="936000"/>
            <a:ext cx="10788346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1.1.2.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APB4 slave </a:t>
            </a:r>
            <a:r>
              <a:rPr lang="en-US" sz="3200" b="1" cap="all" spc="-1" dirty="0" err="1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i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/F</a:t>
            </a:r>
            <a:endParaRPr lang="de-DE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1040285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APB4 Slave I/F generation:</a:t>
            </a:r>
            <a:endParaRPr lang="en-US" dirty="0"/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For </a:t>
            </a:r>
            <a:r>
              <a:rPr lang="en-US" dirty="0" smtClean="0"/>
              <a:t>APB4: add descriptions in module header file</a:t>
            </a:r>
          </a:p>
          <a:p>
            <a:pPr marL="177800" lvl="2" indent="0"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94844" y="960442"/>
            <a:ext cx="2698621" cy="15537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module test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clock </a:t>
            </a:r>
            <a:r>
              <a:rPr lang="en-US" sz="900" dirty="0">
                <a:solidFill>
                  <a:schemeClr val="tx1"/>
                </a:solidFill>
              </a:rPr>
              <a:t>PCLK</a:t>
            </a:r>
          </a:p>
          <a:p>
            <a:r>
              <a:rPr lang="en-US" sz="900" dirty="0" err="1">
                <a:solidFill>
                  <a:schemeClr val="tx1"/>
                </a:solidFill>
              </a:rPr>
              <a:t>sreset</a:t>
            </a:r>
            <a:r>
              <a:rPr lang="en-US" sz="900" dirty="0">
                <a:solidFill>
                  <a:schemeClr val="tx1"/>
                </a:solidFill>
              </a:rPr>
              <a:t> PRESET </a:t>
            </a:r>
            <a:r>
              <a:rPr lang="en-US" sz="900" dirty="0" err="1" smtClean="0">
                <a:solidFill>
                  <a:schemeClr val="tx1"/>
                </a:solidFill>
              </a:rPr>
              <a:t>pos</a:t>
            </a:r>
            <a:endParaRPr lang="en-US" sz="900" dirty="0" smtClean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smtClean="0">
                <a:solidFill>
                  <a:srgbClr val="0000FF"/>
                </a:solidFill>
              </a:rPr>
              <a:t>apb4_slave target1 -</a:t>
            </a:r>
            <a:r>
              <a:rPr lang="en-US" sz="900" dirty="0" err="1" smtClean="0">
                <a:solidFill>
                  <a:srgbClr val="0000FF"/>
                </a:solidFill>
              </a:rPr>
              <a:t>clk</a:t>
            </a:r>
            <a:r>
              <a:rPr lang="en-US" sz="900" dirty="0" smtClean="0">
                <a:solidFill>
                  <a:srgbClr val="0000FF"/>
                </a:solidFill>
              </a:rPr>
              <a:t> PCLK -</a:t>
            </a:r>
            <a:r>
              <a:rPr lang="en-US" sz="900" dirty="0" err="1" smtClean="0">
                <a:solidFill>
                  <a:srgbClr val="0000FF"/>
                </a:solidFill>
              </a:rPr>
              <a:t>rst</a:t>
            </a:r>
            <a:r>
              <a:rPr lang="en-US" sz="900" dirty="0" smtClean="0">
                <a:solidFill>
                  <a:srgbClr val="0000FF"/>
                </a:solidFill>
              </a:rPr>
              <a:t> PRESET</a:t>
            </a:r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err="1">
                <a:solidFill>
                  <a:schemeClr val="tx1"/>
                </a:solidFill>
              </a:rPr>
              <a:t>uregb</a:t>
            </a:r>
            <a:r>
              <a:rPr lang="en-US" sz="900" dirty="0">
                <a:solidFill>
                  <a:schemeClr val="tx1"/>
                </a:solidFill>
              </a:rPr>
              <a:t>  </a:t>
            </a:r>
            <a:r>
              <a:rPr lang="en-US" sz="900" dirty="0" smtClean="0">
                <a:solidFill>
                  <a:schemeClr val="tx1"/>
                </a:solidFill>
              </a:rPr>
              <a:t>START </a:t>
            </a:r>
            <a:r>
              <a:rPr lang="en-US" sz="900" dirty="0" smtClean="0">
                <a:solidFill>
                  <a:srgbClr val="0000FF"/>
                </a:solidFill>
              </a:rPr>
              <a:t>-</a:t>
            </a:r>
            <a:r>
              <a:rPr lang="en-US" sz="900" dirty="0" err="1" smtClean="0">
                <a:solidFill>
                  <a:srgbClr val="0000FF"/>
                </a:solidFill>
              </a:rPr>
              <a:t>if_rst</a:t>
            </a:r>
            <a:endParaRPr lang="en-US" sz="900" dirty="0">
              <a:solidFill>
                <a:srgbClr val="0000FF"/>
              </a:solidFill>
            </a:endParaRPr>
          </a:p>
          <a:p>
            <a:r>
              <a:rPr lang="en-US" sz="900" dirty="0" smtClean="0">
                <a:solidFill>
                  <a:schemeClr val="tx1"/>
                </a:solidFill>
              </a:rPr>
              <a:t>ureg32 COR -</a:t>
            </a:r>
            <a:r>
              <a:rPr lang="en-US" sz="900" dirty="0" err="1" smtClean="0">
                <a:solidFill>
                  <a:schemeClr val="tx1"/>
                </a:solidFill>
              </a:rPr>
              <a:t>init</a:t>
            </a:r>
            <a:r>
              <a:rPr lang="en-US" sz="900" dirty="0" smtClean="0">
                <a:solidFill>
                  <a:schemeClr val="tx1"/>
                </a:solidFill>
              </a:rPr>
              <a:t> 0xFFFFFFFF</a:t>
            </a:r>
            <a:r>
              <a:rPr lang="en-US" sz="900" dirty="0" smtClean="0">
                <a:solidFill>
                  <a:srgbClr val="0000FF"/>
                </a:solidFill>
              </a:rPr>
              <a:t> -</a:t>
            </a:r>
            <a:r>
              <a:rPr lang="en-US" sz="900" dirty="0" err="1" smtClean="0">
                <a:solidFill>
                  <a:srgbClr val="0000FF"/>
                </a:solidFill>
              </a:rPr>
              <a:t>if_rst</a:t>
            </a:r>
            <a:endParaRPr lang="en-US" sz="900" dirty="0" smtClean="0">
              <a:solidFill>
                <a:srgbClr val="0000FF"/>
              </a:solidFill>
            </a:endParaRPr>
          </a:p>
          <a:p>
            <a:r>
              <a:rPr lang="en-US" sz="900" dirty="0" err="1" smtClean="0">
                <a:solidFill>
                  <a:schemeClr val="tx1"/>
                </a:solidFill>
              </a:rPr>
              <a:t>uoutb</a:t>
            </a:r>
            <a:r>
              <a:rPr lang="en-US" sz="900" dirty="0" smtClean="0">
                <a:solidFill>
                  <a:schemeClr val="tx1"/>
                </a:solidFill>
              </a:rPr>
              <a:t> INT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err="1">
                <a:solidFill>
                  <a:schemeClr val="tx1"/>
                </a:solidFill>
              </a:rPr>
              <a:t>cthread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main_thread</a:t>
            </a:r>
            <a:r>
              <a:rPr lang="en-US" sz="900" dirty="0">
                <a:solidFill>
                  <a:schemeClr val="tx1"/>
                </a:solidFill>
              </a:rPr>
              <a:t> -</a:t>
            </a:r>
            <a:r>
              <a:rPr lang="en-US" sz="900" dirty="0" err="1">
                <a:solidFill>
                  <a:schemeClr val="tx1"/>
                </a:solidFill>
              </a:rPr>
              <a:t>reset_header</a:t>
            </a:r>
            <a:r>
              <a:rPr lang="en-US" sz="900" dirty="0">
                <a:solidFill>
                  <a:schemeClr val="tx1"/>
                </a:solidFill>
              </a:rPr>
              <a:t> -</a:t>
            </a:r>
            <a:r>
              <a:rPr lang="en-US" sz="900" dirty="0" err="1">
                <a:solidFill>
                  <a:schemeClr val="tx1"/>
                </a:solidFill>
              </a:rPr>
              <a:t>wait_header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126" y="936000"/>
            <a:ext cx="1236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test.in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80000" y="2594064"/>
            <a:ext cx="1365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src</a:t>
            </a:r>
            <a:r>
              <a:rPr lang="en-US" sz="1000" dirty="0" smtClean="0"/>
              <a:t>/</a:t>
            </a:r>
            <a:r>
              <a:rPr lang="en-US" sz="1000" dirty="0" err="1" smtClean="0"/>
              <a:t>test.h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1149138" y="2887085"/>
            <a:ext cx="4771373" cy="32178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…</a:t>
            </a:r>
            <a:endParaRPr lang="en-US" sz="1000" dirty="0"/>
          </a:p>
          <a:p>
            <a:r>
              <a:rPr lang="en-US" sz="1000" dirty="0">
                <a:solidFill>
                  <a:srgbClr val="0000FF"/>
                </a:solidFill>
              </a:rPr>
              <a:t>#include </a:t>
            </a:r>
            <a:r>
              <a:rPr lang="en-US" sz="1000" dirty="0" smtClean="0">
                <a:solidFill>
                  <a:srgbClr val="0000FF"/>
                </a:solidFill>
              </a:rPr>
              <a:t>“apb4_traits.h“</a:t>
            </a:r>
          </a:p>
          <a:p>
            <a:r>
              <a:rPr lang="en-US" sz="1000" dirty="0" smtClean="0"/>
              <a:t> </a:t>
            </a:r>
            <a:endParaRPr lang="en-US" sz="1000" dirty="0"/>
          </a:p>
          <a:p>
            <a:r>
              <a:rPr lang="en-US" sz="1000" dirty="0">
                <a:solidFill>
                  <a:srgbClr val="0000FF"/>
                </a:solidFill>
              </a:rPr>
              <a:t>class </a:t>
            </a:r>
            <a:r>
              <a:rPr lang="en-US" sz="1000" dirty="0" smtClean="0">
                <a:solidFill>
                  <a:srgbClr val="0000FF"/>
                </a:solidFill>
              </a:rPr>
              <a:t>test: </a:t>
            </a:r>
            <a:r>
              <a:rPr lang="en-US" sz="1000" dirty="0">
                <a:solidFill>
                  <a:srgbClr val="0000FF"/>
                </a:solidFill>
              </a:rPr>
              <a:t>public </a:t>
            </a:r>
            <a:r>
              <a:rPr lang="en-US" sz="1000" dirty="0" err="1">
                <a:solidFill>
                  <a:srgbClr val="0000FF"/>
                </a:solidFill>
              </a:rPr>
              <a:t>sc_module</a:t>
            </a:r>
            <a:r>
              <a:rPr lang="en-US" sz="1000" dirty="0">
                <a:solidFill>
                  <a:srgbClr val="0000FF"/>
                </a:solidFill>
              </a:rPr>
              <a:t>, </a:t>
            </a:r>
            <a:r>
              <a:rPr lang="en-US" sz="1000" dirty="0" smtClean="0">
                <a:solidFill>
                  <a:srgbClr val="0000FF"/>
                </a:solidFill>
              </a:rPr>
              <a:t>apb4_single_rw_if&lt;apb4_def_traits&gt;  </a:t>
            </a:r>
            <a:r>
              <a:rPr lang="en-US" sz="1000" dirty="0">
                <a:solidFill>
                  <a:srgbClr val="0000FF"/>
                </a:solidFill>
              </a:rPr>
              <a:t>{</a:t>
            </a:r>
          </a:p>
          <a:p>
            <a:r>
              <a:rPr lang="en-US" sz="1000" dirty="0" smtClean="0"/>
              <a:t>    </a:t>
            </a:r>
            <a:r>
              <a:rPr lang="en-US" sz="1000" dirty="0" err="1"/>
              <a:t>sc_in</a:t>
            </a:r>
            <a:r>
              <a:rPr lang="en-US" sz="1000" dirty="0"/>
              <a:t> &lt; </a:t>
            </a:r>
            <a:r>
              <a:rPr lang="en-US" sz="1000" dirty="0" err="1"/>
              <a:t>bool</a:t>
            </a:r>
            <a:r>
              <a:rPr lang="en-US" sz="1000" dirty="0"/>
              <a:t> &gt; PCLK;</a:t>
            </a:r>
          </a:p>
          <a:p>
            <a:r>
              <a:rPr lang="en-US" sz="1000" dirty="0"/>
              <a:t>    </a:t>
            </a:r>
            <a:r>
              <a:rPr lang="en-US" sz="1000" dirty="0" smtClean="0"/>
              <a:t>…</a:t>
            </a:r>
            <a:endParaRPr lang="en-US" sz="1000" dirty="0"/>
          </a:p>
          <a:p>
            <a:r>
              <a:rPr lang="en-US" sz="1000" dirty="0" smtClean="0">
                <a:solidFill>
                  <a:srgbClr val="0000FF"/>
                </a:solidFill>
              </a:rPr>
              <a:t>    // </a:t>
            </a:r>
            <a:r>
              <a:rPr lang="en-US" sz="1000" dirty="0">
                <a:solidFill>
                  <a:srgbClr val="0000FF"/>
                </a:solidFill>
              </a:rPr>
              <a:t>For </a:t>
            </a:r>
            <a:r>
              <a:rPr lang="en-US" sz="1000" dirty="0" smtClean="0">
                <a:solidFill>
                  <a:srgbClr val="0000FF"/>
                </a:solidFill>
              </a:rPr>
              <a:t>APB4 </a:t>
            </a:r>
            <a:r>
              <a:rPr lang="en-US" sz="1000" dirty="0">
                <a:solidFill>
                  <a:srgbClr val="0000FF"/>
                </a:solidFill>
              </a:rPr>
              <a:t>I/F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single_adaptor1_t target1_adaptor</a:t>
            </a:r>
            <a:r>
              <a:rPr lang="en-US" sz="1000" dirty="0">
                <a:solidFill>
                  <a:srgbClr val="0000FF"/>
                </a:solidFill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target1_t target1;</a:t>
            </a:r>
          </a:p>
          <a:p>
            <a:r>
              <a:rPr lang="en-US" sz="1000" dirty="0"/>
              <a:t>    </a:t>
            </a:r>
            <a:r>
              <a:rPr lang="en-US" sz="1000" dirty="0" smtClean="0"/>
              <a:t>SC_CTOR(test)</a:t>
            </a:r>
            <a:endParaRPr lang="en-US" sz="1000" dirty="0"/>
          </a:p>
          <a:p>
            <a:r>
              <a:rPr lang="en-US" sz="1000" dirty="0"/>
              <a:t>        : PCLK("PCLK")</a:t>
            </a:r>
          </a:p>
          <a:p>
            <a:r>
              <a:rPr lang="en-US" sz="1000" dirty="0"/>
              <a:t>        </a:t>
            </a:r>
            <a:r>
              <a:rPr lang="en-US" sz="1000" dirty="0" smtClean="0"/>
              <a:t>…</a:t>
            </a:r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       </a:t>
            </a:r>
            <a:r>
              <a:rPr lang="en-US" sz="1000" dirty="0" smtClean="0">
                <a:solidFill>
                  <a:srgbClr val="0000FF"/>
                </a:solidFill>
              </a:rPr>
              <a:t>, </a:t>
            </a:r>
            <a:r>
              <a:rPr lang="en-US" sz="1000" dirty="0">
                <a:solidFill>
                  <a:srgbClr val="0000FF"/>
                </a:solidFill>
              </a:rPr>
              <a:t>CTOR_NM(target1)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    , </a:t>
            </a:r>
            <a:r>
              <a:rPr lang="en-US" sz="1000" dirty="0" smtClean="0">
                <a:solidFill>
                  <a:srgbClr val="0000FF"/>
                </a:solidFill>
              </a:rPr>
              <a:t>CTOR_NM(target1_adaptor)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</a:t>
            </a:r>
            <a:r>
              <a:rPr lang="en-US" sz="1000" dirty="0" smtClean="0"/>
              <a:t> </a:t>
            </a:r>
            <a:r>
              <a:rPr lang="en-US" sz="1000" dirty="0"/>
              <a:t>{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</a:t>
            </a:r>
            <a:r>
              <a:rPr lang="en-US" sz="1000" dirty="0">
                <a:solidFill>
                  <a:srgbClr val="0000FF"/>
                </a:solidFill>
              </a:rPr>
              <a:t>     target1.clk_rst(PCLK, PRESET);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</a:rPr>
              <a:t>target1.target_port(target1_adaptor</a:t>
            </a:r>
            <a:r>
              <a:rPr lang="en-US" sz="1000" dirty="0">
                <a:solidFill>
                  <a:srgbClr val="0000FF"/>
                </a:solidFill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</a:rPr>
              <a:t>target1_adaptor.target_port</a:t>
            </a:r>
            <a:r>
              <a:rPr lang="en-US" sz="1000" dirty="0">
                <a:solidFill>
                  <a:srgbClr val="0000FF"/>
                </a:solidFill>
              </a:rPr>
              <a:t>(*this</a:t>
            </a:r>
            <a:r>
              <a:rPr lang="en-US" sz="1000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     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  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68431" y="2887085"/>
            <a:ext cx="5325034" cy="32178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(cont.)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  </a:t>
            </a:r>
            <a:r>
              <a:rPr lang="en-US" sz="1000" dirty="0">
                <a:solidFill>
                  <a:schemeClr val="tx1"/>
                </a:solidFill>
              </a:rPr>
              <a:t>void </a:t>
            </a:r>
            <a:r>
              <a:rPr lang="en-US" sz="1000" dirty="0" err="1">
                <a:solidFill>
                  <a:schemeClr val="tx1"/>
                </a:solidFill>
              </a:rPr>
              <a:t>reset_main_thread</a:t>
            </a:r>
            <a:r>
              <a:rPr lang="en-US" sz="10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dirty="0" err="1">
                <a:solidFill>
                  <a:schemeClr val="tx1"/>
                </a:solidFill>
              </a:rPr>
              <a:t>INT.write</a:t>
            </a:r>
            <a:r>
              <a:rPr lang="en-US" sz="1000" dirty="0">
                <a:solidFill>
                  <a:schemeClr val="tx1"/>
                </a:solidFill>
              </a:rPr>
              <a:t>(0);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}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rgbClr val="0000FF"/>
                </a:solidFill>
              </a:rPr>
              <a:t>    virtual </a:t>
            </a:r>
            <a:r>
              <a:rPr lang="en-US" sz="1000" dirty="0" err="1">
                <a:solidFill>
                  <a:srgbClr val="0000FF"/>
                </a:solidFill>
              </a:rPr>
              <a:t>bool</a:t>
            </a:r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err="1">
                <a:solidFill>
                  <a:srgbClr val="0000FF"/>
                </a:solidFill>
              </a:rPr>
              <a:t>can_single_read</a:t>
            </a:r>
            <a:r>
              <a:rPr lang="en-US" sz="1000" dirty="0">
                <a:solidFill>
                  <a:srgbClr val="0000FF"/>
                </a:solidFill>
              </a:rPr>
              <a:t>() </a:t>
            </a:r>
            <a:r>
              <a:rPr lang="en-US" sz="1000" dirty="0" err="1">
                <a:solidFill>
                  <a:srgbClr val="0000FF"/>
                </a:solidFill>
              </a:rPr>
              <a:t>const</a:t>
            </a:r>
            <a:r>
              <a:rPr lang="en-US" sz="1000" dirty="0">
                <a:solidFill>
                  <a:srgbClr val="0000FF"/>
                </a:solidFill>
              </a:rPr>
              <a:t> { return true; }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virtual </a:t>
            </a:r>
            <a:r>
              <a:rPr lang="en-US" sz="1000" dirty="0" err="1">
                <a:solidFill>
                  <a:srgbClr val="0000FF"/>
                </a:solidFill>
              </a:rPr>
              <a:t>bool</a:t>
            </a:r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err="1">
                <a:solidFill>
                  <a:srgbClr val="0000FF"/>
                </a:solidFill>
              </a:rPr>
              <a:t>can_single_write</a:t>
            </a:r>
            <a:r>
              <a:rPr lang="en-US" sz="1000" dirty="0">
                <a:solidFill>
                  <a:srgbClr val="0000FF"/>
                </a:solidFill>
              </a:rPr>
              <a:t>() </a:t>
            </a:r>
            <a:r>
              <a:rPr lang="en-US" sz="1000" dirty="0" err="1">
                <a:solidFill>
                  <a:srgbClr val="0000FF"/>
                </a:solidFill>
              </a:rPr>
              <a:t>const</a:t>
            </a:r>
            <a:r>
              <a:rPr lang="en-US" sz="1000" dirty="0">
                <a:solidFill>
                  <a:srgbClr val="0000FF"/>
                </a:solidFill>
              </a:rPr>
              <a:t> { return true; }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virtual void </a:t>
            </a:r>
            <a:r>
              <a:rPr lang="en-US" sz="1000" dirty="0" err="1">
                <a:solidFill>
                  <a:srgbClr val="0000FF"/>
                </a:solidFill>
              </a:rPr>
              <a:t>reset_single_read</a:t>
            </a:r>
            <a:r>
              <a:rPr lang="en-US" sz="1000" dirty="0">
                <a:solidFill>
                  <a:srgbClr val="0000FF"/>
                </a:solidFill>
              </a:rPr>
              <a:t>() {}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virtual void </a:t>
            </a:r>
            <a:r>
              <a:rPr lang="en-US" sz="1000" dirty="0" err="1">
                <a:solidFill>
                  <a:srgbClr val="0000FF"/>
                </a:solidFill>
              </a:rPr>
              <a:t>reset_single_write</a:t>
            </a:r>
            <a:r>
              <a:rPr lang="en-US" sz="1000" dirty="0">
                <a:solidFill>
                  <a:srgbClr val="0000FF"/>
                </a:solidFill>
              </a:rPr>
              <a:t>() {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    </a:t>
            </a:r>
            <a:r>
              <a:rPr lang="en-US" sz="1000" dirty="0" err="1">
                <a:solidFill>
                  <a:srgbClr val="0000FF"/>
                </a:solidFill>
              </a:rPr>
              <a:t>START.write</a:t>
            </a:r>
            <a:r>
              <a:rPr lang="en-US" sz="1000" dirty="0">
                <a:solidFill>
                  <a:srgbClr val="0000FF"/>
                </a:solidFill>
              </a:rPr>
              <a:t>(0);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    …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    </a:t>
            </a:r>
            <a:r>
              <a:rPr lang="en-US" sz="1000" dirty="0" err="1" smtClean="0">
                <a:solidFill>
                  <a:srgbClr val="0000FF"/>
                </a:solidFill>
              </a:rPr>
              <a:t>COR.write</a:t>
            </a:r>
            <a:r>
              <a:rPr lang="en-US" sz="1000" dirty="0" smtClean="0">
                <a:solidFill>
                  <a:srgbClr val="0000FF"/>
                </a:solidFill>
              </a:rPr>
              <a:t>(0xFFFFFFFF);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</a:t>
            </a:r>
            <a:r>
              <a:rPr lang="en-US" sz="1000" dirty="0">
                <a:solidFill>
                  <a:srgbClr val="0000FF"/>
                </a:solidFill>
              </a:rPr>
              <a:t>}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virtual void </a:t>
            </a:r>
            <a:r>
              <a:rPr lang="en-US" sz="1000" dirty="0" err="1">
                <a:solidFill>
                  <a:srgbClr val="0000FF"/>
                </a:solidFill>
              </a:rPr>
              <a:t>single_read</a:t>
            </a:r>
            <a:r>
              <a:rPr lang="en-US" sz="1000" dirty="0">
                <a:solidFill>
                  <a:srgbClr val="0000FF"/>
                </a:solidFill>
              </a:rPr>
              <a:t>(</a:t>
            </a:r>
            <a:r>
              <a:rPr lang="en-US" sz="1000" dirty="0" err="1">
                <a:solidFill>
                  <a:srgbClr val="0000FF"/>
                </a:solidFill>
              </a:rPr>
              <a:t>archan_t</a:t>
            </a:r>
            <a:r>
              <a:rPr lang="en-US" sz="1000" dirty="0">
                <a:solidFill>
                  <a:srgbClr val="0000FF"/>
                </a:solidFill>
              </a:rPr>
              <a:t>&amp; </a:t>
            </a:r>
            <a:r>
              <a:rPr lang="en-US" sz="1000" dirty="0" err="1">
                <a:solidFill>
                  <a:srgbClr val="0000FF"/>
                </a:solidFill>
              </a:rPr>
              <a:t>archan</a:t>
            </a:r>
            <a:r>
              <a:rPr lang="en-US" sz="1000" dirty="0">
                <a:solidFill>
                  <a:srgbClr val="0000FF"/>
                </a:solidFill>
              </a:rPr>
              <a:t>, </a:t>
            </a:r>
            <a:r>
              <a:rPr lang="en-US" sz="1000" dirty="0" err="1">
                <a:solidFill>
                  <a:srgbClr val="0000FF"/>
                </a:solidFill>
              </a:rPr>
              <a:t>rchan_t</a:t>
            </a:r>
            <a:r>
              <a:rPr lang="en-US" sz="1000" dirty="0">
                <a:solidFill>
                  <a:srgbClr val="0000FF"/>
                </a:solidFill>
              </a:rPr>
              <a:t>&amp; </a:t>
            </a:r>
            <a:r>
              <a:rPr lang="en-US" sz="1000" dirty="0" err="1">
                <a:solidFill>
                  <a:srgbClr val="0000FF"/>
                </a:solidFill>
              </a:rPr>
              <a:t>rchan</a:t>
            </a:r>
            <a:r>
              <a:rPr lang="en-US" sz="1000" dirty="0">
                <a:solidFill>
                  <a:srgbClr val="0000FF"/>
                </a:solidFill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virtual void </a:t>
            </a:r>
            <a:r>
              <a:rPr lang="en-US" sz="1000" dirty="0" err="1">
                <a:solidFill>
                  <a:srgbClr val="0000FF"/>
                </a:solidFill>
              </a:rPr>
              <a:t>single_write</a:t>
            </a:r>
            <a:r>
              <a:rPr lang="en-US" sz="1000" dirty="0">
                <a:solidFill>
                  <a:srgbClr val="0000FF"/>
                </a:solidFill>
              </a:rPr>
              <a:t>(</a:t>
            </a:r>
            <a:r>
              <a:rPr lang="en-US" sz="1000" dirty="0" err="1">
                <a:solidFill>
                  <a:srgbClr val="0000FF"/>
                </a:solidFill>
              </a:rPr>
              <a:t>awchan_t</a:t>
            </a:r>
            <a:r>
              <a:rPr lang="en-US" sz="1000" dirty="0">
                <a:solidFill>
                  <a:srgbClr val="0000FF"/>
                </a:solidFill>
              </a:rPr>
              <a:t>&amp; </a:t>
            </a:r>
            <a:r>
              <a:rPr lang="en-US" sz="1000" dirty="0" err="1">
                <a:solidFill>
                  <a:srgbClr val="0000FF"/>
                </a:solidFill>
              </a:rPr>
              <a:t>awchan</a:t>
            </a:r>
            <a:r>
              <a:rPr lang="en-US" sz="1000" dirty="0">
                <a:solidFill>
                  <a:srgbClr val="0000FF"/>
                </a:solidFill>
              </a:rPr>
              <a:t>, </a:t>
            </a:r>
            <a:r>
              <a:rPr lang="en-US" sz="1000" dirty="0" err="1">
                <a:solidFill>
                  <a:srgbClr val="0000FF"/>
                </a:solidFill>
              </a:rPr>
              <a:t>const</a:t>
            </a:r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err="1">
                <a:solidFill>
                  <a:srgbClr val="0000FF"/>
                </a:solidFill>
              </a:rPr>
              <a:t>wchan_t</a:t>
            </a:r>
            <a:r>
              <a:rPr lang="en-US" sz="1000" dirty="0">
                <a:solidFill>
                  <a:srgbClr val="0000FF"/>
                </a:solidFill>
              </a:rPr>
              <a:t>&amp; </a:t>
            </a:r>
            <a:r>
              <a:rPr lang="en-US" sz="1000" dirty="0" err="1">
                <a:solidFill>
                  <a:srgbClr val="0000FF"/>
                </a:solidFill>
              </a:rPr>
              <a:t>wchan</a:t>
            </a:r>
            <a:r>
              <a:rPr lang="en-US" sz="1000" dirty="0" smtClean="0">
                <a:solidFill>
                  <a:srgbClr val="0000FF"/>
                </a:solidFill>
              </a:rPr>
              <a:t>, </a:t>
            </a:r>
            <a:r>
              <a:rPr lang="en-US" sz="1000" dirty="0" err="1" smtClean="0">
                <a:solidFill>
                  <a:srgbClr val="0000FF"/>
                </a:solidFill>
              </a:rPr>
              <a:t>bchan_t</a:t>
            </a:r>
            <a:r>
              <a:rPr lang="en-US" sz="1000" dirty="0">
                <a:solidFill>
                  <a:srgbClr val="0000FF"/>
                </a:solidFill>
              </a:rPr>
              <a:t>&amp; </a:t>
            </a:r>
            <a:r>
              <a:rPr lang="en-US" sz="1000" dirty="0" err="1">
                <a:solidFill>
                  <a:srgbClr val="0000FF"/>
                </a:solidFill>
              </a:rPr>
              <a:t>bchan</a:t>
            </a:r>
            <a:r>
              <a:rPr lang="en-US" sz="1000" dirty="0">
                <a:solidFill>
                  <a:srgbClr val="0000FF"/>
                </a:solidFill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unsigned </a:t>
            </a:r>
            <a:r>
              <a:rPr lang="en-US" sz="1000" dirty="0" err="1">
                <a:solidFill>
                  <a:srgbClr val="0000FF"/>
                </a:solidFill>
              </a:rPr>
              <a:t>mask_data</a:t>
            </a:r>
            <a:r>
              <a:rPr lang="en-US" sz="1000" dirty="0">
                <a:solidFill>
                  <a:srgbClr val="0000FF"/>
                </a:solidFill>
              </a:rPr>
              <a:t> (unsigned </a:t>
            </a:r>
            <a:r>
              <a:rPr lang="en-US" sz="1000" dirty="0" err="1">
                <a:solidFill>
                  <a:srgbClr val="0000FF"/>
                </a:solidFill>
              </a:rPr>
              <a:t>cur_data</a:t>
            </a:r>
            <a:r>
              <a:rPr lang="en-US" sz="1000" dirty="0">
                <a:solidFill>
                  <a:srgbClr val="0000FF"/>
                </a:solidFill>
              </a:rPr>
              <a:t>, unsigned </a:t>
            </a:r>
            <a:r>
              <a:rPr lang="en-US" sz="1000" dirty="0" err="1">
                <a:solidFill>
                  <a:srgbClr val="0000FF"/>
                </a:solidFill>
              </a:rPr>
              <a:t>w_data</a:t>
            </a:r>
            <a:r>
              <a:rPr lang="en-US" sz="1000" dirty="0">
                <a:solidFill>
                  <a:srgbClr val="0000FF"/>
                </a:solidFill>
              </a:rPr>
              <a:t>, unsigned </a:t>
            </a:r>
            <a:r>
              <a:rPr lang="en-US" sz="1000" dirty="0" err="1">
                <a:solidFill>
                  <a:srgbClr val="0000FF"/>
                </a:solidFill>
              </a:rPr>
              <a:t>strb</a:t>
            </a:r>
            <a:r>
              <a:rPr lang="en-US" sz="1000" dirty="0" smtClean="0">
                <a:solidFill>
                  <a:srgbClr val="0000FF"/>
                </a:solidFill>
              </a:rPr>
              <a:t>);</a:t>
            </a:r>
          </a:p>
          <a:p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9520035" y="3923867"/>
            <a:ext cx="1806143" cy="806823"/>
          </a:xfrm>
          <a:prstGeom prst="wedgeRoundRectCallout">
            <a:avLst>
              <a:gd name="adj1" fmla="val -125810"/>
              <a:gd name="adj2" fmla="val 4916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Signals, which are written in </a:t>
            </a:r>
            <a:r>
              <a:rPr lang="en-US" sz="900" dirty="0" err="1"/>
              <a:t>single_write</a:t>
            </a:r>
            <a:r>
              <a:rPr lang="en-US" sz="900" dirty="0"/>
              <a:t> will be reset in </a:t>
            </a:r>
            <a:r>
              <a:rPr lang="en-US" sz="900" dirty="0" err="1"/>
              <a:t>reset_single_write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761296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2"/>
          <p:cNvSpPr txBox="1"/>
          <p:nvPr/>
        </p:nvSpPr>
        <p:spPr>
          <a:xfrm>
            <a:off x="1080000" y="936000"/>
            <a:ext cx="10788346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1.1.2.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APB4 slave </a:t>
            </a:r>
            <a:r>
              <a:rPr lang="en-US" sz="3200" b="1" cap="all" spc="-1" dirty="0" err="1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i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/F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667875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APB4 Slave I/F </a:t>
            </a:r>
            <a:r>
              <a:rPr lang="en-US" dirty="0"/>
              <a:t>generation</a:t>
            </a:r>
            <a:r>
              <a:rPr lang="en-US" dirty="0" smtClean="0"/>
              <a:t>: (cont.)</a:t>
            </a:r>
            <a:endParaRPr lang="en-US" dirty="0"/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For </a:t>
            </a:r>
            <a:r>
              <a:rPr lang="en-US" dirty="0" smtClean="0"/>
              <a:t>APB4: </a:t>
            </a:r>
            <a:r>
              <a:rPr lang="en-US" dirty="0"/>
              <a:t>add descriptions in module </a:t>
            </a:r>
            <a:r>
              <a:rPr lang="en-US" dirty="0" smtClean="0"/>
              <a:t>implementation 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23796" y="2535231"/>
            <a:ext cx="1365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src</a:t>
            </a:r>
            <a:r>
              <a:rPr lang="en-US" sz="1000" dirty="0" smtClean="0"/>
              <a:t>/test.cpp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6323796" y="2755947"/>
            <a:ext cx="5354174" cy="33657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strike="sngStrike" dirty="0" smtClean="0">
                <a:solidFill>
                  <a:srgbClr val="0000FF"/>
                </a:solidFill>
              </a:rPr>
              <a:t>unsigned apb4func::</a:t>
            </a:r>
            <a:r>
              <a:rPr lang="en-US" sz="1000" strike="sngStrike" dirty="0" err="1" smtClean="0">
                <a:solidFill>
                  <a:srgbClr val="0000FF"/>
                </a:solidFill>
              </a:rPr>
              <a:t>mask_data</a:t>
            </a:r>
            <a:r>
              <a:rPr lang="en-US" sz="1000" strike="sngStrike" dirty="0" smtClean="0">
                <a:solidFill>
                  <a:srgbClr val="0000FF"/>
                </a:solidFill>
              </a:rPr>
              <a:t>(unsigned </a:t>
            </a:r>
            <a:r>
              <a:rPr lang="en-US" sz="1000" strike="sngStrike" dirty="0" err="1" smtClean="0">
                <a:solidFill>
                  <a:srgbClr val="0000FF"/>
                </a:solidFill>
              </a:rPr>
              <a:t>cur_data</a:t>
            </a:r>
            <a:r>
              <a:rPr lang="en-US" sz="1000" strike="sngStrike" dirty="0" smtClean="0">
                <a:solidFill>
                  <a:srgbClr val="0000FF"/>
                </a:solidFill>
              </a:rPr>
              <a:t>, unsigned </a:t>
            </a:r>
            <a:r>
              <a:rPr lang="en-US" sz="1000" strike="sngStrike" dirty="0" err="1" smtClean="0">
                <a:solidFill>
                  <a:srgbClr val="0000FF"/>
                </a:solidFill>
              </a:rPr>
              <a:t>w_data</a:t>
            </a:r>
            <a:r>
              <a:rPr lang="en-US" sz="1000" strike="sngStrike" dirty="0" smtClean="0">
                <a:solidFill>
                  <a:srgbClr val="0000FF"/>
                </a:solidFill>
              </a:rPr>
              <a:t>, unsigned </a:t>
            </a:r>
            <a:r>
              <a:rPr lang="en-US" sz="1000" strike="sngStrike" dirty="0" err="1" smtClean="0">
                <a:solidFill>
                  <a:srgbClr val="0000FF"/>
                </a:solidFill>
              </a:rPr>
              <a:t>strb</a:t>
            </a:r>
            <a:r>
              <a:rPr lang="en-US" sz="1000" strike="sngStrike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1000" strike="sngStrike" dirty="0" smtClean="0">
                <a:solidFill>
                  <a:srgbClr val="0000FF"/>
                </a:solidFill>
              </a:rPr>
              <a:t>{</a:t>
            </a:r>
          </a:p>
          <a:p>
            <a:r>
              <a:rPr lang="en-US" sz="1000" strike="sngStrike" dirty="0" smtClean="0">
                <a:solidFill>
                  <a:srgbClr val="0000FF"/>
                </a:solidFill>
              </a:rPr>
              <a:t>    unsigned data = </a:t>
            </a:r>
            <a:r>
              <a:rPr lang="en-US" sz="1000" strike="sngStrike" dirty="0" err="1" smtClean="0">
                <a:solidFill>
                  <a:srgbClr val="0000FF"/>
                </a:solidFill>
              </a:rPr>
              <a:t>cur_data</a:t>
            </a:r>
            <a:r>
              <a:rPr lang="en-US" sz="1000" strike="sngStrike" dirty="0" smtClean="0">
                <a:solidFill>
                  <a:srgbClr val="0000FF"/>
                </a:solidFill>
              </a:rPr>
              <a:t>;</a:t>
            </a:r>
          </a:p>
          <a:p>
            <a:r>
              <a:rPr lang="en-US" sz="1000" strike="sngStrike" dirty="0" smtClean="0">
                <a:solidFill>
                  <a:srgbClr val="0000FF"/>
                </a:solidFill>
              </a:rPr>
              <a:t>    for (unsigned </a:t>
            </a:r>
            <a:r>
              <a:rPr lang="en-US" sz="1000" strike="sngStrike" dirty="0" err="1" smtClean="0">
                <a:solidFill>
                  <a:srgbClr val="0000FF"/>
                </a:solidFill>
              </a:rPr>
              <a:t>int</a:t>
            </a:r>
            <a:r>
              <a:rPr lang="en-US" sz="1000" strike="sngStrike" dirty="0" smtClean="0">
                <a:solidFill>
                  <a:srgbClr val="0000FF"/>
                </a:solidFill>
              </a:rPr>
              <a:t> </a:t>
            </a:r>
            <a:r>
              <a:rPr lang="en-US" sz="1000" strike="sngStrike" dirty="0" err="1" smtClean="0">
                <a:solidFill>
                  <a:srgbClr val="0000FF"/>
                </a:solidFill>
              </a:rPr>
              <a:t>i</a:t>
            </a:r>
            <a:r>
              <a:rPr lang="en-US" sz="1000" strike="sngStrike" dirty="0" smtClean="0">
                <a:solidFill>
                  <a:srgbClr val="0000FF"/>
                </a:solidFill>
              </a:rPr>
              <a:t> = 0; </a:t>
            </a:r>
            <a:r>
              <a:rPr lang="en-US" sz="1000" strike="sngStrike" dirty="0" err="1" smtClean="0">
                <a:solidFill>
                  <a:srgbClr val="0000FF"/>
                </a:solidFill>
              </a:rPr>
              <a:t>i</a:t>
            </a:r>
            <a:r>
              <a:rPr lang="en-US" sz="1000" strike="sngStrike" dirty="0" smtClean="0">
                <a:solidFill>
                  <a:srgbClr val="0000FF"/>
                </a:solidFill>
              </a:rPr>
              <a:t> &lt; 4; </a:t>
            </a:r>
            <a:r>
              <a:rPr lang="en-US" sz="1000" strike="sngStrike" dirty="0" err="1" smtClean="0">
                <a:solidFill>
                  <a:srgbClr val="0000FF"/>
                </a:solidFill>
              </a:rPr>
              <a:t>i</a:t>
            </a:r>
            <a:r>
              <a:rPr lang="en-US" sz="1000" strike="sngStrike" dirty="0" smtClean="0">
                <a:solidFill>
                  <a:srgbClr val="0000FF"/>
                </a:solidFill>
              </a:rPr>
              <a:t>++) {</a:t>
            </a:r>
          </a:p>
          <a:p>
            <a:r>
              <a:rPr lang="en-US" sz="1000" strike="sngStrike" dirty="0" smtClean="0">
                <a:solidFill>
                  <a:srgbClr val="0000FF"/>
                </a:solidFill>
              </a:rPr>
              <a:t>        if ( (</a:t>
            </a:r>
            <a:r>
              <a:rPr lang="en-US" sz="1000" strike="sngStrike" dirty="0" err="1" smtClean="0">
                <a:solidFill>
                  <a:srgbClr val="0000FF"/>
                </a:solidFill>
              </a:rPr>
              <a:t>strb</a:t>
            </a:r>
            <a:r>
              <a:rPr lang="en-US" sz="1000" strike="sngStrike" dirty="0" smtClean="0">
                <a:solidFill>
                  <a:srgbClr val="0000FF"/>
                </a:solidFill>
              </a:rPr>
              <a:t> &amp; (0x1 &lt;&lt; </a:t>
            </a:r>
            <a:r>
              <a:rPr lang="en-US" sz="1000" strike="sngStrike" dirty="0" err="1" smtClean="0">
                <a:solidFill>
                  <a:srgbClr val="0000FF"/>
                </a:solidFill>
              </a:rPr>
              <a:t>i</a:t>
            </a:r>
            <a:r>
              <a:rPr lang="en-US" sz="1000" strike="sngStrike" dirty="0" smtClean="0">
                <a:solidFill>
                  <a:srgbClr val="0000FF"/>
                </a:solidFill>
              </a:rPr>
              <a:t>)) != 0 ) {</a:t>
            </a:r>
          </a:p>
          <a:p>
            <a:r>
              <a:rPr lang="en-US" sz="1000" strike="sngStrike" dirty="0" smtClean="0">
                <a:solidFill>
                  <a:srgbClr val="0000FF"/>
                </a:solidFill>
              </a:rPr>
              <a:t>            data = data &amp; (~(0xFF &lt;&lt; (</a:t>
            </a:r>
            <a:r>
              <a:rPr lang="en-US" sz="1000" strike="sngStrike" dirty="0" err="1" smtClean="0">
                <a:solidFill>
                  <a:srgbClr val="0000FF"/>
                </a:solidFill>
              </a:rPr>
              <a:t>i</a:t>
            </a:r>
            <a:r>
              <a:rPr lang="en-US" sz="1000" strike="sngStrike" dirty="0" smtClean="0">
                <a:solidFill>
                  <a:srgbClr val="0000FF"/>
                </a:solidFill>
              </a:rPr>
              <a:t>*8)));</a:t>
            </a:r>
          </a:p>
          <a:p>
            <a:r>
              <a:rPr lang="en-US" sz="1000" strike="sngStrike" dirty="0" smtClean="0">
                <a:solidFill>
                  <a:srgbClr val="0000FF"/>
                </a:solidFill>
              </a:rPr>
              <a:t>            data = data | (</a:t>
            </a:r>
            <a:r>
              <a:rPr lang="en-US" sz="1000" strike="sngStrike" dirty="0" err="1" smtClean="0">
                <a:solidFill>
                  <a:srgbClr val="0000FF"/>
                </a:solidFill>
              </a:rPr>
              <a:t>w_data</a:t>
            </a:r>
            <a:r>
              <a:rPr lang="en-US" sz="1000" strike="sngStrike" dirty="0" smtClean="0">
                <a:solidFill>
                  <a:srgbClr val="0000FF"/>
                </a:solidFill>
              </a:rPr>
              <a:t> &amp; (0xFF &lt;&lt; (</a:t>
            </a:r>
            <a:r>
              <a:rPr lang="en-US" sz="1000" strike="sngStrike" dirty="0" err="1" smtClean="0">
                <a:solidFill>
                  <a:srgbClr val="0000FF"/>
                </a:solidFill>
              </a:rPr>
              <a:t>i</a:t>
            </a:r>
            <a:r>
              <a:rPr lang="en-US" sz="1000" strike="sngStrike" dirty="0" smtClean="0">
                <a:solidFill>
                  <a:srgbClr val="0000FF"/>
                </a:solidFill>
              </a:rPr>
              <a:t>*8) ) ) ;</a:t>
            </a:r>
          </a:p>
          <a:p>
            <a:r>
              <a:rPr lang="en-US" sz="1000" strike="sngStrike" dirty="0" smtClean="0">
                <a:solidFill>
                  <a:srgbClr val="0000FF"/>
                </a:solidFill>
              </a:rPr>
              <a:t>        }</a:t>
            </a:r>
          </a:p>
          <a:p>
            <a:r>
              <a:rPr lang="en-US" sz="1000" strike="sngStrike" dirty="0" smtClean="0">
                <a:solidFill>
                  <a:srgbClr val="0000FF"/>
                </a:solidFill>
              </a:rPr>
              <a:t>    }</a:t>
            </a:r>
          </a:p>
          <a:p>
            <a:r>
              <a:rPr lang="en-US" sz="1000" strike="sngStrike" dirty="0" smtClean="0">
                <a:solidFill>
                  <a:srgbClr val="0000FF"/>
                </a:solidFill>
              </a:rPr>
              <a:t>    return data;</a:t>
            </a:r>
          </a:p>
          <a:p>
            <a:r>
              <a:rPr lang="en-US" sz="1000" strike="sngStrike" dirty="0" smtClean="0">
                <a:solidFill>
                  <a:srgbClr val="0000FF"/>
                </a:solidFill>
              </a:rPr>
              <a:t>}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void apb4func</a:t>
            </a:r>
            <a:r>
              <a:rPr lang="en-US" sz="1000" dirty="0">
                <a:solidFill>
                  <a:srgbClr val="0000FF"/>
                </a:solidFill>
              </a:rPr>
              <a:t>::</a:t>
            </a:r>
            <a:r>
              <a:rPr lang="en-US" sz="1000" dirty="0" err="1">
                <a:solidFill>
                  <a:srgbClr val="0000FF"/>
                </a:solidFill>
              </a:rPr>
              <a:t>single_read</a:t>
            </a:r>
            <a:r>
              <a:rPr lang="en-US" sz="1000" dirty="0">
                <a:solidFill>
                  <a:srgbClr val="0000FF"/>
                </a:solidFill>
              </a:rPr>
              <a:t>(</a:t>
            </a:r>
            <a:r>
              <a:rPr lang="en-US" sz="1000" dirty="0" err="1">
                <a:solidFill>
                  <a:srgbClr val="0000FF"/>
                </a:solidFill>
              </a:rPr>
              <a:t>archan_t</a:t>
            </a:r>
            <a:r>
              <a:rPr lang="en-US" sz="1000" dirty="0">
                <a:solidFill>
                  <a:srgbClr val="0000FF"/>
                </a:solidFill>
              </a:rPr>
              <a:t>&amp; </a:t>
            </a:r>
            <a:r>
              <a:rPr lang="en-US" sz="1000" dirty="0" err="1">
                <a:solidFill>
                  <a:srgbClr val="0000FF"/>
                </a:solidFill>
              </a:rPr>
              <a:t>archan</a:t>
            </a:r>
            <a:r>
              <a:rPr lang="en-US" sz="1000" dirty="0">
                <a:solidFill>
                  <a:srgbClr val="0000FF"/>
                </a:solidFill>
              </a:rPr>
              <a:t>, </a:t>
            </a:r>
            <a:r>
              <a:rPr lang="en-US" sz="1000" dirty="0" err="1">
                <a:solidFill>
                  <a:srgbClr val="0000FF"/>
                </a:solidFill>
              </a:rPr>
              <a:t>rchan_t</a:t>
            </a:r>
            <a:r>
              <a:rPr lang="en-US" sz="1000" dirty="0">
                <a:solidFill>
                  <a:srgbClr val="0000FF"/>
                </a:solidFill>
              </a:rPr>
              <a:t>&amp; </a:t>
            </a:r>
            <a:r>
              <a:rPr lang="en-US" sz="1000" dirty="0" err="1">
                <a:solidFill>
                  <a:srgbClr val="0000FF"/>
                </a:solidFill>
              </a:rPr>
              <a:t>rchan</a:t>
            </a:r>
            <a:r>
              <a:rPr lang="en-US" sz="1000" dirty="0">
                <a:solidFill>
                  <a:srgbClr val="0000FF"/>
                </a:solidFill>
              </a:rPr>
              <a:t>)</a:t>
            </a:r>
          </a:p>
          <a:p>
            <a:r>
              <a:rPr lang="en-US" sz="1000" dirty="0">
                <a:solidFill>
                  <a:srgbClr val="0000FF"/>
                </a:solidFill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// </a:t>
            </a:r>
            <a:r>
              <a:rPr lang="en-US" sz="1000" dirty="0" smtClean="0">
                <a:solidFill>
                  <a:srgbClr val="0000FF"/>
                </a:solidFill>
              </a:rPr>
              <a:t>please write here</a:t>
            </a:r>
            <a:endParaRPr lang="en-US" sz="1000" dirty="0">
              <a:solidFill>
                <a:srgbClr val="0000FF"/>
              </a:solidFill>
            </a:endParaRPr>
          </a:p>
          <a:p>
            <a:r>
              <a:rPr lang="en-US" sz="1000" dirty="0" smtClean="0">
                <a:solidFill>
                  <a:srgbClr val="0000FF"/>
                </a:solidFill>
              </a:rPr>
              <a:t>}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void </a:t>
            </a:r>
            <a:r>
              <a:rPr lang="en-US" sz="1000" dirty="0" smtClean="0">
                <a:solidFill>
                  <a:srgbClr val="0000FF"/>
                </a:solidFill>
              </a:rPr>
              <a:t>apb4func</a:t>
            </a:r>
            <a:r>
              <a:rPr lang="en-US" sz="1000" dirty="0">
                <a:solidFill>
                  <a:srgbClr val="0000FF"/>
                </a:solidFill>
              </a:rPr>
              <a:t>::</a:t>
            </a:r>
            <a:r>
              <a:rPr lang="en-US" sz="1000" dirty="0" err="1">
                <a:solidFill>
                  <a:srgbClr val="0000FF"/>
                </a:solidFill>
              </a:rPr>
              <a:t>single_write</a:t>
            </a:r>
            <a:r>
              <a:rPr lang="en-US" sz="1000" dirty="0">
                <a:solidFill>
                  <a:srgbClr val="0000FF"/>
                </a:solidFill>
              </a:rPr>
              <a:t>(</a:t>
            </a:r>
            <a:r>
              <a:rPr lang="en-US" sz="1000" dirty="0" err="1">
                <a:solidFill>
                  <a:srgbClr val="0000FF"/>
                </a:solidFill>
              </a:rPr>
              <a:t>awchan_t</a:t>
            </a:r>
            <a:r>
              <a:rPr lang="en-US" sz="1000" dirty="0">
                <a:solidFill>
                  <a:srgbClr val="0000FF"/>
                </a:solidFill>
              </a:rPr>
              <a:t>&amp; </a:t>
            </a:r>
            <a:r>
              <a:rPr lang="en-US" sz="1000" dirty="0" err="1">
                <a:solidFill>
                  <a:srgbClr val="0000FF"/>
                </a:solidFill>
              </a:rPr>
              <a:t>awchan</a:t>
            </a:r>
            <a:r>
              <a:rPr lang="en-US" sz="1000" dirty="0">
                <a:solidFill>
                  <a:srgbClr val="0000FF"/>
                </a:solidFill>
              </a:rPr>
              <a:t>, </a:t>
            </a:r>
            <a:r>
              <a:rPr lang="en-US" sz="1000" dirty="0" err="1">
                <a:solidFill>
                  <a:srgbClr val="0000FF"/>
                </a:solidFill>
              </a:rPr>
              <a:t>const</a:t>
            </a:r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err="1">
                <a:solidFill>
                  <a:srgbClr val="0000FF"/>
                </a:solidFill>
              </a:rPr>
              <a:t>wchan_t</a:t>
            </a:r>
            <a:r>
              <a:rPr lang="en-US" sz="1000" dirty="0">
                <a:solidFill>
                  <a:srgbClr val="0000FF"/>
                </a:solidFill>
              </a:rPr>
              <a:t>&amp; </a:t>
            </a:r>
            <a:r>
              <a:rPr lang="en-US" sz="1000" dirty="0" err="1">
                <a:solidFill>
                  <a:srgbClr val="0000FF"/>
                </a:solidFill>
              </a:rPr>
              <a:t>wchan</a:t>
            </a:r>
            <a:r>
              <a:rPr lang="en-US" sz="1000" dirty="0" smtClean="0">
                <a:solidFill>
                  <a:srgbClr val="0000FF"/>
                </a:solidFill>
              </a:rPr>
              <a:t>, </a:t>
            </a:r>
            <a:r>
              <a:rPr lang="en-US" sz="1000" dirty="0" err="1">
                <a:solidFill>
                  <a:srgbClr val="0000FF"/>
                </a:solidFill>
              </a:rPr>
              <a:t>bchan_t</a:t>
            </a:r>
            <a:r>
              <a:rPr lang="en-US" sz="1000" dirty="0">
                <a:solidFill>
                  <a:srgbClr val="0000FF"/>
                </a:solidFill>
              </a:rPr>
              <a:t>&amp; </a:t>
            </a:r>
            <a:r>
              <a:rPr lang="en-US" sz="1000" dirty="0" err="1">
                <a:solidFill>
                  <a:srgbClr val="0000FF"/>
                </a:solidFill>
              </a:rPr>
              <a:t>bchan</a:t>
            </a:r>
            <a:r>
              <a:rPr lang="en-US" sz="1000" dirty="0">
                <a:solidFill>
                  <a:srgbClr val="0000FF"/>
                </a:solidFill>
              </a:rPr>
              <a:t>) {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</a:t>
            </a:r>
            <a:r>
              <a:rPr lang="en-US" sz="1000" dirty="0" err="1">
                <a:solidFill>
                  <a:srgbClr val="0000FF"/>
                </a:solidFill>
              </a:rPr>
              <a:t>bchan.error</a:t>
            </a:r>
            <a:r>
              <a:rPr lang="en-US" sz="1000" dirty="0">
                <a:solidFill>
                  <a:srgbClr val="0000FF"/>
                </a:solidFill>
              </a:rPr>
              <a:t> = false; 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// </a:t>
            </a:r>
            <a:r>
              <a:rPr lang="en-US" sz="1000" dirty="0" smtClean="0">
                <a:solidFill>
                  <a:srgbClr val="0000FF"/>
                </a:solidFill>
              </a:rPr>
              <a:t>please write here</a:t>
            </a:r>
            <a:endParaRPr lang="en-US" sz="1000" dirty="0">
              <a:solidFill>
                <a:srgbClr val="0000FF"/>
              </a:solidFill>
            </a:endParaRPr>
          </a:p>
          <a:p>
            <a:r>
              <a:rPr lang="en-US" sz="1000" dirty="0">
                <a:solidFill>
                  <a:srgbClr val="0000FF"/>
                </a:solidFill>
              </a:rPr>
              <a:t>    …</a:t>
            </a:r>
          </a:p>
          <a:p>
            <a:r>
              <a:rPr lang="en-US" sz="1000" dirty="0">
                <a:solidFill>
                  <a:srgbClr val="0000FF"/>
                </a:solidFill>
              </a:rPr>
              <a:t>}</a:t>
            </a:r>
          </a:p>
          <a:p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1464893" y="3515383"/>
            <a:ext cx="2943821" cy="15537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module test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clock </a:t>
            </a:r>
            <a:r>
              <a:rPr lang="en-US" sz="900" dirty="0">
                <a:solidFill>
                  <a:schemeClr val="tx1"/>
                </a:solidFill>
              </a:rPr>
              <a:t>PCLK</a:t>
            </a:r>
          </a:p>
          <a:p>
            <a:r>
              <a:rPr lang="en-US" sz="900" dirty="0" err="1">
                <a:solidFill>
                  <a:schemeClr val="tx1"/>
                </a:solidFill>
              </a:rPr>
              <a:t>sreset</a:t>
            </a:r>
            <a:r>
              <a:rPr lang="en-US" sz="900" dirty="0">
                <a:solidFill>
                  <a:schemeClr val="tx1"/>
                </a:solidFill>
              </a:rPr>
              <a:t> PRESET </a:t>
            </a:r>
            <a:r>
              <a:rPr lang="en-US" sz="900" dirty="0" err="1" smtClean="0">
                <a:solidFill>
                  <a:schemeClr val="tx1"/>
                </a:solidFill>
              </a:rPr>
              <a:t>pos</a:t>
            </a:r>
            <a:endParaRPr lang="en-US" sz="900" dirty="0" smtClean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smtClean="0">
                <a:solidFill>
                  <a:schemeClr val="tx1"/>
                </a:solidFill>
              </a:rPr>
              <a:t>apb4_slave target1 -</a:t>
            </a:r>
            <a:r>
              <a:rPr lang="en-US" sz="900" dirty="0" err="1" smtClean="0">
                <a:solidFill>
                  <a:schemeClr val="tx1"/>
                </a:solidFill>
              </a:rPr>
              <a:t>clk</a:t>
            </a:r>
            <a:r>
              <a:rPr lang="en-US" sz="900" dirty="0" smtClean="0">
                <a:solidFill>
                  <a:schemeClr val="tx1"/>
                </a:solidFill>
              </a:rPr>
              <a:t> PCLK -</a:t>
            </a:r>
            <a:r>
              <a:rPr lang="en-US" sz="900" dirty="0" err="1" smtClean="0">
                <a:solidFill>
                  <a:schemeClr val="tx1"/>
                </a:solidFill>
              </a:rPr>
              <a:t>rst</a:t>
            </a:r>
            <a:r>
              <a:rPr lang="en-US" sz="900" dirty="0" smtClean="0">
                <a:solidFill>
                  <a:schemeClr val="tx1"/>
                </a:solidFill>
              </a:rPr>
              <a:t> PRESET</a:t>
            </a:r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err="1">
                <a:solidFill>
                  <a:schemeClr val="tx1"/>
                </a:solidFill>
              </a:rPr>
              <a:t>uregb</a:t>
            </a:r>
            <a:r>
              <a:rPr lang="en-US" sz="900" dirty="0">
                <a:solidFill>
                  <a:schemeClr val="tx1"/>
                </a:solidFill>
              </a:rPr>
              <a:t>  </a:t>
            </a:r>
            <a:r>
              <a:rPr lang="en-US" sz="900" dirty="0" smtClean="0">
                <a:solidFill>
                  <a:schemeClr val="tx1"/>
                </a:solidFill>
              </a:rPr>
              <a:t>START </a:t>
            </a:r>
            <a:r>
              <a:rPr lang="en-US" sz="900" dirty="0">
                <a:solidFill>
                  <a:srgbClr val="0000FF"/>
                </a:solidFill>
              </a:rPr>
              <a:t>-</a:t>
            </a:r>
            <a:r>
              <a:rPr lang="en-US" sz="900" dirty="0" err="1" smtClean="0">
                <a:solidFill>
                  <a:srgbClr val="0000FF"/>
                </a:solidFill>
              </a:rPr>
              <a:t>th</a:t>
            </a:r>
            <a:r>
              <a:rPr lang="en-US" sz="900" dirty="0" smtClean="0">
                <a:solidFill>
                  <a:srgbClr val="0000FF"/>
                </a:solidFill>
              </a:rPr>
              <a:t> </a:t>
            </a:r>
            <a:r>
              <a:rPr lang="en-US" sz="900" dirty="0" err="1" smtClean="0">
                <a:solidFill>
                  <a:srgbClr val="0000FF"/>
                </a:solidFill>
              </a:rPr>
              <a:t>reset_single_write</a:t>
            </a:r>
            <a:endParaRPr lang="en-US" sz="900" dirty="0">
              <a:solidFill>
                <a:srgbClr val="0000FF"/>
              </a:solidFill>
            </a:endParaRPr>
          </a:p>
          <a:p>
            <a:r>
              <a:rPr lang="en-US" sz="900" dirty="0" smtClean="0">
                <a:solidFill>
                  <a:schemeClr val="tx1"/>
                </a:solidFill>
              </a:rPr>
              <a:t>ureg32 COR -</a:t>
            </a:r>
            <a:r>
              <a:rPr lang="en-US" sz="900" dirty="0" err="1" smtClean="0">
                <a:solidFill>
                  <a:schemeClr val="tx1"/>
                </a:solidFill>
              </a:rPr>
              <a:t>init</a:t>
            </a:r>
            <a:r>
              <a:rPr lang="en-US" sz="900" dirty="0" smtClean="0">
                <a:solidFill>
                  <a:schemeClr val="tx1"/>
                </a:solidFill>
              </a:rPr>
              <a:t> 0xFFFFFFFF</a:t>
            </a:r>
            <a:r>
              <a:rPr lang="en-US" sz="900" dirty="0" smtClean="0">
                <a:solidFill>
                  <a:srgbClr val="0000FF"/>
                </a:solidFill>
              </a:rPr>
              <a:t> -</a:t>
            </a:r>
            <a:r>
              <a:rPr lang="en-US" sz="900" dirty="0" err="1" smtClean="0">
                <a:solidFill>
                  <a:srgbClr val="0000FF"/>
                </a:solidFill>
              </a:rPr>
              <a:t>th</a:t>
            </a:r>
            <a:r>
              <a:rPr lang="en-US" sz="900" dirty="0" smtClean="0">
                <a:solidFill>
                  <a:srgbClr val="0000FF"/>
                </a:solidFill>
              </a:rPr>
              <a:t> </a:t>
            </a:r>
            <a:r>
              <a:rPr lang="en-US" sz="900" dirty="0" err="1">
                <a:solidFill>
                  <a:srgbClr val="0000FF"/>
                </a:solidFill>
              </a:rPr>
              <a:t>reset_single_write</a:t>
            </a:r>
            <a:endParaRPr lang="en-US" sz="900" dirty="0" smtClean="0">
              <a:solidFill>
                <a:srgbClr val="0000FF"/>
              </a:solidFill>
            </a:endParaRPr>
          </a:p>
          <a:p>
            <a:r>
              <a:rPr lang="en-US" sz="900" dirty="0" err="1" smtClean="0">
                <a:solidFill>
                  <a:schemeClr val="tx1"/>
                </a:solidFill>
              </a:rPr>
              <a:t>uoutb</a:t>
            </a:r>
            <a:r>
              <a:rPr lang="en-US" sz="900" dirty="0" smtClean="0">
                <a:solidFill>
                  <a:schemeClr val="tx1"/>
                </a:solidFill>
              </a:rPr>
              <a:t> INT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err="1">
                <a:solidFill>
                  <a:schemeClr val="tx1"/>
                </a:solidFill>
              </a:rPr>
              <a:t>cthread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main_thread</a:t>
            </a:r>
            <a:r>
              <a:rPr lang="en-US" sz="900" dirty="0">
                <a:solidFill>
                  <a:schemeClr val="tx1"/>
                </a:solidFill>
              </a:rPr>
              <a:t> -</a:t>
            </a:r>
            <a:r>
              <a:rPr lang="en-US" sz="900" dirty="0" err="1">
                <a:solidFill>
                  <a:schemeClr val="tx1"/>
                </a:solidFill>
              </a:rPr>
              <a:t>reset_header</a:t>
            </a:r>
            <a:r>
              <a:rPr lang="en-US" sz="900" dirty="0">
                <a:solidFill>
                  <a:schemeClr val="tx1"/>
                </a:solidFill>
              </a:rPr>
              <a:t> -</a:t>
            </a:r>
            <a:r>
              <a:rPr lang="en-US" sz="900" dirty="0" err="1">
                <a:solidFill>
                  <a:schemeClr val="tx1"/>
                </a:solidFill>
              </a:rPr>
              <a:t>wait_header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25175" y="3490941"/>
            <a:ext cx="1236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test.in</a:t>
            </a:r>
            <a:endParaRPr lang="en-US" sz="1000" dirty="0"/>
          </a:p>
        </p:txBody>
      </p:sp>
      <p:sp>
        <p:nvSpPr>
          <p:cNvPr id="20" name="Right Arrow 19"/>
          <p:cNvSpPr/>
          <p:nvPr/>
        </p:nvSpPr>
        <p:spPr>
          <a:xfrm>
            <a:off x="4651173" y="4117525"/>
            <a:ext cx="1233201" cy="27034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02935" y="3926012"/>
            <a:ext cx="1281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ssgen.pl -in  test.in</a:t>
            </a:r>
            <a:endParaRPr lang="en-US" sz="1000" dirty="0" smtClean="0">
              <a:solidFill>
                <a:schemeClr val="accent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46229" y="0"/>
            <a:ext cx="15457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v1.2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8817429" y="1599516"/>
            <a:ext cx="2490107" cy="800101"/>
          </a:xfrm>
          <a:prstGeom prst="wedgeRoundRectCallout">
            <a:avLst>
              <a:gd name="adj1" fmla="val -41393"/>
              <a:gd name="adj2" fmla="val 10223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Not need to generate this code. </a:t>
            </a:r>
          </a:p>
          <a:p>
            <a:pPr algn="ctr"/>
            <a:r>
              <a:rPr lang="en-US" sz="900" dirty="0"/>
              <a:t>It should be depended on user.</a:t>
            </a:r>
          </a:p>
        </p:txBody>
      </p:sp>
    </p:spTree>
    <p:extLst>
      <p:ext uri="{BB962C8B-B14F-4D97-AF65-F5344CB8AC3E}">
        <p14:creationId xmlns:p14="http://schemas.microsoft.com/office/powerpoint/2010/main" val="2077900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0000" y="6509880"/>
            <a:ext cx="671760" cy="16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Page </a:t>
            </a:r>
            <a:fld id="{91F0ACDD-2FE9-43CC-B4E8-3DD3299C311F}" type="slidenum"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pPr/>
              <a:t>12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80000" y="936000"/>
            <a:ext cx="10552758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1.2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S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using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AXI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Stratus SC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library</a:t>
            </a:r>
            <a:endParaRPr lang="de-DE" sz="3200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667875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Traits specification file generation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smtClean="0"/>
              <a:t>For AXI3: file name: </a:t>
            </a:r>
            <a:r>
              <a:rPr lang="en-US" dirty="0" smtClean="0">
                <a:solidFill>
                  <a:srgbClr val="0000FF"/>
                </a:solidFill>
              </a:rPr>
              <a:t>axi3_traits.h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1723" y="2467876"/>
            <a:ext cx="4591877" cy="3812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#</a:t>
            </a:r>
            <a:r>
              <a:rPr lang="en-US" sz="800" dirty="0" err="1">
                <a:solidFill>
                  <a:schemeClr val="tx1"/>
                </a:solidFill>
              </a:rPr>
              <a:t>ifndef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smtClean="0">
                <a:solidFill>
                  <a:schemeClr val="tx1"/>
                </a:solidFill>
              </a:rPr>
              <a:t>__AXI3_TRAITS_H</a:t>
            </a:r>
            <a:r>
              <a:rPr lang="en-US" sz="800" dirty="0">
                <a:solidFill>
                  <a:schemeClr val="tx1"/>
                </a:solidFill>
              </a:rPr>
              <a:t>__</a:t>
            </a:r>
          </a:p>
          <a:p>
            <a:r>
              <a:rPr lang="en-US" sz="800" dirty="0">
                <a:solidFill>
                  <a:schemeClr val="tx1"/>
                </a:solidFill>
              </a:rPr>
              <a:t>#define </a:t>
            </a:r>
            <a:r>
              <a:rPr lang="en-US" sz="800" dirty="0" smtClean="0">
                <a:solidFill>
                  <a:schemeClr val="tx1"/>
                </a:solidFill>
              </a:rPr>
              <a:t>__AXI3_TRAITS_H</a:t>
            </a:r>
            <a:r>
              <a:rPr lang="en-US" sz="800" dirty="0">
                <a:solidFill>
                  <a:schemeClr val="tx1"/>
                </a:solidFill>
              </a:rPr>
              <a:t>__</a:t>
            </a:r>
          </a:p>
          <a:p>
            <a:endParaRPr lang="en-US" sz="800" dirty="0">
              <a:solidFill>
                <a:srgbClr val="3C3C3B"/>
              </a:solidFill>
            </a:endParaRPr>
          </a:p>
          <a:p>
            <a:r>
              <a:rPr lang="en-US" sz="800" dirty="0">
                <a:solidFill>
                  <a:srgbClr val="3C3C3B"/>
                </a:solidFill>
              </a:rPr>
              <a:t>#include "</a:t>
            </a:r>
            <a:r>
              <a:rPr lang="en-US" sz="800" dirty="0" smtClean="0">
                <a:solidFill>
                  <a:srgbClr val="3C3C3B"/>
                </a:solidFill>
              </a:rPr>
              <a:t>cynw_axi3.h“</a:t>
            </a:r>
          </a:p>
          <a:p>
            <a:r>
              <a:rPr lang="en-US" sz="800" dirty="0">
                <a:solidFill>
                  <a:srgbClr val="3C3C3B"/>
                </a:solidFill>
              </a:rPr>
              <a:t>#include "</a:t>
            </a:r>
            <a:r>
              <a:rPr lang="en-US" sz="800" dirty="0" err="1">
                <a:solidFill>
                  <a:srgbClr val="3C3C3B"/>
                </a:solidFill>
              </a:rPr>
              <a:t>cynw_tlm</a:t>
            </a:r>
            <a:r>
              <a:rPr lang="en-US" sz="800" dirty="0">
                <a:solidFill>
                  <a:srgbClr val="3C3C3B"/>
                </a:solidFill>
              </a:rPr>
              <a:t>/</a:t>
            </a:r>
            <a:r>
              <a:rPr lang="en-US" sz="800" dirty="0" err="1">
                <a:solidFill>
                  <a:srgbClr val="3C3C3B"/>
                </a:solidFill>
              </a:rPr>
              <a:t>cynw_tlm.h</a:t>
            </a:r>
            <a:r>
              <a:rPr lang="en-US" sz="800" dirty="0" smtClean="0">
                <a:solidFill>
                  <a:srgbClr val="3C3C3B"/>
                </a:solidFill>
              </a:rPr>
              <a:t>"</a:t>
            </a:r>
            <a:endParaRPr lang="en-US" sz="800" dirty="0">
              <a:solidFill>
                <a:srgbClr val="3C3C3B"/>
              </a:solidFill>
            </a:endParaRPr>
          </a:p>
          <a:p>
            <a:r>
              <a:rPr lang="en-US" sz="800" dirty="0">
                <a:solidFill>
                  <a:srgbClr val="3C3C3B"/>
                </a:solidFill>
              </a:rPr>
              <a:t>using namespace axi3;</a:t>
            </a:r>
          </a:p>
          <a:p>
            <a:endParaRPr lang="en-US" sz="800" dirty="0">
              <a:solidFill>
                <a:srgbClr val="3C3C3B"/>
              </a:solidFill>
            </a:endParaRPr>
          </a:p>
          <a:p>
            <a:r>
              <a:rPr lang="en-US" sz="800" dirty="0">
                <a:solidFill>
                  <a:srgbClr val="3C3C3B"/>
                </a:solidFill>
              </a:rPr>
              <a:t>#</a:t>
            </a:r>
            <a:r>
              <a:rPr lang="en-US" sz="800" dirty="0" err="1">
                <a:solidFill>
                  <a:srgbClr val="3C3C3B"/>
                </a:solidFill>
              </a:rPr>
              <a:t>ifdef</a:t>
            </a:r>
            <a:r>
              <a:rPr lang="en-US" sz="800" dirty="0">
                <a:solidFill>
                  <a:srgbClr val="3C3C3B"/>
                </a:solidFill>
              </a:rPr>
              <a:t> MAP_TLM2</a:t>
            </a:r>
          </a:p>
          <a:p>
            <a:r>
              <a:rPr lang="en-US" sz="800" dirty="0">
                <a:solidFill>
                  <a:srgbClr val="3C3C3B"/>
                </a:solidFill>
              </a:rPr>
              <a:t>#include "</a:t>
            </a:r>
            <a:r>
              <a:rPr lang="en-US" sz="800" dirty="0" err="1">
                <a:solidFill>
                  <a:srgbClr val="3C3C3B"/>
                </a:solidFill>
              </a:rPr>
              <a:t>cynw_bus_interfaces</a:t>
            </a:r>
            <a:r>
              <a:rPr lang="en-US" sz="800" dirty="0">
                <a:solidFill>
                  <a:srgbClr val="3C3C3B"/>
                </a:solidFill>
              </a:rPr>
              <a:t>/</a:t>
            </a:r>
            <a:r>
              <a:rPr lang="en-US" sz="800" dirty="0" err="1">
                <a:solidFill>
                  <a:srgbClr val="3C3C3B"/>
                </a:solidFill>
              </a:rPr>
              <a:t>simple_bus</a:t>
            </a:r>
            <a:r>
              <a:rPr lang="en-US" sz="800" dirty="0">
                <a:solidFill>
                  <a:srgbClr val="3C3C3B"/>
                </a:solidFill>
              </a:rPr>
              <a:t>/tlm2_transactors.h"</a:t>
            </a:r>
          </a:p>
          <a:p>
            <a:r>
              <a:rPr lang="en-US" sz="800" dirty="0">
                <a:solidFill>
                  <a:srgbClr val="3C3C3B"/>
                </a:solidFill>
              </a:rPr>
              <a:t>#include "</a:t>
            </a:r>
            <a:r>
              <a:rPr lang="en-US" sz="800" dirty="0" err="1">
                <a:solidFill>
                  <a:srgbClr val="3C3C3B"/>
                </a:solidFill>
              </a:rPr>
              <a:t>cynw_bus_interfaces</a:t>
            </a:r>
            <a:r>
              <a:rPr lang="en-US" sz="800" dirty="0">
                <a:solidFill>
                  <a:srgbClr val="3C3C3B"/>
                </a:solidFill>
              </a:rPr>
              <a:t>/axi3/axi3_tlm2.h"</a:t>
            </a:r>
          </a:p>
          <a:p>
            <a:r>
              <a:rPr lang="en-US" sz="800" dirty="0">
                <a:solidFill>
                  <a:srgbClr val="3C3C3B"/>
                </a:solidFill>
              </a:rPr>
              <a:t>#</a:t>
            </a:r>
            <a:r>
              <a:rPr lang="en-US" sz="800" dirty="0" err="1">
                <a:solidFill>
                  <a:srgbClr val="3C3C3B"/>
                </a:solidFill>
              </a:rPr>
              <a:t>endif</a:t>
            </a:r>
            <a:endParaRPr lang="en-US" sz="800" dirty="0">
              <a:solidFill>
                <a:srgbClr val="3C3C3B"/>
              </a:solidFill>
            </a:endParaRPr>
          </a:p>
          <a:p>
            <a:endParaRPr lang="en-US" sz="800" dirty="0">
              <a:solidFill>
                <a:srgbClr val="3C3C3B"/>
              </a:solidFill>
            </a:endParaRPr>
          </a:p>
          <a:p>
            <a:r>
              <a:rPr lang="en-US" sz="800" dirty="0">
                <a:solidFill>
                  <a:srgbClr val="3C3C3B"/>
                </a:solidFill>
              </a:rPr>
              <a:t>#</a:t>
            </a:r>
            <a:r>
              <a:rPr lang="en-US" sz="800" dirty="0" err="1">
                <a:solidFill>
                  <a:srgbClr val="3C3C3B"/>
                </a:solidFill>
              </a:rPr>
              <a:t>ifdef</a:t>
            </a:r>
            <a:r>
              <a:rPr lang="en-US" sz="800" dirty="0">
                <a:solidFill>
                  <a:srgbClr val="3C3C3B"/>
                </a:solidFill>
              </a:rPr>
              <a:t> MAP_AXI3_SIGNAL</a:t>
            </a:r>
          </a:p>
          <a:p>
            <a:r>
              <a:rPr lang="en-US" sz="800" dirty="0">
                <a:solidFill>
                  <a:srgbClr val="3C3C3B"/>
                </a:solidFill>
              </a:rPr>
              <a:t>static </a:t>
            </a:r>
            <a:r>
              <a:rPr lang="en-US" sz="800" dirty="0" err="1">
                <a:solidFill>
                  <a:srgbClr val="3C3C3B"/>
                </a:solidFill>
              </a:rPr>
              <a:t>const</a:t>
            </a:r>
            <a:r>
              <a:rPr lang="en-US" sz="800" dirty="0">
                <a:solidFill>
                  <a:srgbClr val="3C3C3B"/>
                </a:solidFill>
              </a:rPr>
              <a:t> </a:t>
            </a:r>
            <a:r>
              <a:rPr lang="en-US" sz="800" dirty="0" err="1">
                <a:solidFill>
                  <a:srgbClr val="3C3C3B"/>
                </a:solidFill>
              </a:rPr>
              <a:t>bool</a:t>
            </a:r>
            <a:r>
              <a:rPr lang="en-US" sz="800" dirty="0">
                <a:solidFill>
                  <a:srgbClr val="3C3C3B"/>
                </a:solidFill>
              </a:rPr>
              <a:t> </a:t>
            </a:r>
            <a:r>
              <a:rPr lang="en-US" sz="800" dirty="0" err="1">
                <a:solidFill>
                  <a:srgbClr val="3C3C3B"/>
                </a:solidFill>
              </a:rPr>
              <a:t>sig_level</a:t>
            </a:r>
            <a:r>
              <a:rPr lang="en-US" sz="800" dirty="0">
                <a:solidFill>
                  <a:srgbClr val="3C3C3B"/>
                </a:solidFill>
              </a:rPr>
              <a:t> = true;</a:t>
            </a:r>
          </a:p>
          <a:p>
            <a:r>
              <a:rPr lang="en-US" sz="800" dirty="0">
                <a:solidFill>
                  <a:srgbClr val="3C3C3B"/>
                </a:solidFill>
              </a:rPr>
              <a:t>#else</a:t>
            </a:r>
          </a:p>
          <a:p>
            <a:r>
              <a:rPr lang="en-US" sz="800" dirty="0">
                <a:solidFill>
                  <a:srgbClr val="3C3C3B"/>
                </a:solidFill>
              </a:rPr>
              <a:t>static </a:t>
            </a:r>
            <a:r>
              <a:rPr lang="en-US" sz="800" dirty="0" err="1">
                <a:solidFill>
                  <a:srgbClr val="3C3C3B"/>
                </a:solidFill>
              </a:rPr>
              <a:t>const</a:t>
            </a:r>
            <a:r>
              <a:rPr lang="en-US" sz="800" dirty="0">
                <a:solidFill>
                  <a:srgbClr val="3C3C3B"/>
                </a:solidFill>
              </a:rPr>
              <a:t> </a:t>
            </a:r>
            <a:r>
              <a:rPr lang="en-US" sz="800" dirty="0" err="1">
                <a:solidFill>
                  <a:srgbClr val="3C3C3B"/>
                </a:solidFill>
              </a:rPr>
              <a:t>bool</a:t>
            </a:r>
            <a:r>
              <a:rPr lang="en-US" sz="800" dirty="0">
                <a:solidFill>
                  <a:srgbClr val="3C3C3B"/>
                </a:solidFill>
              </a:rPr>
              <a:t> </a:t>
            </a:r>
            <a:r>
              <a:rPr lang="en-US" sz="800" dirty="0" err="1">
                <a:solidFill>
                  <a:srgbClr val="3C3C3B"/>
                </a:solidFill>
              </a:rPr>
              <a:t>sig_level</a:t>
            </a:r>
            <a:r>
              <a:rPr lang="en-US" sz="800" dirty="0">
                <a:solidFill>
                  <a:srgbClr val="3C3C3B"/>
                </a:solidFill>
              </a:rPr>
              <a:t> = false;</a:t>
            </a:r>
          </a:p>
          <a:p>
            <a:r>
              <a:rPr lang="en-US" sz="800" dirty="0">
                <a:solidFill>
                  <a:srgbClr val="3C3C3B"/>
                </a:solidFill>
              </a:rPr>
              <a:t>#</a:t>
            </a:r>
            <a:r>
              <a:rPr lang="en-US" sz="800" dirty="0" err="1">
                <a:solidFill>
                  <a:srgbClr val="3C3C3B"/>
                </a:solidFill>
              </a:rPr>
              <a:t>endif</a:t>
            </a:r>
            <a:endParaRPr lang="en-US" sz="800" dirty="0">
              <a:solidFill>
                <a:srgbClr val="3C3C3B"/>
              </a:solidFill>
            </a:endParaRPr>
          </a:p>
          <a:p>
            <a:endParaRPr lang="en-US" sz="800" dirty="0">
              <a:solidFill>
                <a:srgbClr val="3C3C3B"/>
              </a:solidFill>
            </a:endParaRPr>
          </a:p>
          <a:p>
            <a:r>
              <a:rPr lang="en-US" sz="800" dirty="0" err="1">
                <a:solidFill>
                  <a:srgbClr val="3C3C3B"/>
                </a:solidFill>
              </a:rPr>
              <a:t>struct</a:t>
            </a:r>
            <a:r>
              <a:rPr lang="en-US" sz="800" dirty="0">
                <a:solidFill>
                  <a:srgbClr val="3C3C3B"/>
                </a:solidFill>
              </a:rPr>
              <a:t> FAST_TLM_TRAITS : public SIG_TRAITS</a:t>
            </a:r>
          </a:p>
          <a:p>
            <a:r>
              <a:rPr lang="en-US" sz="800" dirty="0">
                <a:solidFill>
                  <a:srgbClr val="3C3C3B"/>
                </a:solidFill>
              </a:rPr>
              <a:t>{</a:t>
            </a:r>
          </a:p>
          <a:p>
            <a:r>
              <a:rPr lang="en-US" sz="800" dirty="0">
                <a:solidFill>
                  <a:srgbClr val="3C3C3B"/>
                </a:solidFill>
              </a:rPr>
              <a:t>  static </a:t>
            </a:r>
            <a:r>
              <a:rPr lang="en-US" sz="800" dirty="0" err="1">
                <a:solidFill>
                  <a:srgbClr val="3C3C3B"/>
                </a:solidFill>
              </a:rPr>
              <a:t>const</a:t>
            </a:r>
            <a:r>
              <a:rPr lang="en-US" sz="800" dirty="0">
                <a:solidFill>
                  <a:srgbClr val="3C3C3B"/>
                </a:solidFill>
              </a:rPr>
              <a:t> </a:t>
            </a:r>
            <a:r>
              <a:rPr lang="en-US" sz="800" dirty="0" err="1">
                <a:solidFill>
                  <a:srgbClr val="3C3C3B"/>
                </a:solidFill>
              </a:rPr>
              <a:t>bool</a:t>
            </a:r>
            <a:r>
              <a:rPr lang="en-US" sz="800" dirty="0">
                <a:solidFill>
                  <a:srgbClr val="3C3C3B"/>
                </a:solidFill>
              </a:rPr>
              <a:t> Level = 0; // configures flex channels for TLM level</a:t>
            </a:r>
          </a:p>
          <a:p>
            <a:r>
              <a:rPr lang="en-US" sz="800" dirty="0">
                <a:solidFill>
                  <a:srgbClr val="3C3C3B"/>
                </a:solidFill>
              </a:rPr>
              <a:t>};</a:t>
            </a:r>
          </a:p>
          <a:p>
            <a:endParaRPr lang="en-US" sz="800" dirty="0">
              <a:solidFill>
                <a:srgbClr val="3C3C3B"/>
              </a:solidFill>
            </a:endParaRPr>
          </a:p>
          <a:p>
            <a:r>
              <a:rPr lang="en-US" sz="800" dirty="0" err="1">
                <a:solidFill>
                  <a:srgbClr val="3C3C3B"/>
                </a:solidFill>
              </a:rPr>
              <a:t>struct</a:t>
            </a:r>
            <a:r>
              <a:rPr lang="en-US" sz="800" dirty="0">
                <a:solidFill>
                  <a:srgbClr val="3C3C3B"/>
                </a:solidFill>
              </a:rPr>
              <a:t> SIG_TRAITS_RESET : public SIG_TRAITS</a:t>
            </a:r>
          </a:p>
          <a:p>
            <a:r>
              <a:rPr lang="en-US" sz="800" dirty="0">
                <a:solidFill>
                  <a:srgbClr val="3C3C3B"/>
                </a:solidFill>
              </a:rPr>
              <a:t>{</a:t>
            </a:r>
          </a:p>
          <a:p>
            <a:r>
              <a:rPr lang="en-US" sz="800" dirty="0">
                <a:solidFill>
                  <a:srgbClr val="3C3C3B"/>
                </a:solidFill>
              </a:rPr>
              <a:t>  static </a:t>
            </a:r>
            <a:r>
              <a:rPr lang="en-US" sz="800" dirty="0" err="1">
                <a:solidFill>
                  <a:srgbClr val="3C3C3B"/>
                </a:solidFill>
              </a:rPr>
              <a:t>const</a:t>
            </a:r>
            <a:r>
              <a:rPr lang="en-US" sz="800" dirty="0">
                <a:solidFill>
                  <a:srgbClr val="3C3C3B"/>
                </a:solidFill>
              </a:rPr>
              <a:t> </a:t>
            </a:r>
            <a:r>
              <a:rPr lang="en-US" sz="800" dirty="0" err="1">
                <a:solidFill>
                  <a:srgbClr val="3C3C3B"/>
                </a:solidFill>
              </a:rPr>
              <a:t>bool</a:t>
            </a:r>
            <a:r>
              <a:rPr lang="en-US" sz="800" dirty="0">
                <a:solidFill>
                  <a:srgbClr val="3C3C3B"/>
                </a:solidFill>
              </a:rPr>
              <a:t> </a:t>
            </a:r>
            <a:r>
              <a:rPr lang="en-US" sz="800" dirty="0" err="1">
                <a:solidFill>
                  <a:srgbClr val="3C3C3B"/>
                </a:solidFill>
              </a:rPr>
              <a:t>ResetData</a:t>
            </a:r>
            <a:r>
              <a:rPr lang="en-US" sz="800" dirty="0">
                <a:solidFill>
                  <a:srgbClr val="3C3C3B"/>
                </a:solidFill>
              </a:rPr>
              <a:t>  = true;</a:t>
            </a:r>
          </a:p>
          <a:p>
            <a:r>
              <a:rPr lang="en-US" sz="800" dirty="0">
                <a:solidFill>
                  <a:srgbClr val="3C3C3B"/>
                </a:solidFill>
              </a:rPr>
              <a:t>  static </a:t>
            </a:r>
            <a:r>
              <a:rPr lang="en-US" sz="800" dirty="0" err="1">
                <a:solidFill>
                  <a:srgbClr val="3C3C3B"/>
                </a:solidFill>
              </a:rPr>
              <a:t>const</a:t>
            </a:r>
            <a:r>
              <a:rPr lang="en-US" sz="800" dirty="0">
                <a:solidFill>
                  <a:srgbClr val="3C3C3B"/>
                </a:solidFill>
              </a:rPr>
              <a:t> </a:t>
            </a:r>
            <a:r>
              <a:rPr lang="en-US" sz="800" dirty="0" err="1">
                <a:solidFill>
                  <a:srgbClr val="3C3C3B"/>
                </a:solidFill>
              </a:rPr>
              <a:t>bool</a:t>
            </a:r>
            <a:r>
              <a:rPr lang="en-US" sz="800" dirty="0">
                <a:solidFill>
                  <a:srgbClr val="3C3C3B"/>
                </a:solidFill>
              </a:rPr>
              <a:t> </a:t>
            </a:r>
            <a:r>
              <a:rPr lang="en-US" sz="800" dirty="0" err="1">
                <a:solidFill>
                  <a:srgbClr val="3C3C3B"/>
                </a:solidFill>
              </a:rPr>
              <a:t>ResetSync</a:t>
            </a:r>
            <a:r>
              <a:rPr lang="en-US" sz="800" dirty="0">
                <a:solidFill>
                  <a:srgbClr val="3C3C3B"/>
                </a:solidFill>
              </a:rPr>
              <a:t>  = </a:t>
            </a:r>
            <a:r>
              <a:rPr lang="en-US" sz="800" dirty="0">
                <a:solidFill>
                  <a:srgbClr val="0000FF"/>
                </a:solidFill>
              </a:rPr>
              <a:t>true</a:t>
            </a:r>
            <a:r>
              <a:rPr lang="en-US" sz="800" dirty="0">
                <a:solidFill>
                  <a:srgbClr val="3C3C3B"/>
                </a:solidFill>
              </a:rPr>
              <a:t>;</a:t>
            </a:r>
          </a:p>
          <a:p>
            <a:r>
              <a:rPr lang="en-US" sz="800" dirty="0">
                <a:solidFill>
                  <a:srgbClr val="3C3C3B"/>
                </a:solidFill>
              </a:rPr>
              <a:t>  static </a:t>
            </a:r>
            <a:r>
              <a:rPr lang="en-US" sz="800" dirty="0" err="1">
                <a:solidFill>
                  <a:srgbClr val="3C3C3B"/>
                </a:solidFill>
              </a:rPr>
              <a:t>const</a:t>
            </a:r>
            <a:r>
              <a:rPr lang="en-US" sz="800" dirty="0">
                <a:solidFill>
                  <a:srgbClr val="3C3C3B"/>
                </a:solidFill>
              </a:rPr>
              <a:t> </a:t>
            </a:r>
            <a:r>
              <a:rPr lang="en-US" sz="800" dirty="0" err="1">
                <a:solidFill>
                  <a:srgbClr val="3C3C3B"/>
                </a:solidFill>
              </a:rPr>
              <a:t>bool</a:t>
            </a:r>
            <a:r>
              <a:rPr lang="en-US" sz="800" dirty="0">
                <a:solidFill>
                  <a:srgbClr val="3C3C3B"/>
                </a:solidFill>
              </a:rPr>
              <a:t> </a:t>
            </a:r>
            <a:r>
              <a:rPr lang="en-US" sz="800" dirty="0" err="1">
                <a:solidFill>
                  <a:srgbClr val="3C3C3B"/>
                </a:solidFill>
              </a:rPr>
              <a:t>ResetLevel</a:t>
            </a:r>
            <a:r>
              <a:rPr lang="en-US" sz="800" dirty="0">
                <a:solidFill>
                  <a:srgbClr val="3C3C3B"/>
                </a:solidFill>
              </a:rPr>
              <a:t> = </a:t>
            </a:r>
            <a:r>
              <a:rPr lang="en-US" sz="800" dirty="0">
                <a:solidFill>
                  <a:srgbClr val="0000FF"/>
                </a:solidFill>
              </a:rPr>
              <a:t>true</a:t>
            </a:r>
            <a:r>
              <a:rPr lang="en-US" sz="800" dirty="0">
                <a:solidFill>
                  <a:srgbClr val="3C3C3B"/>
                </a:solidFill>
              </a:rPr>
              <a:t>;</a:t>
            </a:r>
          </a:p>
          <a:p>
            <a:r>
              <a:rPr lang="en-US" sz="800" dirty="0">
                <a:solidFill>
                  <a:srgbClr val="3C3C3B"/>
                </a:solidFill>
              </a:rPr>
              <a:t>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31172" y="6033838"/>
            <a:ext cx="941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3C3C3B"/>
                </a:solidFill>
              </a:rPr>
              <a:t>axi3_traits.h</a:t>
            </a:r>
            <a:endParaRPr lang="en-US" sz="1000" dirty="0">
              <a:solidFill>
                <a:srgbClr val="3C3C3B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39948" y="2467875"/>
            <a:ext cx="4999382" cy="3803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rgbClr val="3C3C3B"/>
                </a:solidFill>
              </a:rPr>
              <a:t>struct</a:t>
            </a:r>
            <a:r>
              <a:rPr lang="en-US" sz="800" dirty="0">
                <a:solidFill>
                  <a:srgbClr val="3C3C3B"/>
                </a:solidFill>
              </a:rPr>
              <a:t> </a:t>
            </a:r>
            <a:r>
              <a:rPr lang="en-US" sz="800" dirty="0" err="1" smtClean="0">
                <a:solidFill>
                  <a:srgbClr val="3C3C3B"/>
                </a:solidFill>
              </a:rPr>
              <a:t>axi_def_bw_traits</a:t>
            </a:r>
            <a:r>
              <a:rPr lang="en-US" sz="800" dirty="0" smtClean="0">
                <a:solidFill>
                  <a:srgbClr val="3C3C3B"/>
                </a:solidFill>
              </a:rPr>
              <a:t> </a:t>
            </a:r>
            <a:r>
              <a:rPr lang="en-US" sz="800" dirty="0">
                <a:solidFill>
                  <a:srgbClr val="3C3C3B"/>
                </a:solidFill>
              </a:rPr>
              <a:t>{</a:t>
            </a:r>
          </a:p>
          <a:p>
            <a:r>
              <a:rPr lang="en-US" sz="800" dirty="0">
                <a:solidFill>
                  <a:srgbClr val="3C3C3B"/>
                </a:solidFill>
              </a:rPr>
              <a:t>    static </a:t>
            </a:r>
            <a:r>
              <a:rPr lang="en-US" sz="800" dirty="0" err="1">
                <a:solidFill>
                  <a:srgbClr val="3C3C3B"/>
                </a:solidFill>
              </a:rPr>
              <a:t>const</a:t>
            </a:r>
            <a:r>
              <a:rPr lang="en-US" sz="800" dirty="0">
                <a:solidFill>
                  <a:srgbClr val="3C3C3B"/>
                </a:solidFill>
              </a:rPr>
              <a:t> unsigned </a:t>
            </a:r>
            <a:r>
              <a:rPr lang="en-US" sz="800" dirty="0" err="1">
                <a:solidFill>
                  <a:srgbClr val="3C3C3B"/>
                </a:solidFill>
              </a:rPr>
              <a:t>data_bytes</a:t>
            </a:r>
            <a:r>
              <a:rPr lang="en-US" sz="800" dirty="0">
                <a:solidFill>
                  <a:srgbClr val="3C3C3B"/>
                </a:solidFill>
              </a:rPr>
              <a:t> = 8;</a:t>
            </a:r>
          </a:p>
          <a:p>
            <a:r>
              <a:rPr lang="en-US" sz="800" dirty="0">
                <a:solidFill>
                  <a:srgbClr val="3C3C3B"/>
                </a:solidFill>
              </a:rPr>
              <a:t>    static </a:t>
            </a:r>
            <a:r>
              <a:rPr lang="en-US" sz="800" dirty="0" err="1">
                <a:solidFill>
                  <a:srgbClr val="3C3C3B"/>
                </a:solidFill>
              </a:rPr>
              <a:t>const</a:t>
            </a:r>
            <a:r>
              <a:rPr lang="en-US" sz="800" dirty="0">
                <a:solidFill>
                  <a:srgbClr val="3C3C3B"/>
                </a:solidFill>
              </a:rPr>
              <a:t> unsigned </a:t>
            </a:r>
            <a:r>
              <a:rPr lang="en-US" sz="800" dirty="0" err="1">
                <a:solidFill>
                  <a:srgbClr val="3C3C3B"/>
                </a:solidFill>
              </a:rPr>
              <a:t>addr_bytes</a:t>
            </a:r>
            <a:r>
              <a:rPr lang="en-US" sz="800" dirty="0">
                <a:solidFill>
                  <a:srgbClr val="3C3C3B"/>
                </a:solidFill>
              </a:rPr>
              <a:t> = 4;</a:t>
            </a:r>
          </a:p>
          <a:p>
            <a:r>
              <a:rPr lang="en-US" sz="800" dirty="0">
                <a:solidFill>
                  <a:srgbClr val="3C3C3B"/>
                </a:solidFill>
              </a:rPr>
              <a:t>    static </a:t>
            </a:r>
            <a:r>
              <a:rPr lang="en-US" sz="800" dirty="0" err="1">
                <a:solidFill>
                  <a:srgbClr val="3C3C3B"/>
                </a:solidFill>
              </a:rPr>
              <a:t>const</a:t>
            </a:r>
            <a:r>
              <a:rPr lang="en-US" sz="800" dirty="0">
                <a:solidFill>
                  <a:srgbClr val="3C3C3B"/>
                </a:solidFill>
              </a:rPr>
              <a:t> unsigned </a:t>
            </a:r>
            <a:r>
              <a:rPr lang="en-US" sz="800" dirty="0" err="1">
                <a:solidFill>
                  <a:srgbClr val="3C3C3B"/>
                </a:solidFill>
              </a:rPr>
              <a:t>default_size</a:t>
            </a:r>
            <a:r>
              <a:rPr lang="en-US" sz="800" dirty="0">
                <a:solidFill>
                  <a:srgbClr val="3C3C3B"/>
                </a:solidFill>
              </a:rPr>
              <a:t> = 3;</a:t>
            </a:r>
          </a:p>
          <a:p>
            <a:r>
              <a:rPr lang="en-US" sz="800" dirty="0">
                <a:solidFill>
                  <a:srgbClr val="3C3C3B"/>
                </a:solidFill>
              </a:rPr>
              <a:t>    static </a:t>
            </a:r>
            <a:r>
              <a:rPr lang="en-US" sz="800" dirty="0" err="1">
                <a:solidFill>
                  <a:srgbClr val="3C3C3B"/>
                </a:solidFill>
              </a:rPr>
              <a:t>const</a:t>
            </a:r>
            <a:r>
              <a:rPr lang="en-US" sz="800" dirty="0">
                <a:solidFill>
                  <a:srgbClr val="3C3C3B"/>
                </a:solidFill>
              </a:rPr>
              <a:t> unsigned SIZE_W = 3;</a:t>
            </a:r>
          </a:p>
          <a:p>
            <a:r>
              <a:rPr lang="en-US" sz="800" dirty="0">
                <a:solidFill>
                  <a:srgbClr val="3C3C3B"/>
                </a:solidFill>
              </a:rPr>
              <a:t>    static </a:t>
            </a:r>
            <a:r>
              <a:rPr lang="en-US" sz="800" dirty="0" err="1">
                <a:solidFill>
                  <a:srgbClr val="3C3C3B"/>
                </a:solidFill>
              </a:rPr>
              <a:t>const</a:t>
            </a:r>
            <a:r>
              <a:rPr lang="en-US" sz="800" dirty="0">
                <a:solidFill>
                  <a:srgbClr val="3C3C3B"/>
                </a:solidFill>
              </a:rPr>
              <a:t> unsigned ID_W  = 4;</a:t>
            </a:r>
          </a:p>
          <a:p>
            <a:r>
              <a:rPr lang="en-US" sz="800" dirty="0">
                <a:solidFill>
                  <a:srgbClr val="3C3C3B"/>
                </a:solidFill>
              </a:rPr>
              <a:t>};</a:t>
            </a:r>
          </a:p>
          <a:p>
            <a:endParaRPr lang="en-US" sz="800" dirty="0" smtClean="0">
              <a:solidFill>
                <a:srgbClr val="3C3C3B"/>
              </a:solidFill>
            </a:endParaRPr>
          </a:p>
          <a:p>
            <a:r>
              <a:rPr lang="en-US" sz="800" dirty="0" smtClean="0">
                <a:solidFill>
                  <a:srgbClr val="3C3C3B"/>
                </a:solidFill>
              </a:rPr>
              <a:t>template&lt;</a:t>
            </a:r>
            <a:r>
              <a:rPr lang="en-US" sz="800" dirty="0" err="1" smtClean="0">
                <a:solidFill>
                  <a:srgbClr val="3C3C3B"/>
                </a:solidFill>
              </a:rPr>
              <a:t>typename</a:t>
            </a:r>
            <a:r>
              <a:rPr lang="en-US" sz="800" dirty="0" smtClean="0">
                <a:solidFill>
                  <a:srgbClr val="3C3C3B"/>
                </a:solidFill>
              </a:rPr>
              <a:t> </a:t>
            </a:r>
            <a:r>
              <a:rPr lang="en-US" sz="800" dirty="0" err="1">
                <a:solidFill>
                  <a:srgbClr val="3C3C3B"/>
                </a:solidFill>
              </a:rPr>
              <a:t>simple_bus_traits_base</a:t>
            </a:r>
            <a:r>
              <a:rPr lang="en-US" sz="800" dirty="0">
                <a:solidFill>
                  <a:srgbClr val="3C3C3B"/>
                </a:solidFill>
              </a:rPr>
              <a:t>&gt;</a:t>
            </a:r>
          </a:p>
          <a:p>
            <a:r>
              <a:rPr lang="en-US" sz="800" dirty="0" err="1">
                <a:solidFill>
                  <a:srgbClr val="0000FF"/>
                </a:solidFill>
              </a:rPr>
              <a:t>struct</a:t>
            </a:r>
            <a:r>
              <a:rPr lang="en-US" sz="800" dirty="0">
                <a:solidFill>
                  <a:srgbClr val="0000FF"/>
                </a:solidFill>
              </a:rPr>
              <a:t> </a:t>
            </a:r>
            <a:r>
              <a:rPr lang="en-US" sz="800" dirty="0" smtClean="0">
                <a:solidFill>
                  <a:srgbClr val="0000FF"/>
                </a:solidFill>
              </a:rPr>
              <a:t>axi3_def_traits</a:t>
            </a:r>
            <a:endParaRPr lang="en-US" sz="800" dirty="0">
              <a:solidFill>
                <a:srgbClr val="0000FF"/>
              </a:solidFill>
            </a:endParaRPr>
          </a:p>
          <a:p>
            <a:r>
              <a:rPr lang="en-US" sz="800" dirty="0">
                <a:solidFill>
                  <a:srgbClr val="3C3C3B"/>
                </a:solidFill>
              </a:rPr>
              <a:t>{</a:t>
            </a:r>
          </a:p>
          <a:p>
            <a:r>
              <a:rPr lang="en-US" sz="800" dirty="0">
                <a:solidFill>
                  <a:srgbClr val="3C3C3B"/>
                </a:solidFill>
              </a:rPr>
              <a:t>    </a:t>
            </a:r>
            <a:r>
              <a:rPr lang="en-US" sz="800" dirty="0" err="1">
                <a:solidFill>
                  <a:srgbClr val="3C3C3B"/>
                </a:solidFill>
              </a:rPr>
              <a:t>typedef</a:t>
            </a:r>
            <a:r>
              <a:rPr lang="en-US" sz="800" dirty="0">
                <a:solidFill>
                  <a:srgbClr val="3C3C3B"/>
                </a:solidFill>
              </a:rPr>
              <a:t> axi3_traits&lt;axi3_types_traits&lt;axi3_width_traits&lt;</a:t>
            </a:r>
            <a:r>
              <a:rPr lang="en-US" sz="800" dirty="0" err="1">
                <a:solidFill>
                  <a:srgbClr val="3C3C3B"/>
                </a:solidFill>
              </a:rPr>
              <a:t>simple_bus_traits_base</a:t>
            </a:r>
            <a:r>
              <a:rPr lang="en-US" sz="800" dirty="0">
                <a:solidFill>
                  <a:srgbClr val="3C3C3B"/>
                </a:solidFill>
              </a:rPr>
              <a:t>&gt; &gt; &gt; </a:t>
            </a:r>
            <a:r>
              <a:rPr lang="en-US" sz="800" dirty="0" err="1">
                <a:solidFill>
                  <a:srgbClr val="3C3C3B"/>
                </a:solidFill>
              </a:rPr>
              <a:t>tlm_traits</a:t>
            </a:r>
            <a:r>
              <a:rPr lang="en-US" sz="800" dirty="0">
                <a:solidFill>
                  <a:srgbClr val="3C3C3B"/>
                </a:solidFill>
              </a:rPr>
              <a:t>;</a:t>
            </a:r>
          </a:p>
          <a:p>
            <a:endParaRPr lang="en-US" sz="800" dirty="0">
              <a:solidFill>
                <a:srgbClr val="3C3C3B"/>
              </a:solidFill>
            </a:endParaRPr>
          </a:p>
          <a:p>
            <a:r>
              <a:rPr lang="en-US" sz="800" dirty="0">
                <a:solidFill>
                  <a:srgbClr val="3C3C3B"/>
                </a:solidFill>
              </a:rPr>
              <a:t>#</a:t>
            </a:r>
            <a:r>
              <a:rPr lang="en-US" sz="800" dirty="0" err="1">
                <a:solidFill>
                  <a:srgbClr val="3C3C3B"/>
                </a:solidFill>
              </a:rPr>
              <a:t>ifdef</a:t>
            </a:r>
            <a:r>
              <a:rPr lang="en-US" sz="800" dirty="0">
                <a:solidFill>
                  <a:srgbClr val="3C3C3B"/>
                </a:solidFill>
              </a:rPr>
              <a:t> MAP_AXI3_SIGNAL</a:t>
            </a:r>
          </a:p>
          <a:p>
            <a:r>
              <a:rPr lang="en-US" sz="800" dirty="0">
                <a:solidFill>
                  <a:srgbClr val="3C3C3B"/>
                </a:solidFill>
              </a:rPr>
              <a:t>    </a:t>
            </a:r>
            <a:r>
              <a:rPr lang="en-US" sz="800" dirty="0" err="1">
                <a:solidFill>
                  <a:srgbClr val="3C3C3B"/>
                </a:solidFill>
              </a:rPr>
              <a:t>typedef</a:t>
            </a:r>
            <a:r>
              <a:rPr lang="en-US" sz="800" dirty="0">
                <a:solidFill>
                  <a:srgbClr val="3C3C3B"/>
                </a:solidFill>
              </a:rPr>
              <a:t> axi3_traits&lt;axi3_types_traits&lt;axi3_width_traits&lt;</a:t>
            </a:r>
            <a:r>
              <a:rPr lang="en-US" sz="800" dirty="0" err="1">
                <a:solidFill>
                  <a:srgbClr val="3C3C3B"/>
                </a:solidFill>
              </a:rPr>
              <a:t>simple_bus_traits_base</a:t>
            </a:r>
            <a:r>
              <a:rPr lang="en-US" sz="800" dirty="0">
                <a:solidFill>
                  <a:srgbClr val="3C3C3B"/>
                </a:solidFill>
              </a:rPr>
              <a:t>&gt; &gt; &gt; </a:t>
            </a:r>
            <a:r>
              <a:rPr lang="en-US" sz="800" dirty="0" err="1">
                <a:solidFill>
                  <a:srgbClr val="3C3C3B"/>
                </a:solidFill>
              </a:rPr>
              <a:t>hw_bus_traits</a:t>
            </a:r>
            <a:r>
              <a:rPr lang="en-US" sz="800" dirty="0">
                <a:solidFill>
                  <a:srgbClr val="3C3C3B"/>
                </a:solidFill>
              </a:rPr>
              <a:t>;</a:t>
            </a:r>
          </a:p>
          <a:p>
            <a:r>
              <a:rPr lang="en-US" sz="800" dirty="0">
                <a:solidFill>
                  <a:srgbClr val="3C3C3B"/>
                </a:solidFill>
              </a:rPr>
              <a:t>#</a:t>
            </a:r>
            <a:r>
              <a:rPr lang="en-US" sz="800" dirty="0" err="1">
                <a:solidFill>
                  <a:srgbClr val="3C3C3B"/>
                </a:solidFill>
              </a:rPr>
              <a:t>endif</a:t>
            </a:r>
            <a:endParaRPr lang="en-US" sz="800" dirty="0">
              <a:solidFill>
                <a:srgbClr val="3C3C3B"/>
              </a:solidFill>
            </a:endParaRPr>
          </a:p>
          <a:p>
            <a:endParaRPr lang="en-US" sz="800" dirty="0">
              <a:solidFill>
                <a:srgbClr val="3C3C3B"/>
              </a:solidFill>
            </a:endParaRPr>
          </a:p>
          <a:p>
            <a:r>
              <a:rPr lang="en-US" sz="800" dirty="0">
                <a:solidFill>
                  <a:srgbClr val="3C3C3B"/>
                </a:solidFill>
              </a:rPr>
              <a:t>#if defined(MAP_TLM2)</a:t>
            </a:r>
          </a:p>
          <a:p>
            <a:r>
              <a:rPr lang="en-US" sz="800" dirty="0">
                <a:solidFill>
                  <a:srgbClr val="3C3C3B"/>
                </a:solidFill>
              </a:rPr>
              <a:t>    static </a:t>
            </a:r>
            <a:r>
              <a:rPr lang="en-US" sz="800" dirty="0" err="1">
                <a:solidFill>
                  <a:srgbClr val="3C3C3B"/>
                </a:solidFill>
              </a:rPr>
              <a:t>const</a:t>
            </a:r>
            <a:r>
              <a:rPr lang="en-US" sz="800" dirty="0">
                <a:solidFill>
                  <a:srgbClr val="3C3C3B"/>
                </a:solidFill>
              </a:rPr>
              <a:t> </a:t>
            </a:r>
            <a:r>
              <a:rPr lang="en-US" sz="800" dirty="0" err="1">
                <a:solidFill>
                  <a:srgbClr val="3C3C3B"/>
                </a:solidFill>
              </a:rPr>
              <a:t>int</a:t>
            </a:r>
            <a:r>
              <a:rPr lang="en-US" sz="800" dirty="0">
                <a:solidFill>
                  <a:srgbClr val="3C3C3B"/>
                </a:solidFill>
              </a:rPr>
              <a:t> </a:t>
            </a:r>
            <a:r>
              <a:rPr lang="en-US" sz="800" dirty="0" err="1">
                <a:solidFill>
                  <a:srgbClr val="3C3C3B"/>
                </a:solidFill>
              </a:rPr>
              <a:t>io_config</a:t>
            </a:r>
            <a:r>
              <a:rPr lang="en-US" sz="800" dirty="0">
                <a:solidFill>
                  <a:srgbClr val="3C3C3B"/>
                </a:solidFill>
              </a:rPr>
              <a:t> = IO_CONFIG_TLM2;</a:t>
            </a:r>
          </a:p>
          <a:p>
            <a:r>
              <a:rPr lang="en-US" sz="800" dirty="0">
                <a:solidFill>
                  <a:srgbClr val="3C3C3B"/>
                </a:solidFill>
              </a:rPr>
              <a:t>    </a:t>
            </a:r>
            <a:r>
              <a:rPr lang="en-US" sz="800" dirty="0" err="1">
                <a:solidFill>
                  <a:srgbClr val="3C3C3B"/>
                </a:solidFill>
              </a:rPr>
              <a:t>typedef</a:t>
            </a:r>
            <a:r>
              <a:rPr lang="en-US" sz="800" dirty="0">
                <a:solidFill>
                  <a:srgbClr val="3C3C3B"/>
                </a:solidFill>
              </a:rPr>
              <a:t> FAST_TLM_TRAITS </a:t>
            </a:r>
            <a:r>
              <a:rPr lang="en-US" sz="800" dirty="0" err="1">
                <a:solidFill>
                  <a:srgbClr val="3C3C3B"/>
                </a:solidFill>
              </a:rPr>
              <a:t>put_get_traits</a:t>
            </a:r>
            <a:r>
              <a:rPr lang="en-US" sz="800" dirty="0">
                <a:solidFill>
                  <a:srgbClr val="3C3C3B"/>
                </a:solidFill>
              </a:rPr>
              <a:t>;</a:t>
            </a:r>
          </a:p>
          <a:p>
            <a:r>
              <a:rPr lang="en-US" sz="800" dirty="0">
                <a:solidFill>
                  <a:srgbClr val="3C3C3B"/>
                </a:solidFill>
              </a:rPr>
              <a:t>#</a:t>
            </a:r>
            <a:r>
              <a:rPr lang="en-US" sz="800" dirty="0" err="1">
                <a:solidFill>
                  <a:srgbClr val="3C3C3B"/>
                </a:solidFill>
              </a:rPr>
              <a:t>elif</a:t>
            </a:r>
            <a:r>
              <a:rPr lang="en-US" sz="800" dirty="0">
                <a:solidFill>
                  <a:srgbClr val="3C3C3B"/>
                </a:solidFill>
              </a:rPr>
              <a:t> defined(MAP_AXI3_SIGNAL)</a:t>
            </a:r>
          </a:p>
          <a:p>
            <a:r>
              <a:rPr lang="en-US" sz="800" dirty="0">
                <a:solidFill>
                  <a:srgbClr val="3C3C3B"/>
                </a:solidFill>
              </a:rPr>
              <a:t>    static </a:t>
            </a:r>
            <a:r>
              <a:rPr lang="en-US" sz="800" dirty="0" err="1">
                <a:solidFill>
                  <a:srgbClr val="3C3C3B"/>
                </a:solidFill>
              </a:rPr>
              <a:t>const</a:t>
            </a:r>
            <a:r>
              <a:rPr lang="en-US" sz="800" dirty="0">
                <a:solidFill>
                  <a:srgbClr val="3C3C3B"/>
                </a:solidFill>
              </a:rPr>
              <a:t> </a:t>
            </a:r>
            <a:r>
              <a:rPr lang="en-US" sz="800" dirty="0" err="1">
                <a:solidFill>
                  <a:srgbClr val="3C3C3B"/>
                </a:solidFill>
              </a:rPr>
              <a:t>int</a:t>
            </a:r>
            <a:r>
              <a:rPr lang="en-US" sz="800" dirty="0">
                <a:solidFill>
                  <a:srgbClr val="3C3C3B"/>
                </a:solidFill>
              </a:rPr>
              <a:t> </a:t>
            </a:r>
            <a:r>
              <a:rPr lang="en-US" sz="800" dirty="0" err="1">
                <a:solidFill>
                  <a:srgbClr val="3C3C3B"/>
                </a:solidFill>
              </a:rPr>
              <a:t>io_config</a:t>
            </a:r>
            <a:r>
              <a:rPr lang="en-US" sz="800" dirty="0">
                <a:solidFill>
                  <a:srgbClr val="3C3C3B"/>
                </a:solidFill>
              </a:rPr>
              <a:t> = IO_CONFIG_AXI3_SIG;</a:t>
            </a:r>
          </a:p>
          <a:p>
            <a:r>
              <a:rPr lang="en-US" sz="800" dirty="0">
                <a:solidFill>
                  <a:srgbClr val="3C3C3B"/>
                </a:solidFill>
              </a:rPr>
              <a:t>    </a:t>
            </a:r>
            <a:r>
              <a:rPr lang="en-US" sz="800" dirty="0" err="1">
                <a:solidFill>
                  <a:srgbClr val="3C3C3B"/>
                </a:solidFill>
              </a:rPr>
              <a:t>typedef</a:t>
            </a:r>
            <a:r>
              <a:rPr lang="en-US" sz="800" dirty="0">
                <a:solidFill>
                  <a:srgbClr val="3C3C3B"/>
                </a:solidFill>
              </a:rPr>
              <a:t> SIG_TRAITS_RESET </a:t>
            </a:r>
            <a:r>
              <a:rPr lang="en-US" sz="800" dirty="0" err="1">
                <a:solidFill>
                  <a:srgbClr val="3C3C3B"/>
                </a:solidFill>
              </a:rPr>
              <a:t>put_get_traits</a:t>
            </a:r>
            <a:r>
              <a:rPr lang="en-US" sz="800" dirty="0">
                <a:solidFill>
                  <a:srgbClr val="3C3C3B"/>
                </a:solidFill>
              </a:rPr>
              <a:t>;</a:t>
            </a:r>
          </a:p>
          <a:p>
            <a:r>
              <a:rPr lang="en-US" sz="800" dirty="0">
                <a:solidFill>
                  <a:srgbClr val="3C3C3B"/>
                </a:solidFill>
              </a:rPr>
              <a:t>#else</a:t>
            </a:r>
          </a:p>
          <a:p>
            <a:r>
              <a:rPr lang="en-US" sz="800" dirty="0">
                <a:solidFill>
                  <a:srgbClr val="3C3C3B"/>
                </a:solidFill>
              </a:rPr>
              <a:t>    static </a:t>
            </a:r>
            <a:r>
              <a:rPr lang="en-US" sz="800" dirty="0" err="1">
                <a:solidFill>
                  <a:srgbClr val="3C3C3B"/>
                </a:solidFill>
              </a:rPr>
              <a:t>const</a:t>
            </a:r>
            <a:r>
              <a:rPr lang="en-US" sz="800" dirty="0">
                <a:solidFill>
                  <a:srgbClr val="3C3C3B"/>
                </a:solidFill>
              </a:rPr>
              <a:t> </a:t>
            </a:r>
            <a:r>
              <a:rPr lang="en-US" sz="800" dirty="0" err="1">
                <a:solidFill>
                  <a:srgbClr val="3C3C3B"/>
                </a:solidFill>
              </a:rPr>
              <a:t>int</a:t>
            </a:r>
            <a:r>
              <a:rPr lang="en-US" sz="800" dirty="0">
                <a:solidFill>
                  <a:srgbClr val="3C3C3B"/>
                </a:solidFill>
              </a:rPr>
              <a:t> </a:t>
            </a:r>
            <a:r>
              <a:rPr lang="en-US" sz="800" dirty="0" err="1">
                <a:solidFill>
                  <a:srgbClr val="3C3C3B"/>
                </a:solidFill>
              </a:rPr>
              <a:t>io_config</a:t>
            </a:r>
            <a:r>
              <a:rPr lang="en-US" sz="800" dirty="0">
                <a:solidFill>
                  <a:srgbClr val="3C3C3B"/>
                </a:solidFill>
              </a:rPr>
              <a:t> = IO_CONFIG_TLM1;</a:t>
            </a:r>
          </a:p>
          <a:p>
            <a:r>
              <a:rPr lang="en-US" sz="800" dirty="0">
                <a:solidFill>
                  <a:srgbClr val="3C3C3B"/>
                </a:solidFill>
              </a:rPr>
              <a:t>    </a:t>
            </a:r>
            <a:r>
              <a:rPr lang="en-US" sz="800" dirty="0" err="1">
                <a:solidFill>
                  <a:srgbClr val="3C3C3B"/>
                </a:solidFill>
              </a:rPr>
              <a:t>typedef</a:t>
            </a:r>
            <a:r>
              <a:rPr lang="en-US" sz="800" dirty="0">
                <a:solidFill>
                  <a:srgbClr val="3C3C3B"/>
                </a:solidFill>
              </a:rPr>
              <a:t> FAST_TLM_TRAITS </a:t>
            </a:r>
            <a:r>
              <a:rPr lang="en-US" sz="800" dirty="0" err="1">
                <a:solidFill>
                  <a:srgbClr val="3C3C3B"/>
                </a:solidFill>
              </a:rPr>
              <a:t>put_get_traits</a:t>
            </a:r>
            <a:r>
              <a:rPr lang="en-US" sz="800" dirty="0">
                <a:solidFill>
                  <a:srgbClr val="3C3C3B"/>
                </a:solidFill>
              </a:rPr>
              <a:t>;</a:t>
            </a:r>
          </a:p>
          <a:p>
            <a:r>
              <a:rPr lang="en-US" sz="800" dirty="0">
                <a:solidFill>
                  <a:srgbClr val="3C3C3B"/>
                </a:solidFill>
              </a:rPr>
              <a:t>#</a:t>
            </a:r>
            <a:r>
              <a:rPr lang="en-US" sz="800" dirty="0" err="1">
                <a:solidFill>
                  <a:srgbClr val="3C3C3B"/>
                </a:solidFill>
              </a:rPr>
              <a:t>endif</a:t>
            </a:r>
            <a:endParaRPr lang="en-US" sz="800" dirty="0">
              <a:solidFill>
                <a:srgbClr val="3C3C3B"/>
              </a:solidFill>
            </a:endParaRPr>
          </a:p>
          <a:p>
            <a:r>
              <a:rPr lang="en-US" sz="800" dirty="0">
                <a:solidFill>
                  <a:srgbClr val="3C3C3B"/>
                </a:solidFill>
              </a:rPr>
              <a:t>};</a:t>
            </a:r>
          </a:p>
          <a:p>
            <a:endParaRPr lang="en-US" sz="800" dirty="0">
              <a:solidFill>
                <a:srgbClr val="3C3C3B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53328" y="6033838"/>
            <a:ext cx="969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3C3C3B"/>
                </a:solidFill>
              </a:rPr>
              <a:t>axi3_traits.h</a:t>
            </a:r>
            <a:endParaRPr lang="en-US" sz="1000" dirty="0">
              <a:solidFill>
                <a:srgbClr val="3C3C3B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9527721" y="2467875"/>
            <a:ext cx="1951265" cy="765182"/>
          </a:xfrm>
          <a:prstGeom prst="wedgeRoundRectCallout">
            <a:avLst>
              <a:gd name="adj1" fmla="val -98598"/>
              <a:gd name="adj2" fmla="val 3786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Corresponding to “axi3_master/slave” option value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46229" y="0"/>
            <a:ext cx="15457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v1.2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054627" y="5184735"/>
            <a:ext cx="1888973" cy="806823"/>
          </a:xfrm>
          <a:prstGeom prst="wedgeRoundRectCallout">
            <a:avLst>
              <a:gd name="adj1" fmla="val -84129"/>
              <a:gd name="adj2" fmla="val 3297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ResetSync</a:t>
            </a:r>
            <a:r>
              <a:rPr lang="en-US" sz="900" dirty="0"/>
              <a:t> = true/false depend on </a:t>
            </a:r>
            <a:r>
              <a:rPr lang="en-US" sz="900" dirty="0" err="1"/>
              <a:t>sreset</a:t>
            </a:r>
            <a:r>
              <a:rPr lang="en-US" sz="900" dirty="0"/>
              <a:t>/</a:t>
            </a:r>
            <a:r>
              <a:rPr lang="en-US" sz="900" dirty="0" err="1"/>
              <a:t>areset</a:t>
            </a:r>
            <a:endParaRPr lang="en-US" sz="900" dirty="0"/>
          </a:p>
          <a:p>
            <a:pPr algn="ctr"/>
            <a:r>
              <a:rPr lang="en-US" sz="900" dirty="0" err="1"/>
              <a:t>ResetLevel</a:t>
            </a:r>
            <a:r>
              <a:rPr lang="en-US" sz="900" dirty="0"/>
              <a:t> = true/false depend on </a:t>
            </a:r>
            <a:r>
              <a:rPr lang="en-US" sz="900" dirty="0" err="1"/>
              <a:t>pos</a:t>
            </a:r>
            <a:r>
              <a:rPr lang="en-US" sz="900" dirty="0"/>
              <a:t>/</a:t>
            </a:r>
            <a:r>
              <a:rPr lang="en-US" sz="900" dirty="0" err="1"/>
              <a:t>neg</a:t>
            </a:r>
            <a:r>
              <a:rPr lang="en-US" sz="900" dirty="0"/>
              <a:t> of [s/a]reset</a:t>
            </a:r>
          </a:p>
        </p:txBody>
      </p:sp>
    </p:spTree>
    <p:extLst>
      <p:ext uri="{BB962C8B-B14F-4D97-AF65-F5344CB8AC3E}">
        <p14:creationId xmlns:p14="http://schemas.microsoft.com/office/powerpoint/2010/main" val="25998150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0000" y="6509880"/>
            <a:ext cx="671760" cy="16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Page </a:t>
            </a:r>
            <a:fld id="{91F0ACDD-2FE9-43CC-B4E8-3DD3299C311F}" type="slidenum"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pPr/>
              <a:t>13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80000" y="936000"/>
            <a:ext cx="10552758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1.2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S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using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AXI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Stratus SC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library</a:t>
            </a:r>
            <a:endParaRPr lang="de-DE" sz="3200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667875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Traits specification file generation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smtClean="0"/>
              <a:t>For AXI3: file name: axi3_traits.h 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31172" y="6033838"/>
            <a:ext cx="941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3C3C3B"/>
                </a:solidFill>
              </a:rPr>
              <a:t>axi4_traits.h</a:t>
            </a:r>
            <a:endParaRPr lang="en-US" sz="1000" dirty="0">
              <a:solidFill>
                <a:srgbClr val="3C3C3B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33021" y="2889075"/>
            <a:ext cx="4999382" cy="2881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rgbClr val="3C3C3B"/>
                </a:solidFill>
              </a:rPr>
              <a:t>….</a:t>
            </a:r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axi3_def_traits&lt;</a:t>
            </a:r>
            <a:r>
              <a:rPr lang="en-US" sz="900" dirty="0" err="1" smtClean="0">
                <a:solidFill>
                  <a:srgbClr val="3C3C3B"/>
                </a:solidFill>
              </a:rPr>
              <a:t>axi_def_bw_traits</a:t>
            </a:r>
            <a:r>
              <a:rPr lang="en-US" sz="900" dirty="0" smtClean="0">
                <a:solidFill>
                  <a:srgbClr val="3C3C3B"/>
                </a:solidFill>
              </a:rPr>
              <a:t>&gt;      axi3_def_traits</a:t>
            </a:r>
            <a:r>
              <a:rPr lang="en-US" sz="900" dirty="0">
                <a:solidFill>
                  <a:srgbClr val="3C3C3B"/>
                </a:solidFill>
              </a:rPr>
              <a:t>;</a:t>
            </a:r>
          </a:p>
          <a:p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>
                <a:solidFill>
                  <a:srgbClr val="0000FF"/>
                </a:solidFill>
              </a:rPr>
              <a:t>axi3</a:t>
            </a:r>
            <a:r>
              <a:rPr lang="en-US" sz="900" dirty="0">
                <a:solidFill>
                  <a:srgbClr val="3C3C3B"/>
                </a:solidFill>
              </a:rPr>
              <a:t>_initiator&lt;</a:t>
            </a:r>
            <a:r>
              <a:rPr lang="en-US" sz="900" dirty="0" err="1">
                <a:solidFill>
                  <a:srgbClr val="3C3C3B"/>
                </a:solidFill>
              </a:rPr>
              <a:t>axi_def_traits</a:t>
            </a:r>
            <a:r>
              <a:rPr lang="en-US" sz="900" dirty="0">
                <a:solidFill>
                  <a:srgbClr val="3C3C3B"/>
                </a:solidFill>
              </a:rPr>
              <a:t>&gt; initiator1_t;</a:t>
            </a: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>
                <a:solidFill>
                  <a:srgbClr val="0000FF"/>
                </a:solidFill>
              </a:rPr>
              <a:t>axi3</a:t>
            </a:r>
            <a:r>
              <a:rPr lang="en-US" sz="900" dirty="0">
                <a:solidFill>
                  <a:srgbClr val="3C3C3B"/>
                </a:solidFill>
              </a:rPr>
              <a:t>_target&lt;</a:t>
            </a:r>
            <a:r>
              <a:rPr lang="en-US" sz="900" dirty="0" err="1">
                <a:solidFill>
                  <a:srgbClr val="3C3C3B"/>
                </a:solidFill>
              </a:rPr>
              <a:t>axi_def_traits</a:t>
            </a:r>
            <a:r>
              <a:rPr lang="en-US" sz="900" dirty="0">
                <a:solidFill>
                  <a:srgbClr val="3C3C3B"/>
                </a:solidFill>
              </a:rPr>
              <a:t>&gt;    target1_t;</a:t>
            </a:r>
          </a:p>
          <a:p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axi3_def_traits</a:t>
            </a:r>
            <a:r>
              <a:rPr lang="en-US" sz="900" dirty="0">
                <a:solidFill>
                  <a:srgbClr val="3C3C3B"/>
                </a:solidFill>
              </a:rPr>
              <a:t>::</a:t>
            </a:r>
            <a:r>
              <a:rPr lang="en-US" sz="900" dirty="0" err="1">
                <a:solidFill>
                  <a:srgbClr val="3C3C3B"/>
                </a:solidFill>
              </a:rPr>
              <a:t>tlm_traits</a:t>
            </a:r>
            <a:r>
              <a:rPr lang="en-US" sz="900" dirty="0">
                <a:solidFill>
                  <a:srgbClr val="3C3C3B"/>
                </a:solidFill>
              </a:rPr>
              <a:t>::</a:t>
            </a:r>
            <a:r>
              <a:rPr lang="en-US" sz="900" dirty="0" err="1">
                <a:solidFill>
                  <a:srgbClr val="3C3C3B"/>
                </a:solidFill>
              </a:rPr>
              <a:t>awchan_t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err="1">
                <a:solidFill>
                  <a:srgbClr val="3C3C3B"/>
                </a:solidFill>
              </a:rPr>
              <a:t>awchan_t</a:t>
            </a:r>
            <a:r>
              <a:rPr lang="en-US" sz="900" dirty="0">
                <a:solidFill>
                  <a:srgbClr val="3C3C3B"/>
                </a:solidFill>
              </a:rPr>
              <a:t>;</a:t>
            </a: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axi3_def_traits</a:t>
            </a:r>
            <a:r>
              <a:rPr lang="en-US" sz="900" dirty="0">
                <a:solidFill>
                  <a:srgbClr val="3C3C3B"/>
                </a:solidFill>
              </a:rPr>
              <a:t>::</a:t>
            </a:r>
            <a:r>
              <a:rPr lang="en-US" sz="900" dirty="0" err="1">
                <a:solidFill>
                  <a:srgbClr val="3C3C3B"/>
                </a:solidFill>
              </a:rPr>
              <a:t>tlm_traits</a:t>
            </a:r>
            <a:r>
              <a:rPr lang="en-US" sz="900" dirty="0">
                <a:solidFill>
                  <a:srgbClr val="3C3C3B"/>
                </a:solidFill>
              </a:rPr>
              <a:t>::</a:t>
            </a:r>
            <a:r>
              <a:rPr lang="en-US" sz="900" dirty="0" err="1">
                <a:solidFill>
                  <a:srgbClr val="3C3C3B"/>
                </a:solidFill>
              </a:rPr>
              <a:t>wchan_t</a:t>
            </a:r>
            <a:r>
              <a:rPr lang="en-US" sz="900" dirty="0">
                <a:solidFill>
                  <a:srgbClr val="3C3C3B"/>
                </a:solidFill>
              </a:rPr>
              <a:t>  </a:t>
            </a:r>
            <a:r>
              <a:rPr lang="en-US" sz="900" dirty="0" err="1">
                <a:solidFill>
                  <a:srgbClr val="3C3C3B"/>
                </a:solidFill>
              </a:rPr>
              <a:t>wchan_t</a:t>
            </a:r>
            <a:r>
              <a:rPr lang="en-US" sz="900" dirty="0">
                <a:solidFill>
                  <a:srgbClr val="3C3C3B"/>
                </a:solidFill>
              </a:rPr>
              <a:t>;</a:t>
            </a: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axi3_def_traits</a:t>
            </a:r>
            <a:r>
              <a:rPr lang="en-US" sz="900" dirty="0">
                <a:solidFill>
                  <a:srgbClr val="3C3C3B"/>
                </a:solidFill>
              </a:rPr>
              <a:t>::</a:t>
            </a:r>
            <a:r>
              <a:rPr lang="en-US" sz="900" dirty="0" err="1">
                <a:solidFill>
                  <a:srgbClr val="3C3C3B"/>
                </a:solidFill>
              </a:rPr>
              <a:t>tlm_traits</a:t>
            </a:r>
            <a:r>
              <a:rPr lang="en-US" sz="900" dirty="0">
                <a:solidFill>
                  <a:srgbClr val="3C3C3B"/>
                </a:solidFill>
              </a:rPr>
              <a:t>::</a:t>
            </a:r>
            <a:r>
              <a:rPr lang="en-US" sz="900" dirty="0" err="1">
                <a:solidFill>
                  <a:srgbClr val="3C3C3B"/>
                </a:solidFill>
              </a:rPr>
              <a:t>bchan_t</a:t>
            </a:r>
            <a:r>
              <a:rPr lang="en-US" sz="900" dirty="0">
                <a:solidFill>
                  <a:srgbClr val="3C3C3B"/>
                </a:solidFill>
              </a:rPr>
              <a:t>  </a:t>
            </a:r>
            <a:r>
              <a:rPr lang="en-US" sz="900" dirty="0" err="1">
                <a:solidFill>
                  <a:srgbClr val="3C3C3B"/>
                </a:solidFill>
              </a:rPr>
              <a:t>bchan_t</a:t>
            </a:r>
            <a:r>
              <a:rPr lang="en-US" sz="900" dirty="0">
                <a:solidFill>
                  <a:srgbClr val="3C3C3B"/>
                </a:solidFill>
              </a:rPr>
              <a:t>;</a:t>
            </a: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axi3_def_traits</a:t>
            </a:r>
            <a:r>
              <a:rPr lang="en-US" sz="900" dirty="0">
                <a:solidFill>
                  <a:srgbClr val="3C3C3B"/>
                </a:solidFill>
              </a:rPr>
              <a:t>::</a:t>
            </a:r>
            <a:r>
              <a:rPr lang="en-US" sz="900" dirty="0" err="1">
                <a:solidFill>
                  <a:srgbClr val="3C3C3B"/>
                </a:solidFill>
              </a:rPr>
              <a:t>tlm_traits</a:t>
            </a:r>
            <a:r>
              <a:rPr lang="en-US" sz="900" dirty="0">
                <a:solidFill>
                  <a:srgbClr val="3C3C3B"/>
                </a:solidFill>
              </a:rPr>
              <a:t>::</a:t>
            </a:r>
            <a:r>
              <a:rPr lang="en-US" sz="900" dirty="0" err="1">
                <a:solidFill>
                  <a:srgbClr val="3C3C3B"/>
                </a:solidFill>
              </a:rPr>
              <a:t>archan_t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err="1">
                <a:solidFill>
                  <a:srgbClr val="3C3C3B"/>
                </a:solidFill>
              </a:rPr>
              <a:t>archan_t</a:t>
            </a:r>
            <a:r>
              <a:rPr lang="en-US" sz="900" dirty="0">
                <a:solidFill>
                  <a:srgbClr val="3C3C3B"/>
                </a:solidFill>
              </a:rPr>
              <a:t>;</a:t>
            </a: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axi3_def_traits</a:t>
            </a:r>
            <a:r>
              <a:rPr lang="en-US" sz="900" dirty="0">
                <a:solidFill>
                  <a:srgbClr val="3C3C3B"/>
                </a:solidFill>
              </a:rPr>
              <a:t>::</a:t>
            </a:r>
            <a:r>
              <a:rPr lang="en-US" sz="900" dirty="0" err="1">
                <a:solidFill>
                  <a:srgbClr val="3C3C3B"/>
                </a:solidFill>
              </a:rPr>
              <a:t>tlm_traits</a:t>
            </a:r>
            <a:r>
              <a:rPr lang="en-US" sz="900" dirty="0">
                <a:solidFill>
                  <a:srgbClr val="3C3C3B"/>
                </a:solidFill>
              </a:rPr>
              <a:t>::</a:t>
            </a:r>
            <a:r>
              <a:rPr lang="en-US" sz="900" dirty="0" err="1">
                <a:solidFill>
                  <a:srgbClr val="3C3C3B"/>
                </a:solidFill>
              </a:rPr>
              <a:t>rchan_t</a:t>
            </a:r>
            <a:r>
              <a:rPr lang="en-US" sz="900" dirty="0">
                <a:solidFill>
                  <a:srgbClr val="3C3C3B"/>
                </a:solidFill>
              </a:rPr>
              <a:t>  </a:t>
            </a:r>
            <a:r>
              <a:rPr lang="en-US" sz="900" dirty="0" err="1">
                <a:solidFill>
                  <a:srgbClr val="3C3C3B"/>
                </a:solidFill>
              </a:rPr>
              <a:t>rchan_t</a:t>
            </a:r>
            <a:r>
              <a:rPr lang="en-US" sz="900" dirty="0">
                <a:solidFill>
                  <a:srgbClr val="3C3C3B"/>
                </a:solidFill>
              </a:rPr>
              <a:t>;</a:t>
            </a:r>
          </a:p>
          <a:p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hier_axi3_initiator&lt;axi3_def_traits</a:t>
            </a:r>
            <a:r>
              <a:rPr lang="en-US" sz="900" dirty="0">
                <a:solidFill>
                  <a:srgbClr val="3C3C3B"/>
                </a:solidFill>
              </a:rPr>
              <a:t>&gt; hier_initiator1_t;</a:t>
            </a: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hier_axi3_target&lt;axi3_def_traits</a:t>
            </a:r>
            <a:r>
              <a:rPr lang="en-US" sz="900" dirty="0">
                <a:solidFill>
                  <a:srgbClr val="3C3C3B"/>
                </a:solidFill>
              </a:rPr>
              <a:t>&gt;    hier_target1_t;</a:t>
            </a:r>
          </a:p>
          <a:p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>
                <a:solidFill>
                  <a:srgbClr val="3C3C3B"/>
                </a:solidFill>
              </a:rPr>
              <a:t>#</a:t>
            </a:r>
            <a:r>
              <a:rPr lang="en-US" sz="900" dirty="0" err="1">
                <a:solidFill>
                  <a:srgbClr val="3C3C3B"/>
                </a:solidFill>
              </a:rPr>
              <a:t>endif</a:t>
            </a:r>
            <a:endParaRPr lang="en-US" sz="900" dirty="0">
              <a:solidFill>
                <a:srgbClr val="3C3C3B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53328" y="6033838"/>
            <a:ext cx="969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3C3C3B"/>
                </a:solidFill>
              </a:rPr>
              <a:t>axi4_traits.h</a:t>
            </a:r>
            <a:endParaRPr lang="en-US" sz="1000" dirty="0">
              <a:solidFill>
                <a:srgbClr val="3C3C3B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46229" y="0"/>
            <a:ext cx="15457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v1.1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682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0000" y="6509880"/>
            <a:ext cx="671760" cy="16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Page </a:t>
            </a:r>
            <a:fld id="{91F0ACDD-2FE9-43CC-B4E8-3DD3299C311F}" type="slidenum"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pPr/>
              <a:t>14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80000" y="936000"/>
            <a:ext cx="10552758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1.2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S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using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AXI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Stratus SC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library</a:t>
            </a:r>
            <a:endParaRPr lang="de-DE" sz="3200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667875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Traits specification file generation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smtClean="0"/>
              <a:t>For AXI4: file name: axi4_traits.h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1723" y="2467876"/>
            <a:ext cx="4591877" cy="3812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3C3C3B"/>
                </a:solidFill>
              </a:rPr>
              <a:t>#</a:t>
            </a:r>
            <a:r>
              <a:rPr lang="en-US" sz="900" dirty="0" err="1">
                <a:solidFill>
                  <a:srgbClr val="3C3C3B"/>
                </a:solidFill>
              </a:rPr>
              <a:t>ifndef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__AXI4_TRAITS_H</a:t>
            </a:r>
            <a:r>
              <a:rPr lang="en-US" sz="900" dirty="0">
                <a:solidFill>
                  <a:srgbClr val="3C3C3B"/>
                </a:solidFill>
              </a:rPr>
              <a:t>__</a:t>
            </a:r>
          </a:p>
          <a:p>
            <a:r>
              <a:rPr lang="en-US" sz="900" dirty="0">
                <a:solidFill>
                  <a:srgbClr val="3C3C3B"/>
                </a:solidFill>
              </a:rPr>
              <a:t>#define </a:t>
            </a:r>
            <a:r>
              <a:rPr lang="en-US" sz="900" dirty="0" smtClean="0">
                <a:solidFill>
                  <a:srgbClr val="3C3C3B"/>
                </a:solidFill>
              </a:rPr>
              <a:t>__AXI4_TRAITS_H</a:t>
            </a:r>
            <a:r>
              <a:rPr lang="en-US" sz="900" dirty="0">
                <a:solidFill>
                  <a:srgbClr val="3C3C3B"/>
                </a:solidFill>
              </a:rPr>
              <a:t>__</a:t>
            </a:r>
          </a:p>
          <a:p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>
                <a:solidFill>
                  <a:srgbClr val="3C3C3B"/>
                </a:solidFill>
              </a:rPr>
              <a:t>#include "cynw_axi4.h"</a:t>
            </a:r>
          </a:p>
          <a:p>
            <a:r>
              <a:rPr lang="en-US" sz="900" dirty="0">
                <a:solidFill>
                  <a:srgbClr val="3C3C3B"/>
                </a:solidFill>
              </a:rPr>
              <a:t>#include "</a:t>
            </a:r>
            <a:r>
              <a:rPr lang="en-US" sz="900" dirty="0" err="1">
                <a:solidFill>
                  <a:srgbClr val="3C3C3B"/>
                </a:solidFill>
              </a:rPr>
              <a:t>cynw_tlm</a:t>
            </a:r>
            <a:r>
              <a:rPr lang="en-US" sz="900" dirty="0">
                <a:solidFill>
                  <a:srgbClr val="3C3C3B"/>
                </a:solidFill>
              </a:rPr>
              <a:t>/</a:t>
            </a:r>
            <a:r>
              <a:rPr lang="en-US" sz="900" dirty="0" err="1">
                <a:solidFill>
                  <a:srgbClr val="3C3C3B"/>
                </a:solidFill>
              </a:rPr>
              <a:t>cynw_tlm.h</a:t>
            </a:r>
            <a:r>
              <a:rPr lang="en-US" sz="900" dirty="0">
                <a:solidFill>
                  <a:srgbClr val="3C3C3B"/>
                </a:solidFill>
              </a:rPr>
              <a:t>"</a:t>
            </a:r>
          </a:p>
          <a:p>
            <a:r>
              <a:rPr lang="en-US" sz="900" dirty="0">
                <a:solidFill>
                  <a:srgbClr val="3C3C3B"/>
                </a:solidFill>
              </a:rPr>
              <a:t>using namespace axi4;</a:t>
            </a:r>
          </a:p>
          <a:p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 smtClean="0">
                <a:solidFill>
                  <a:srgbClr val="3C3C3B"/>
                </a:solidFill>
              </a:rPr>
              <a:t>#</a:t>
            </a:r>
            <a:r>
              <a:rPr lang="en-US" sz="900" dirty="0" err="1">
                <a:solidFill>
                  <a:srgbClr val="3C3C3B"/>
                </a:solidFill>
              </a:rPr>
              <a:t>ifdef</a:t>
            </a:r>
            <a:r>
              <a:rPr lang="en-US" sz="900" dirty="0">
                <a:solidFill>
                  <a:srgbClr val="3C3C3B"/>
                </a:solidFill>
              </a:rPr>
              <a:t> MAP_AXI4_SIGNAL</a:t>
            </a:r>
          </a:p>
          <a:p>
            <a:r>
              <a:rPr lang="en-US" sz="900" dirty="0">
                <a:solidFill>
                  <a:srgbClr val="3C3C3B"/>
                </a:solidFill>
              </a:rPr>
              <a:t>static </a:t>
            </a:r>
            <a:r>
              <a:rPr lang="en-US" sz="900" dirty="0" err="1">
                <a:solidFill>
                  <a:srgbClr val="3C3C3B"/>
                </a:solidFill>
              </a:rPr>
              <a:t>const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err="1">
                <a:solidFill>
                  <a:srgbClr val="3C3C3B"/>
                </a:solidFill>
              </a:rPr>
              <a:t>bool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err="1">
                <a:solidFill>
                  <a:srgbClr val="3C3C3B"/>
                </a:solidFill>
              </a:rPr>
              <a:t>sig_level</a:t>
            </a:r>
            <a:r>
              <a:rPr lang="en-US" sz="900" dirty="0">
                <a:solidFill>
                  <a:srgbClr val="3C3C3B"/>
                </a:solidFill>
              </a:rPr>
              <a:t> = true;</a:t>
            </a:r>
          </a:p>
          <a:p>
            <a:r>
              <a:rPr lang="en-US" sz="900" dirty="0">
                <a:solidFill>
                  <a:srgbClr val="3C3C3B"/>
                </a:solidFill>
              </a:rPr>
              <a:t>#else</a:t>
            </a:r>
          </a:p>
          <a:p>
            <a:r>
              <a:rPr lang="en-US" sz="900" dirty="0">
                <a:solidFill>
                  <a:srgbClr val="3C3C3B"/>
                </a:solidFill>
              </a:rPr>
              <a:t>static </a:t>
            </a:r>
            <a:r>
              <a:rPr lang="en-US" sz="900" dirty="0" err="1">
                <a:solidFill>
                  <a:srgbClr val="3C3C3B"/>
                </a:solidFill>
              </a:rPr>
              <a:t>const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err="1">
                <a:solidFill>
                  <a:srgbClr val="3C3C3B"/>
                </a:solidFill>
              </a:rPr>
              <a:t>bool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err="1">
                <a:solidFill>
                  <a:srgbClr val="3C3C3B"/>
                </a:solidFill>
              </a:rPr>
              <a:t>sig_level</a:t>
            </a:r>
            <a:r>
              <a:rPr lang="en-US" sz="900" dirty="0">
                <a:solidFill>
                  <a:srgbClr val="3C3C3B"/>
                </a:solidFill>
              </a:rPr>
              <a:t> = false;</a:t>
            </a:r>
          </a:p>
          <a:p>
            <a:r>
              <a:rPr lang="en-US" sz="900" dirty="0">
                <a:solidFill>
                  <a:srgbClr val="3C3C3B"/>
                </a:solidFill>
              </a:rPr>
              <a:t>#</a:t>
            </a:r>
            <a:r>
              <a:rPr lang="en-US" sz="900" dirty="0" err="1">
                <a:solidFill>
                  <a:srgbClr val="3C3C3B"/>
                </a:solidFill>
              </a:rPr>
              <a:t>endif</a:t>
            </a:r>
            <a:endParaRPr lang="en-US" sz="900" dirty="0">
              <a:solidFill>
                <a:srgbClr val="3C3C3B"/>
              </a:solidFill>
            </a:endParaRPr>
          </a:p>
          <a:p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 err="1">
                <a:solidFill>
                  <a:srgbClr val="3C3C3B"/>
                </a:solidFill>
              </a:rPr>
              <a:t>struct</a:t>
            </a:r>
            <a:r>
              <a:rPr lang="en-US" sz="900" dirty="0">
                <a:solidFill>
                  <a:srgbClr val="3C3C3B"/>
                </a:solidFill>
              </a:rPr>
              <a:t> FAST_TLM_TRAITS : public SIG_TRAITS</a:t>
            </a:r>
          </a:p>
          <a:p>
            <a:r>
              <a:rPr lang="en-US" sz="900" dirty="0">
                <a:solidFill>
                  <a:srgbClr val="3C3C3B"/>
                </a:solidFill>
              </a:rPr>
              <a:t>{</a:t>
            </a:r>
          </a:p>
          <a:p>
            <a:r>
              <a:rPr lang="en-US" sz="900" dirty="0">
                <a:solidFill>
                  <a:srgbClr val="3C3C3B"/>
                </a:solidFill>
              </a:rPr>
              <a:t>  static </a:t>
            </a:r>
            <a:r>
              <a:rPr lang="en-US" sz="900" dirty="0" err="1">
                <a:solidFill>
                  <a:srgbClr val="3C3C3B"/>
                </a:solidFill>
              </a:rPr>
              <a:t>const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err="1">
                <a:solidFill>
                  <a:srgbClr val="3C3C3B"/>
                </a:solidFill>
              </a:rPr>
              <a:t>bool</a:t>
            </a:r>
            <a:r>
              <a:rPr lang="en-US" sz="900" dirty="0">
                <a:solidFill>
                  <a:srgbClr val="3C3C3B"/>
                </a:solidFill>
              </a:rPr>
              <a:t> Level = 0; // configures flex channels for TLM level</a:t>
            </a:r>
          </a:p>
          <a:p>
            <a:r>
              <a:rPr lang="en-US" sz="900" dirty="0">
                <a:solidFill>
                  <a:srgbClr val="3C3C3B"/>
                </a:solidFill>
              </a:rPr>
              <a:t>};</a:t>
            </a:r>
          </a:p>
          <a:p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 err="1">
                <a:solidFill>
                  <a:srgbClr val="3C3C3B"/>
                </a:solidFill>
              </a:rPr>
              <a:t>struct</a:t>
            </a:r>
            <a:r>
              <a:rPr lang="en-US" sz="900" dirty="0">
                <a:solidFill>
                  <a:srgbClr val="3C3C3B"/>
                </a:solidFill>
              </a:rPr>
              <a:t> SIG_TRAITS_RESET : public SIG_TRAITS</a:t>
            </a:r>
          </a:p>
          <a:p>
            <a:r>
              <a:rPr lang="en-US" sz="900" dirty="0">
                <a:solidFill>
                  <a:srgbClr val="3C3C3B"/>
                </a:solidFill>
              </a:rPr>
              <a:t>{</a:t>
            </a:r>
          </a:p>
          <a:p>
            <a:r>
              <a:rPr lang="en-US" sz="900" dirty="0">
                <a:solidFill>
                  <a:srgbClr val="3C3C3B"/>
                </a:solidFill>
              </a:rPr>
              <a:t>  static </a:t>
            </a:r>
            <a:r>
              <a:rPr lang="en-US" sz="900" dirty="0" err="1">
                <a:solidFill>
                  <a:srgbClr val="3C3C3B"/>
                </a:solidFill>
              </a:rPr>
              <a:t>const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err="1">
                <a:solidFill>
                  <a:srgbClr val="3C3C3B"/>
                </a:solidFill>
              </a:rPr>
              <a:t>bool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err="1">
                <a:solidFill>
                  <a:srgbClr val="3C3C3B"/>
                </a:solidFill>
              </a:rPr>
              <a:t>ResetData</a:t>
            </a:r>
            <a:r>
              <a:rPr lang="en-US" sz="900" dirty="0">
                <a:solidFill>
                  <a:srgbClr val="3C3C3B"/>
                </a:solidFill>
              </a:rPr>
              <a:t>  = true;</a:t>
            </a:r>
          </a:p>
          <a:p>
            <a:r>
              <a:rPr lang="en-US" sz="900" dirty="0">
                <a:solidFill>
                  <a:srgbClr val="3C3C3B"/>
                </a:solidFill>
              </a:rPr>
              <a:t>  static </a:t>
            </a:r>
            <a:r>
              <a:rPr lang="en-US" sz="900" dirty="0" err="1">
                <a:solidFill>
                  <a:srgbClr val="3C3C3B"/>
                </a:solidFill>
              </a:rPr>
              <a:t>const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err="1">
                <a:solidFill>
                  <a:srgbClr val="3C3C3B"/>
                </a:solidFill>
              </a:rPr>
              <a:t>bool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err="1">
                <a:solidFill>
                  <a:srgbClr val="3C3C3B"/>
                </a:solidFill>
              </a:rPr>
              <a:t>ResetSync</a:t>
            </a:r>
            <a:r>
              <a:rPr lang="en-US" sz="900" dirty="0">
                <a:solidFill>
                  <a:srgbClr val="3C3C3B"/>
                </a:solidFill>
              </a:rPr>
              <a:t>  </a:t>
            </a:r>
            <a:r>
              <a:rPr lang="en-US" sz="900" dirty="0" smtClean="0">
                <a:solidFill>
                  <a:srgbClr val="3C3C3B"/>
                </a:solidFill>
              </a:rPr>
              <a:t>= </a:t>
            </a:r>
            <a:r>
              <a:rPr lang="en-US" sz="900" dirty="0" smtClean="0">
                <a:solidFill>
                  <a:srgbClr val="0000FF"/>
                </a:solidFill>
              </a:rPr>
              <a:t>true</a:t>
            </a:r>
            <a:r>
              <a:rPr lang="en-US" sz="900" dirty="0" smtClean="0">
                <a:solidFill>
                  <a:srgbClr val="3C3C3B"/>
                </a:solidFill>
              </a:rPr>
              <a:t>;</a:t>
            </a:r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>
                <a:solidFill>
                  <a:srgbClr val="3C3C3B"/>
                </a:solidFill>
              </a:rPr>
              <a:t>  static </a:t>
            </a:r>
            <a:r>
              <a:rPr lang="en-US" sz="900" dirty="0" err="1">
                <a:solidFill>
                  <a:srgbClr val="3C3C3B"/>
                </a:solidFill>
              </a:rPr>
              <a:t>const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err="1">
                <a:solidFill>
                  <a:srgbClr val="3C3C3B"/>
                </a:solidFill>
              </a:rPr>
              <a:t>bool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err="1">
                <a:solidFill>
                  <a:srgbClr val="3C3C3B"/>
                </a:solidFill>
              </a:rPr>
              <a:t>ResetLevel</a:t>
            </a:r>
            <a:r>
              <a:rPr lang="en-US" sz="900" dirty="0">
                <a:solidFill>
                  <a:srgbClr val="3C3C3B"/>
                </a:solidFill>
              </a:rPr>
              <a:t> = </a:t>
            </a:r>
            <a:r>
              <a:rPr lang="en-US" sz="900" dirty="0" smtClean="0">
                <a:solidFill>
                  <a:srgbClr val="0000FF"/>
                </a:solidFill>
              </a:rPr>
              <a:t>true</a:t>
            </a:r>
            <a:r>
              <a:rPr lang="en-US" sz="900" dirty="0">
                <a:solidFill>
                  <a:srgbClr val="3C3C3B"/>
                </a:solidFill>
              </a:rPr>
              <a:t>;</a:t>
            </a:r>
          </a:p>
          <a:p>
            <a:r>
              <a:rPr lang="en-US" sz="900" dirty="0">
                <a:solidFill>
                  <a:srgbClr val="3C3C3B"/>
                </a:solidFill>
              </a:rPr>
              <a:t>};</a:t>
            </a:r>
          </a:p>
          <a:p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axi4_width_traits_default </a:t>
            </a:r>
            <a:r>
              <a:rPr lang="en-US" sz="900" dirty="0" err="1">
                <a:solidFill>
                  <a:srgbClr val="3C3C3B"/>
                </a:solidFill>
              </a:rPr>
              <a:t>axi_width_traits_default</a:t>
            </a:r>
            <a:r>
              <a:rPr lang="en-US" sz="900" dirty="0" smtClean="0">
                <a:solidFill>
                  <a:srgbClr val="3C3C3B"/>
                </a:solidFill>
              </a:rPr>
              <a:t>;</a:t>
            </a:r>
          </a:p>
          <a:p>
            <a:r>
              <a:rPr lang="en-US" sz="900" dirty="0" smtClean="0">
                <a:solidFill>
                  <a:srgbClr val="3C3C3B"/>
                </a:solidFill>
              </a:rPr>
              <a:t>….</a:t>
            </a:r>
            <a:endParaRPr lang="en-US" sz="900" dirty="0">
              <a:solidFill>
                <a:srgbClr val="3C3C3B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1172" y="6033838"/>
            <a:ext cx="941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3C3C3B"/>
                </a:solidFill>
              </a:rPr>
              <a:t>axi4_traits.h</a:t>
            </a:r>
            <a:endParaRPr lang="en-US" sz="1000" dirty="0">
              <a:solidFill>
                <a:srgbClr val="3C3C3B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31760" y="1977888"/>
            <a:ext cx="5107570" cy="42937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rgbClr val="3C3C3B"/>
                </a:solidFill>
              </a:rPr>
              <a:t>…</a:t>
            </a:r>
          </a:p>
          <a:p>
            <a:r>
              <a:rPr lang="en-US" sz="900" dirty="0" err="1" smtClean="0">
                <a:solidFill>
                  <a:srgbClr val="3C3C3B"/>
                </a:solidFill>
              </a:rPr>
              <a:t>struct</a:t>
            </a:r>
            <a:r>
              <a:rPr lang="en-US" sz="900" dirty="0" smtClean="0">
                <a:solidFill>
                  <a:srgbClr val="3C3C3B"/>
                </a:solidFill>
              </a:rPr>
              <a:t> axi4_def_bw_traits: public </a:t>
            </a:r>
            <a:r>
              <a:rPr lang="en-US" sz="900" dirty="0" err="1" smtClean="0">
                <a:solidFill>
                  <a:srgbClr val="3C3C3B"/>
                </a:solidFill>
              </a:rPr>
              <a:t>axi_width_traits_default</a:t>
            </a:r>
            <a:r>
              <a:rPr lang="en-US" sz="900" dirty="0" smtClean="0">
                <a:solidFill>
                  <a:srgbClr val="3C3C3B"/>
                </a:solidFill>
              </a:rPr>
              <a:t> </a:t>
            </a:r>
            <a:r>
              <a:rPr lang="en-US" sz="900" dirty="0">
                <a:solidFill>
                  <a:srgbClr val="3C3C3B"/>
                </a:solidFill>
              </a:rPr>
              <a:t>{</a:t>
            </a:r>
          </a:p>
          <a:p>
            <a:r>
              <a:rPr lang="en-US" sz="900" dirty="0">
                <a:solidFill>
                  <a:srgbClr val="3C3C3B"/>
                </a:solidFill>
              </a:rPr>
              <a:t>    static </a:t>
            </a:r>
            <a:r>
              <a:rPr lang="en-US" sz="900" dirty="0" err="1">
                <a:solidFill>
                  <a:srgbClr val="3C3C3B"/>
                </a:solidFill>
              </a:rPr>
              <a:t>const</a:t>
            </a:r>
            <a:r>
              <a:rPr lang="en-US" sz="900" dirty="0">
                <a:solidFill>
                  <a:srgbClr val="3C3C3B"/>
                </a:solidFill>
              </a:rPr>
              <a:t> unsigned </a:t>
            </a:r>
            <a:r>
              <a:rPr lang="en-US" sz="900" dirty="0" err="1">
                <a:solidFill>
                  <a:srgbClr val="3C3C3B"/>
                </a:solidFill>
              </a:rPr>
              <a:t>data_bytes</a:t>
            </a:r>
            <a:r>
              <a:rPr lang="en-US" sz="900" dirty="0">
                <a:solidFill>
                  <a:srgbClr val="3C3C3B"/>
                </a:solidFill>
              </a:rPr>
              <a:t> = 8;</a:t>
            </a:r>
          </a:p>
          <a:p>
            <a:r>
              <a:rPr lang="en-US" sz="900" dirty="0">
                <a:solidFill>
                  <a:srgbClr val="3C3C3B"/>
                </a:solidFill>
              </a:rPr>
              <a:t>    static </a:t>
            </a:r>
            <a:r>
              <a:rPr lang="en-US" sz="900" dirty="0" err="1">
                <a:solidFill>
                  <a:srgbClr val="3C3C3B"/>
                </a:solidFill>
              </a:rPr>
              <a:t>const</a:t>
            </a:r>
            <a:r>
              <a:rPr lang="en-US" sz="900" dirty="0">
                <a:solidFill>
                  <a:srgbClr val="3C3C3B"/>
                </a:solidFill>
              </a:rPr>
              <a:t> unsigned </a:t>
            </a:r>
            <a:r>
              <a:rPr lang="en-US" sz="900" dirty="0" err="1">
                <a:solidFill>
                  <a:srgbClr val="3C3C3B"/>
                </a:solidFill>
              </a:rPr>
              <a:t>addr_bytes</a:t>
            </a:r>
            <a:r>
              <a:rPr lang="en-US" sz="900" dirty="0">
                <a:solidFill>
                  <a:srgbClr val="3C3C3B"/>
                </a:solidFill>
              </a:rPr>
              <a:t> = 4;</a:t>
            </a:r>
          </a:p>
          <a:p>
            <a:r>
              <a:rPr lang="en-US" sz="900" dirty="0">
                <a:solidFill>
                  <a:srgbClr val="3C3C3B"/>
                </a:solidFill>
              </a:rPr>
              <a:t>    static </a:t>
            </a:r>
            <a:r>
              <a:rPr lang="en-US" sz="900" dirty="0" err="1">
                <a:solidFill>
                  <a:srgbClr val="3C3C3B"/>
                </a:solidFill>
              </a:rPr>
              <a:t>const</a:t>
            </a:r>
            <a:r>
              <a:rPr lang="en-US" sz="900" dirty="0">
                <a:solidFill>
                  <a:srgbClr val="3C3C3B"/>
                </a:solidFill>
              </a:rPr>
              <a:t> unsigned </a:t>
            </a:r>
            <a:r>
              <a:rPr lang="en-US" sz="900" dirty="0" err="1">
                <a:solidFill>
                  <a:srgbClr val="3C3C3B"/>
                </a:solidFill>
              </a:rPr>
              <a:t>default_size</a:t>
            </a:r>
            <a:r>
              <a:rPr lang="en-US" sz="900" dirty="0">
                <a:solidFill>
                  <a:srgbClr val="3C3C3B"/>
                </a:solidFill>
              </a:rPr>
              <a:t> = 3;</a:t>
            </a:r>
          </a:p>
          <a:p>
            <a:r>
              <a:rPr lang="en-US" sz="900" dirty="0">
                <a:solidFill>
                  <a:srgbClr val="3C3C3B"/>
                </a:solidFill>
              </a:rPr>
              <a:t>    static </a:t>
            </a:r>
            <a:r>
              <a:rPr lang="en-US" sz="900" dirty="0" err="1">
                <a:solidFill>
                  <a:srgbClr val="3C3C3B"/>
                </a:solidFill>
              </a:rPr>
              <a:t>const</a:t>
            </a:r>
            <a:r>
              <a:rPr lang="en-US" sz="900" dirty="0">
                <a:solidFill>
                  <a:srgbClr val="3C3C3B"/>
                </a:solidFill>
              </a:rPr>
              <a:t> unsigned SIZE_W = 3;</a:t>
            </a:r>
          </a:p>
          <a:p>
            <a:r>
              <a:rPr lang="en-US" sz="900" dirty="0">
                <a:solidFill>
                  <a:srgbClr val="3C3C3B"/>
                </a:solidFill>
              </a:rPr>
              <a:t>    static </a:t>
            </a:r>
            <a:r>
              <a:rPr lang="en-US" sz="900" dirty="0" err="1">
                <a:solidFill>
                  <a:srgbClr val="3C3C3B"/>
                </a:solidFill>
              </a:rPr>
              <a:t>const</a:t>
            </a:r>
            <a:r>
              <a:rPr lang="en-US" sz="900" dirty="0">
                <a:solidFill>
                  <a:srgbClr val="3C3C3B"/>
                </a:solidFill>
              </a:rPr>
              <a:t> unsigned ID_W  = 4;</a:t>
            </a:r>
          </a:p>
          <a:p>
            <a:r>
              <a:rPr lang="en-US" sz="900" dirty="0">
                <a:solidFill>
                  <a:srgbClr val="3C3C3B"/>
                </a:solidFill>
              </a:rPr>
              <a:t>};</a:t>
            </a:r>
          </a:p>
          <a:p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 err="1">
                <a:solidFill>
                  <a:srgbClr val="3C3C3B"/>
                </a:solidFill>
              </a:rPr>
              <a:t>struct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axi4_def_userw_traits </a:t>
            </a:r>
            <a:r>
              <a:rPr lang="en-US" sz="900" dirty="0">
                <a:solidFill>
                  <a:srgbClr val="3C3C3B"/>
                </a:solidFill>
              </a:rPr>
              <a:t>{</a:t>
            </a:r>
          </a:p>
          <a:p>
            <a:r>
              <a:rPr lang="en-US" sz="900" dirty="0">
                <a:solidFill>
                  <a:srgbClr val="3C3C3B"/>
                </a:solidFill>
              </a:rPr>
              <a:t>    static </a:t>
            </a:r>
            <a:r>
              <a:rPr lang="en-US" sz="900" dirty="0" err="1">
                <a:solidFill>
                  <a:srgbClr val="3C3C3B"/>
                </a:solidFill>
              </a:rPr>
              <a:t>const</a:t>
            </a:r>
            <a:r>
              <a:rPr lang="en-US" sz="900" dirty="0">
                <a:solidFill>
                  <a:srgbClr val="3C3C3B"/>
                </a:solidFill>
              </a:rPr>
              <a:t> unsigned AWUSER_W = 32;</a:t>
            </a:r>
          </a:p>
          <a:p>
            <a:r>
              <a:rPr lang="en-US" sz="900" dirty="0">
                <a:solidFill>
                  <a:srgbClr val="3C3C3B"/>
                </a:solidFill>
              </a:rPr>
              <a:t>    static </a:t>
            </a:r>
            <a:r>
              <a:rPr lang="en-US" sz="900" dirty="0" err="1">
                <a:solidFill>
                  <a:srgbClr val="3C3C3B"/>
                </a:solidFill>
              </a:rPr>
              <a:t>const</a:t>
            </a:r>
            <a:r>
              <a:rPr lang="en-US" sz="900" dirty="0">
                <a:solidFill>
                  <a:srgbClr val="3C3C3B"/>
                </a:solidFill>
              </a:rPr>
              <a:t> unsigned WUSER_W = 32;</a:t>
            </a:r>
          </a:p>
          <a:p>
            <a:r>
              <a:rPr lang="en-US" sz="900" dirty="0">
                <a:solidFill>
                  <a:srgbClr val="3C3C3B"/>
                </a:solidFill>
              </a:rPr>
              <a:t>    static </a:t>
            </a:r>
            <a:r>
              <a:rPr lang="en-US" sz="900" dirty="0" err="1">
                <a:solidFill>
                  <a:srgbClr val="3C3C3B"/>
                </a:solidFill>
              </a:rPr>
              <a:t>const</a:t>
            </a:r>
            <a:r>
              <a:rPr lang="en-US" sz="900" dirty="0">
                <a:solidFill>
                  <a:srgbClr val="3C3C3B"/>
                </a:solidFill>
              </a:rPr>
              <a:t> unsigned BUSER_W = 32;</a:t>
            </a:r>
          </a:p>
          <a:p>
            <a:r>
              <a:rPr lang="en-US" sz="900" dirty="0">
                <a:solidFill>
                  <a:srgbClr val="3C3C3B"/>
                </a:solidFill>
              </a:rPr>
              <a:t>    static </a:t>
            </a:r>
            <a:r>
              <a:rPr lang="en-US" sz="900" dirty="0" err="1">
                <a:solidFill>
                  <a:srgbClr val="3C3C3B"/>
                </a:solidFill>
              </a:rPr>
              <a:t>const</a:t>
            </a:r>
            <a:r>
              <a:rPr lang="en-US" sz="900" dirty="0">
                <a:solidFill>
                  <a:srgbClr val="3C3C3B"/>
                </a:solidFill>
              </a:rPr>
              <a:t> unsigned ARUSER_W = 32;</a:t>
            </a:r>
          </a:p>
          <a:p>
            <a:r>
              <a:rPr lang="en-US" sz="900" dirty="0">
                <a:solidFill>
                  <a:srgbClr val="3C3C3B"/>
                </a:solidFill>
              </a:rPr>
              <a:t>    static </a:t>
            </a:r>
            <a:r>
              <a:rPr lang="en-US" sz="900" dirty="0" err="1">
                <a:solidFill>
                  <a:srgbClr val="3C3C3B"/>
                </a:solidFill>
              </a:rPr>
              <a:t>const</a:t>
            </a:r>
            <a:r>
              <a:rPr lang="en-US" sz="900" dirty="0">
                <a:solidFill>
                  <a:srgbClr val="3C3C3B"/>
                </a:solidFill>
              </a:rPr>
              <a:t> unsigned RUSER_W = 32;</a:t>
            </a:r>
          </a:p>
          <a:p>
            <a:r>
              <a:rPr lang="en-US" sz="900" dirty="0">
                <a:solidFill>
                  <a:srgbClr val="3C3C3B"/>
                </a:solidFill>
              </a:rPr>
              <a:t>};</a:t>
            </a:r>
          </a:p>
          <a:p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 err="1">
                <a:solidFill>
                  <a:srgbClr val="3C3C3B"/>
                </a:solidFill>
              </a:rPr>
              <a:t>struct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axi4_def_traits </a:t>
            </a:r>
            <a:r>
              <a:rPr lang="en-US" sz="900" dirty="0">
                <a:solidFill>
                  <a:srgbClr val="3C3C3B"/>
                </a:solidFill>
              </a:rPr>
              <a:t>: public </a:t>
            </a:r>
            <a:r>
              <a:rPr lang="en-US" sz="900" dirty="0" smtClean="0">
                <a:solidFill>
                  <a:srgbClr val="3C3C3B"/>
                </a:solidFill>
              </a:rPr>
              <a:t>axi4_traits_template&lt;axi4_def_bw_traits</a:t>
            </a:r>
            <a:r>
              <a:rPr lang="en-US" sz="900" dirty="0">
                <a:solidFill>
                  <a:srgbClr val="3C3C3B"/>
                </a:solidFill>
              </a:rPr>
              <a:t>, </a:t>
            </a:r>
            <a:r>
              <a:rPr lang="en-US" sz="900" dirty="0" smtClean="0">
                <a:solidFill>
                  <a:srgbClr val="3C3C3B"/>
                </a:solidFill>
              </a:rPr>
              <a:t>axi4_def_userw_traits</a:t>
            </a:r>
            <a:r>
              <a:rPr lang="en-US" sz="900" dirty="0">
                <a:solidFill>
                  <a:srgbClr val="3C3C3B"/>
                </a:solidFill>
              </a:rPr>
              <a:t>&gt; { </a:t>
            </a:r>
          </a:p>
          <a:p>
            <a:r>
              <a:rPr lang="en-US" sz="900" dirty="0">
                <a:solidFill>
                  <a:srgbClr val="3C3C3B"/>
                </a:solidFill>
              </a:rPr>
              <a:t>#if defined(MAP_TLM2)</a:t>
            </a:r>
          </a:p>
          <a:p>
            <a:r>
              <a:rPr lang="en-US" sz="900" dirty="0">
                <a:solidFill>
                  <a:srgbClr val="3C3C3B"/>
                </a:solidFill>
              </a:rPr>
              <a:t>    static </a:t>
            </a:r>
            <a:r>
              <a:rPr lang="en-US" sz="900" dirty="0" err="1">
                <a:solidFill>
                  <a:srgbClr val="3C3C3B"/>
                </a:solidFill>
              </a:rPr>
              <a:t>const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err="1">
                <a:solidFill>
                  <a:srgbClr val="3C3C3B"/>
                </a:solidFill>
              </a:rPr>
              <a:t>int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err="1">
                <a:solidFill>
                  <a:srgbClr val="3C3C3B"/>
                </a:solidFill>
              </a:rPr>
              <a:t>io_config</a:t>
            </a:r>
            <a:r>
              <a:rPr lang="en-US" sz="900" dirty="0">
                <a:solidFill>
                  <a:srgbClr val="3C3C3B"/>
                </a:solidFill>
              </a:rPr>
              <a:t> = IO_CONFIG_TLM2;</a:t>
            </a:r>
          </a:p>
          <a:p>
            <a:r>
              <a:rPr lang="en-US" sz="900" dirty="0">
                <a:solidFill>
                  <a:srgbClr val="3C3C3B"/>
                </a:solidFill>
              </a:rPr>
              <a:t>    </a:t>
            </a:r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FAST_TLM_TRAITS </a:t>
            </a:r>
            <a:r>
              <a:rPr lang="en-US" sz="900" dirty="0" err="1">
                <a:solidFill>
                  <a:srgbClr val="3C3C3B"/>
                </a:solidFill>
              </a:rPr>
              <a:t>put_get_traits</a:t>
            </a:r>
            <a:r>
              <a:rPr lang="en-US" sz="900" dirty="0">
                <a:solidFill>
                  <a:srgbClr val="3C3C3B"/>
                </a:solidFill>
              </a:rPr>
              <a:t>;</a:t>
            </a:r>
          </a:p>
          <a:p>
            <a:r>
              <a:rPr lang="en-US" sz="900" dirty="0">
                <a:solidFill>
                  <a:srgbClr val="3C3C3B"/>
                </a:solidFill>
              </a:rPr>
              <a:t>#</a:t>
            </a:r>
            <a:r>
              <a:rPr lang="en-US" sz="900" dirty="0" err="1">
                <a:solidFill>
                  <a:srgbClr val="3C3C3B"/>
                </a:solidFill>
              </a:rPr>
              <a:t>elif</a:t>
            </a:r>
            <a:r>
              <a:rPr lang="en-US" sz="900" dirty="0">
                <a:solidFill>
                  <a:srgbClr val="3C3C3B"/>
                </a:solidFill>
              </a:rPr>
              <a:t> defined(MAP_AXI4_SIGNAL)</a:t>
            </a:r>
          </a:p>
          <a:p>
            <a:r>
              <a:rPr lang="en-US" sz="900" dirty="0">
                <a:solidFill>
                  <a:srgbClr val="3C3C3B"/>
                </a:solidFill>
              </a:rPr>
              <a:t>    static </a:t>
            </a:r>
            <a:r>
              <a:rPr lang="en-US" sz="900" dirty="0" err="1">
                <a:solidFill>
                  <a:srgbClr val="3C3C3B"/>
                </a:solidFill>
              </a:rPr>
              <a:t>const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err="1">
                <a:solidFill>
                  <a:srgbClr val="3C3C3B"/>
                </a:solidFill>
              </a:rPr>
              <a:t>int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err="1">
                <a:solidFill>
                  <a:srgbClr val="3C3C3B"/>
                </a:solidFill>
              </a:rPr>
              <a:t>io_config</a:t>
            </a:r>
            <a:r>
              <a:rPr lang="en-US" sz="900" dirty="0">
                <a:solidFill>
                  <a:srgbClr val="3C3C3B"/>
                </a:solidFill>
              </a:rPr>
              <a:t> = IO_CONFIG_AXI4_SIG;</a:t>
            </a:r>
          </a:p>
          <a:p>
            <a:r>
              <a:rPr lang="en-US" sz="900" dirty="0">
                <a:solidFill>
                  <a:srgbClr val="3C3C3B"/>
                </a:solidFill>
              </a:rPr>
              <a:t>    </a:t>
            </a:r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SIG_TRAITS_RESET </a:t>
            </a:r>
            <a:r>
              <a:rPr lang="en-US" sz="900" dirty="0" err="1">
                <a:solidFill>
                  <a:srgbClr val="3C3C3B"/>
                </a:solidFill>
              </a:rPr>
              <a:t>put_get_traits</a:t>
            </a:r>
            <a:r>
              <a:rPr lang="en-US" sz="900" dirty="0">
                <a:solidFill>
                  <a:srgbClr val="3C3C3B"/>
                </a:solidFill>
              </a:rPr>
              <a:t>;</a:t>
            </a:r>
          </a:p>
          <a:p>
            <a:r>
              <a:rPr lang="en-US" sz="900" dirty="0">
                <a:solidFill>
                  <a:srgbClr val="3C3C3B"/>
                </a:solidFill>
              </a:rPr>
              <a:t>#else</a:t>
            </a:r>
          </a:p>
          <a:p>
            <a:r>
              <a:rPr lang="en-US" sz="900" dirty="0">
                <a:solidFill>
                  <a:srgbClr val="3C3C3B"/>
                </a:solidFill>
              </a:rPr>
              <a:t>    static </a:t>
            </a:r>
            <a:r>
              <a:rPr lang="en-US" sz="900" dirty="0" err="1">
                <a:solidFill>
                  <a:srgbClr val="3C3C3B"/>
                </a:solidFill>
              </a:rPr>
              <a:t>const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err="1">
                <a:solidFill>
                  <a:srgbClr val="3C3C3B"/>
                </a:solidFill>
              </a:rPr>
              <a:t>int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err="1">
                <a:solidFill>
                  <a:srgbClr val="3C3C3B"/>
                </a:solidFill>
              </a:rPr>
              <a:t>io_config</a:t>
            </a:r>
            <a:r>
              <a:rPr lang="en-US" sz="900" dirty="0">
                <a:solidFill>
                  <a:srgbClr val="3C3C3B"/>
                </a:solidFill>
              </a:rPr>
              <a:t> = IO_CONFIG_TLM1;</a:t>
            </a:r>
          </a:p>
          <a:p>
            <a:r>
              <a:rPr lang="en-US" sz="900" dirty="0">
                <a:solidFill>
                  <a:srgbClr val="3C3C3B"/>
                </a:solidFill>
              </a:rPr>
              <a:t>    </a:t>
            </a:r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FAST_TLM_TRAITS </a:t>
            </a:r>
            <a:r>
              <a:rPr lang="en-US" sz="900" dirty="0" err="1">
                <a:solidFill>
                  <a:srgbClr val="3C3C3B"/>
                </a:solidFill>
              </a:rPr>
              <a:t>put_get_traits</a:t>
            </a:r>
            <a:r>
              <a:rPr lang="en-US" sz="900" dirty="0">
                <a:solidFill>
                  <a:srgbClr val="3C3C3B"/>
                </a:solidFill>
              </a:rPr>
              <a:t>;</a:t>
            </a:r>
          </a:p>
          <a:p>
            <a:r>
              <a:rPr lang="en-US" sz="900" dirty="0">
                <a:solidFill>
                  <a:srgbClr val="3C3C3B"/>
                </a:solidFill>
              </a:rPr>
              <a:t>#</a:t>
            </a:r>
            <a:r>
              <a:rPr lang="en-US" sz="900" dirty="0" err="1">
                <a:solidFill>
                  <a:srgbClr val="3C3C3B"/>
                </a:solidFill>
              </a:rPr>
              <a:t>endif</a:t>
            </a:r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 smtClean="0">
                <a:solidFill>
                  <a:srgbClr val="3C3C3B"/>
                </a:solidFill>
              </a:rPr>
              <a:t>};</a:t>
            </a:r>
            <a:endParaRPr lang="en-US" sz="900" dirty="0">
              <a:solidFill>
                <a:srgbClr val="3C3C3B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53328" y="6033838"/>
            <a:ext cx="969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3C3C3B"/>
                </a:solidFill>
              </a:rPr>
              <a:t>axi4_traits.h</a:t>
            </a:r>
            <a:endParaRPr lang="en-US" sz="1000" dirty="0">
              <a:solidFill>
                <a:srgbClr val="3C3C3B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9654988" y="2043954"/>
            <a:ext cx="1799505" cy="944176"/>
          </a:xfrm>
          <a:prstGeom prst="wedgeRoundRectCallout">
            <a:avLst>
              <a:gd name="adj1" fmla="val -110848"/>
              <a:gd name="adj2" fmla="val 4305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Corresponding to “axi4_master/slave” options value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054627" y="4882657"/>
            <a:ext cx="1888973" cy="806823"/>
          </a:xfrm>
          <a:prstGeom prst="wedgeRoundRectCallout">
            <a:avLst>
              <a:gd name="adj1" fmla="val -84129"/>
              <a:gd name="adj2" fmla="val 3297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ResetSync</a:t>
            </a:r>
            <a:r>
              <a:rPr lang="en-US" sz="900" dirty="0"/>
              <a:t> = true/false depend on </a:t>
            </a:r>
            <a:r>
              <a:rPr lang="en-US" sz="900" dirty="0" err="1"/>
              <a:t>sreset</a:t>
            </a:r>
            <a:r>
              <a:rPr lang="en-US" sz="900" dirty="0"/>
              <a:t>/</a:t>
            </a:r>
            <a:r>
              <a:rPr lang="en-US" sz="900" dirty="0" err="1"/>
              <a:t>areset</a:t>
            </a:r>
            <a:endParaRPr lang="en-US" sz="900" dirty="0"/>
          </a:p>
          <a:p>
            <a:pPr algn="ctr"/>
            <a:r>
              <a:rPr lang="en-US" sz="900" dirty="0" err="1"/>
              <a:t>ResetLevel</a:t>
            </a:r>
            <a:r>
              <a:rPr lang="en-US" sz="900" dirty="0"/>
              <a:t> = true/false depend on </a:t>
            </a:r>
            <a:r>
              <a:rPr lang="en-US" sz="900" dirty="0" err="1"/>
              <a:t>pos</a:t>
            </a:r>
            <a:r>
              <a:rPr lang="en-US" sz="900" dirty="0"/>
              <a:t>/</a:t>
            </a:r>
            <a:r>
              <a:rPr lang="en-US" sz="900" dirty="0" err="1"/>
              <a:t>neg</a:t>
            </a:r>
            <a:r>
              <a:rPr lang="en-US" sz="900" dirty="0"/>
              <a:t> of [s/a]reset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46229" y="0"/>
            <a:ext cx="15457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v1.2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075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0000" y="6509880"/>
            <a:ext cx="671760" cy="16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Page </a:t>
            </a:r>
            <a:fld id="{91F0ACDD-2FE9-43CC-B4E8-3DD3299C311F}" type="slidenum"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pPr/>
              <a:t>15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80000" y="936000"/>
            <a:ext cx="10552758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1.2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S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using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AXI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Stratus SC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library</a:t>
            </a:r>
            <a:endParaRPr lang="de-DE" sz="3200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667875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Traits specification file generation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smtClean="0"/>
              <a:t>For AXI4: file name: axi4_traits.h 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31172" y="6033838"/>
            <a:ext cx="941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3C3C3B"/>
                </a:solidFill>
              </a:rPr>
              <a:t>axi4_traits.h</a:t>
            </a:r>
            <a:endParaRPr lang="en-US" sz="1000" dirty="0">
              <a:solidFill>
                <a:srgbClr val="3C3C3B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33021" y="2889075"/>
            <a:ext cx="3916915" cy="2881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rgbClr val="3C3C3B"/>
                </a:solidFill>
              </a:rPr>
              <a:t>….</a:t>
            </a:r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axi4_initiator&lt;axi4_def_traits</a:t>
            </a:r>
            <a:r>
              <a:rPr lang="en-US" sz="900" dirty="0">
                <a:solidFill>
                  <a:srgbClr val="3C3C3B"/>
                </a:solidFill>
              </a:rPr>
              <a:t>&gt; initiator1_t;</a:t>
            </a: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axi4_target&lt;axi4_def_traits</a:t>
            </a:r>
            <a:r>
              <a:rPr lang="en-US" sz="900" dirty="0">
                <a:solidFill>
                  <a:srgbClr val="3C3C3B"/>
                </a:solidFill>
              </a:rPr>
              <a:t>&gt;    target1_t;</a:t>
            </a:r>
          </a:p>
          <a:p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axi4_def_traits</a:t>
            </a:r>
            <a:r>
              <a:rPr lang="en-US" sz="900" dirty="0">
                <a:solidFill>
                  <a:srgbClr val="3C3C3B"/>
                </a:solidFill>
              </a:rPr>
              <a:t>::</a:t>
            </a:r>
            <a:r>
              <a:rPr lang="en-US" sz="900" dirty="0" err="1">
                <a:solidFill>
                  <a:srgbClr val="3C3C3B"/>
                </a:solidFill>
              </a:rPr>
              <a:t>tlm_traits</a:t>
            </a:r>
            <a:r>
              <a:rPr lang="en-US" sz="900" dirty="0">
                <a:solidFill>
                  <a:srgbClr val="3C3C3B"/>
                </a:solidFill>
              </a:rPr>
              <a:t>::</a:t>
            </a:r>
            <a:r>
              <a:rPr lang="en-US" sz="900" dirty="0" err="1">
                <a:solidFill>
                  <a:srgbClr val="3C3C3B"/>
                </a:solidFill>
              </a:rPr>
              <a:t>awchan_t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err="1">
                <a:solidFill>
                  <a:srgbClr val="3C3C3B"/>
                </a:solidFill>
              </a:rPr>
              <a:t>awchan_t</a:t>
            </a:r>
            <a:r>
              <a:rPr lang="en-US" sz="900" dirty="0">
                <a:solidFill>
                  <a:srgbClr val="3C3C3B"/>
                </a:solidFill>
              </a:rPr>
              <a:t>;</a:t>
            </a: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axi4_def_traits</a:t>
            </a:r>
            <a:r>
              <a:rPr lang="en-US" sz="900" dirty="0">
                <a:solidFill>
                  <a:srgbClr val="3C3C3B"/>
                </a:solidFill>
              </a:rPr>
              <a:t>::</a:t>
            </a:r>
            <a:r>
              <a:rPr lang="en-US" sz="900" dirty="0" err="1">
                <a:solidFill>
                  <a:srgbClr val="3C3C3B"/>
                </a:solidFill>
              </a:rPr>
              <a:t>tlm_traits</a:t>
            </a:r>
            <a:r>
              <a:rPr lang="en-US" sz="900" dirty="0">
                <a:solidFill>
                  <a:srgbClr val="3C3C3B"/>
                </a:solidFill>
              </a:rPr>
              <a:t>::</a:t>
            </a:r>
            <a:r>
              <a:rPr lang="en-US" sz="900" dirty="0" err="1">
                <a:solidFill>
                  <a:srgbClr val="3C3C3B"/>
                </a:solidFill>
              </a:rPr>
              <a:t>wchan_t</a:t>
            </a:r>
            <a:r>
              <a:rPr lang="en-US" sz="900" dirty="0">
                <a:solidFill>
                  <a:srgbClr val="3C3C3B"/>
                </a:solidFill>
              </a:rPr>
              <a:t>  </a:t>
            </a:r>
            <a:r>
              <a:rPr lang="en-US" sz="900" dirty="0" err="1">
                <a:solidFill>
                  <a:srgbClr val="3C3C3B"/>
                </a:solidFill>
              </a:rPr>
              <a:t>wchan_t</a:t>
            </a:r>
            <a:r>
              <a:rPr lang="en-US" sz="900" dirty="0">
                <a:solidFill>
                  <a:srgbClr val="3C3C3B"/>
                </a:solidFill>
              </a:rPr>
              <a:t>;</a:t>
            </a: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axi4_def_traits</a:t>
            </a:r>
            <a:r>
              <a:rPr lang="en-US" sz="900" dirty="0">
                <a:solidFill>
                  <a:srgbClr val="3C3C3B"/>
                </a:solidFill>
              </a:rPr>
              <a:t>::</a:t>
            </a:r>
            <a:r>
              <a:rPr lang="en-US" sz="900" dirty="0" err="1">
                <a:solidFill>
                  <a:srgbClr val="3C3C3B"/>
                </a:solidFill>
              </a:rPr>
              <a:t>tlm_traits</a:t>
            </a:r>
            <a:r>
              <a:rPr lang="en-US" sz="900" dirty="0">
                <a:solidFill>
                  <a:srgbClr val="3C3C3B"/>
                </a:solidFill>
              </a:rPr>
              <a:t>::</a:t>
            </a:r>
            <a:r>
              <a:rPr lang="en-US" sz="900" dirty="0" err="1">
                <a:solidFill>
                  <a:srgbClr val="3C3C3B"/>
                </a:solidFill>
              </a:rPr>
              <a:t>bchan_t</a:t>
            </a:r>
            <a:r>
              <a:rPr lang="en-US" sz="900" dirty="0">
                <a:solidFill>
                  <a:srgbClr val="3C3C3B"/>
                </a:solidFill>
              </a:rPr>
              <a:t>  </a:t>
            </a:r>
            <a:r>
              <a:rPr lang="en-US" sz="900" dirty="0" err="1">
                <a:solidFill>
                  <a:srgbClr val="3C3C3B"/>
                </a:solidFill>
              </a:rPr>
              <a:t>bchan_t</a:t>
            </a:r>
            <a:r>
              <a:rPr lang="en-US" sz="900" dirty="0">
                <a:solidFill>
                  <a:srgbClr val="3C3C3B"/>
                </a:solidFill>
              </a:rPr>
              <a:t>;</a:t>
            </a: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axi4_def_traits</a:t>
            </a:r>
            <a:r>
              <a:rPr lang="en-US" sz="900" dirty="0">
                <a:solidFill>
                  <a:srgbClr val="3C3C3B"/>
                </a:solidFill>
              </a:rPr>
              <a:t>::</a:t>
            </a:r>
            <a:r>
              <a:rPr lang="en-US" sz="900" dirty="0" err="1">
                <a:solidFill>
                  <a:srgbClr val="3C3C3B"/>
                </a:solidFill>
              </a:rPr>
              <a:t>tlm_traits</a:t>
            </a:r>
            <a:r>
              <a:rPr lang="en-US" sz="900" dirty="0">
                <a:solidFill>
                  <a:srgbClr val="3C3C3B"/>
                </a:solidFill>
              </a:rPr>
              <a:t>::</a:t>
            </a:r>
            <a:r>
              <a:rPr lang="en-US" sz="900" dirty="0" err="1">
                <a:solidFill>
                  <a:srgbClr val="3C3C3B"/>
                </a:solidFill>
              </a:rPr>
              <a:t>archan_t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err="1">
                <a:solidFill>
                  <a:srgbClr val="3C3C3B"/>
                </a:solidFill>
              </a:rPr>
              <a:t>archan_t</a:t>
            </a:r>
            <a:r>
              <a:rPr lang="en-US" sz="900" dirty="0">
                <a:solidFill>
                  <a:srgbClr val="3C3C3B"/>
                </a:solidFill>
              </a:rPr>
              <a:t>;</a:t>
            </a: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axi4_def_traits</a:t>
            </a:r>
            <a:r>
              <a:rPr lang="en-US" sz="900" dirty="0">
                <a:solidFill>
                  <a:srgbClr val="3C3C3B"/>
                </a:solidFill>
              </a:rPr>
              <a:t>::</a:t>
            </a:r>
            <a:r>
              <a:rPr lang="en-US" sz="900" dirty="0" err="1">
                <a:solidFill>
                  <a:srgbClr val="3C3C3B"/>
                </a:solidFill>
              </a:rPr>
              <a:t>tlm_traits</a:t>
            </a:r>
            <a:r>
              <a:rPr lang="en-US" sz="900" dirty="0">
                <a:solidFill>
                  <a:srgbClr val="3C3C3B"/>
                </a:solidFill>
              </a:rPr>
              <a:t>::</a:t>
            </a:r>
            <a:r>
              <a:rPr lang="en-US" sz="900" dirty="0" err="1">
                <a:solidFill>
                  <a:srgbClr val="3C3C3B"/>
                </a:solidFill>
              </a:rPr>
              <a:t>rchan_t</a:t>
            </a:r>
            <a:r>
              <a:rPr lang="en-US" sz="900" dirty="0">
                <a:solidFill>
                  <a:srgbClr val="3C3C3B"/>
                </a:solidFill>
              </a:rPr>
              <a:t>  </a:t>
            </a:r>
            <a:r>
              <a:rPr lang="en-US" sz="900" dirty="0" err="1">
                <a:solidFill>
                  <a:srgbClr val="3C3C3B"/>
                </a:solidFill>
              </a:rPr>
              <a:t>rchan_t</a:t>
            </a:r>
            <a:r>
              <a:rPr lang="en-US" sz="900" dirty="0">
                <a:solidFill>
                  <a:srgbClr val="3C3C3B"/>
                </a:solidFill>
              </a:rPr>
              <a:t>;</a:t>
            </a:r>
          </a:p>
          <a:p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hier_axi4_initiator&lt;axi4_def_traits</a:t>
            </a:r>
            <a:r>
              <a:rPr lang="en-US" sz="900" dirty="0">
                <a:solidFill>
                  <a:srgbClr val="3C3C3B"/>
                </a:solidFill>
              </a:rPr>
              <a:t>&gt; hier_initiator1_t;</a:t>
            </a: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hier_axi4_target&lt;axi4_def_traits</a:t>
            </a:r>
            <a:r>
              <a:rPr lang="en-US" sz="900" dirty="0">
                <a:solidFill>
                  <a:srgbClr val="3C3C3B"/>
                </a:solidFill>
              </a:rPr>
              <a:t>&gt;    hier_target1_t;</a:t>
            </a:r>
          </a:p>
          <a:p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>
                <a:solidFill>
                  <a:srgbClr val="3C3C3B"/>
                </a:solidFill>
              </a:rPr>
              <a:t>#</a:t>
            </a:r>
            <a:r>
              <a:rPr lang="en-US" sz="900" dirty="0" err="1">
                <a:solidFill>
                  <a:srgbClr val="3C3C3B"/>
                </a:solidFill>
              </a:rPr>
              <a:t>endif</a:t>
            </a:r>
            <a:endParaRPr lang="en-US" sz="900" dirty="0">
              <a:solidFill>
                <a:srgbClr val="3C3C3B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53328" y="6033838"/>
            <a:ext cx="969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3C3C3B"/>
                </a:solidFill>
              </a:rPr>
              <a:t>axi4_traits.h</a:t>
            </a:r>
            <a:endParaRPr lang="en-US" sz="1000" dirty="0">
              <a:solidFill>
                <a:srgbClr val="3C3C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49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0000" y="6509880"/>
            <a:ext cx="671760" cy="16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Page </a:t>
            </a:r>
            <a:fld id="{91F0ACDD-2FE9-43CC-B4E8-3DD3299C311F}" type="slidenum"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pPr/>
              <a:t>16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80000" y="936000"/>
            <a:ext cx="10552758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1.2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S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using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AXI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Stratus SC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library</a:t>
            </a:r>
            <a:endParaRPr lang="de-DE" sz="3200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1560427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Traits specification file generation</a:t>
            </a:r>
            <a:r>
              <a:rPr lang="en-US" dirty="0"/>
              <a:t>: </a:t>
            </a:r>
            <a:r>
              <a:rPr lang="en-US" dirty="0" smtClean="0"/>
              <a:t>if user </a:t>
            </a:r>
            <a:r>
              <a:rPr lang="en-US" dirty="0"/>
              <a:t>specified multi different </a:t>
            </a:r>
            <a:r>
              <a:rPr lang="en-US" dirty="0" smtClean="0"/>
              <a:t>configuration of channels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 smtClean="0"/>
              <a:t>For options for than “-</a:t>
            </a:r>
            <a:r>
              <a:rPr lang="en-US" sz="1400" dirty="0" err="1" smtClean="0"/>
              <a:t>rst</a:t>
            </a:r>
            <a:r>
              <a:rPr lang="en-US" sz="1400" dirty="0" smtClean="0"/>
              <a:t>” and “-</a:t>
            </a:r>
            <a:r>
              <a:rPr lang="en-US" sz="1400" dirty="0" err="1" smtClean="0"/>
              <a:t>clk</a:t>
            </a:r>
            <a:r>
              <a:rPr lang="en-US" sz="1400" dirty="0" smtClean="0"/>
              <a:t>” options: beside default traits </a:t>
            </a:r>
            <a:r>
              <a:rPr lang="en-US" sz="1400" dirty="0" err="1" smtClean="0"/>
              <a:t>struct</a:t>
            </a:r>
            <a:r>
              <a:rPr lang="en-US" sz="1400" dirty="0" smtClean="0"/>
              <a:t>, the additional traits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will be generated for each configuration.</a:t>
            </a:r>
          </a:p>
          <a:p>
            <a:pPr marL="177800" lvl="2" indent="0">
              <a:spcAft>
                <a:spcPts val="600"/>
              </a:spcAft>
              <a:buNone/>
            </a:pPr>
            <a:r>
              <a:rPr lang="en-US" sz="1400" dirty="0"/>
              <a:t>		axi3/4_def_traits[_&lt;</a:t>
            </a:r>
            <a:r>
              <a:rPr lang="en-US" sz="1400" dirty="0" err="1" smtClean="0"/>
              <a:t>option_nameN</a:t>
            </a:r>
            <a:r>
              <a:rPr lang="en-US" sz="1400" dirty="0" smtClean="0"/>
              <a:t>&gt;&lt;</a:t>
            </a:r>
            <a:r>
              <a:rPr lang="en-US" sz="1400" dirty="0" err="1" smtClean="0"/>
              <a:t>option_valueN</a:t>
            </a:r>
            <a:r>
              <a:rPr lang="en-US" sz="1400" dirty="0" smtClean="0"/>
              <a:t>&gt;]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 smtClean="0"/>
              <a:t>For example: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25142" y="3360427"/>
            <a:ext cx="6474279" cy="21994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rgbClr val="3C3C3B"/>
                </a:solidFill>
              </a:rPr>
              <a:t>axi4_def_bw_traits</a:t>
            </a:r>
            <a:r>
              <a:rPr lang="en-US" sz="900" dirty="0" smtClean="0">
                <a:solidFill>
                  <a:srgbClr val="0000FF"/>
                </a:solidFill>
              </a:rPr>
              <a:t>_dw4_aw4</a:t>
            </a:r>
            <a:r>
              <a:rPr lang="en-US" sz="900" dirty="0" smtClean="0">
                <a:solidFill>
                  <a:srgbClr val="3C3C3B"/>
                </a:solidFill>
              </a:rPr>
              <a:t>: </a:t>
            </a:r>
            <a:r>
              <a:rPr lang="en-US" sz="900" dirty="0">
                <a:solidFill>
                  <a:srgbClr val="3C3C3B"/>
                </a:solidFill>
              </a:rPr>
              <a:t>public </a:t>
            </a:r>
            <a:r>
              <a:rPr lang="en-US" sz="900" dirty="0" err="1" smtClean="0">
                <a:solidFill>
                  <a:srgbClr val="3C3C3B"/>
                </a:solidFill>
              </a:rPr>
              <a:t>axi_width_traits_default</a:t>
            </a:r>
            <a:endParaRPr lang="en-US" sz="900" dirty="0" smtClean="0">
              <a:solidFill>
                <a:srgbClr val="3C3C3B"/>
              </a:solidFill>
            </a:endParaRPr>
          </a:p>
          <a:p>
            <a:r>
              <a:rPr lang="en-US" sz="900" dirty="0" smtClean="0">
                <a:solidFill>
                  <a:srgbClr val="3C3C3B"/>
                </a:solidFill>
              </a:rPr>
              <a:t>axi4_def_bw_traits</a:t>
            </a:r>
            <a:r>
              <a:rPr lang="en-US" sz="900" dirty="0" smtClean="0">
                <a:solidFill>
                  <a:srgbClr val="0000FF"/>
                </a:solidFill>
              </a:rPr>
              <a:t>_dw8_aw8</a:t>
            </a:r>
            <a:r>
              <a:rPr lang="en-US" sz="900" dirty="0" smtClean="0">
                <a:solidFill>
                  <a:srgbClr val="3C3C3B"/>
                </a:solidFill>
              </a:rPr>
              <a:t>: </a:t>
            </a:r>
            <a:r>
              <a:rPr lang="en-US" sz="900" dirty="0">
                <a:solidFill>
                  <a:srgbClr val="3C3C3B"/>
                </a:solidFill>
              </a:rPr>
              <a:t>public </a:t>
            </a:r>
            <a:r>
              <a:rPr lang="en-US" sz="900" dirty="0" err="1" smtClean="0">
                <a:solidFill>
                  <a:srgbClr val="3C3C3B"/>
                </a:solidFill>
              </a:rPr>
              <a:t>axi_width_traits_default</a:t>
            </a:r>
            <a:endParaRPr lang="en-US" sz="900" dirty="0" smtClean="0">
              <a:solidFill>
                <a:srgbClr val="3C3C3B"/>
              </a:solidFill>
            </a:endParaRPr>
          </a:p>
          <a:p>
            <a:r>
              <a:rPr lang="en-US" sz="900" dirty="0" err="1">
                <a:solidFill>
                  <a:srgbClr val="3C3C3B"/>
                </a:solidFill>
              </a:rPr>
              <a:t>struct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axi4_def_userw_traits</a:t>
            </a:r>
            <a:r>
              <a:rPr lang="en-US" sz="900" dirty="0" smtClean="0">
                <a:solidFill>
                  <a:srgbClr val="0000FF"/>
                </a:solidFill>
              </a:rPr>
              <a:t>_uw16</a:t>
            </a:r>
            <a:r>
              <a:rPr lang="en-US" sz="900" dirty="0" smtClean="0">
                <a:solidFill>
                  <a:srgbClr val="3C3C3B"/>
                </a:solidFill>
              </a:rPr>
              <a:t> { …}</a:t>
            </a:r>
          </a:p>
          <a:p>
            <a:r>
              <a:rPr lang="en-US" sz="900" dirty="0" smtClean="0">
                <a:solidFill>
                  <a:srgbClr val="3C3C3B"/>
                </a:solidFill>
              </a:rPr>
              <a:t>axi4_def_traits</a:t>
            </a:r>
            <a:r>
              <a:rPr lang="en-US" sz="900" dirty="0">
                <a:solidFill>
                  <a:srgbClr val="0000FF"/>
                </a:solidFill>
              </a:rPr>
              <a:t>_dw4_aw4</a:t>
            </a:r>
            <a:r>
              <a:rPr lang="en-US" sz="900" dirty="0" smtClean="0">
                <a:solidFill>
                  <a:srgbClr val="3C3C3B"/>
                </a:solidFill>
              </a:rPr>
              <a:t> </a:t>
            </a:r>
            <a:r>
              <a:rPr lang="en-US" sz="900" dirty="0">
                <a:solidFill>
                  <a:srgbClr val="3C3C3B"/>
                </a:solidFill>
              </a:rPr>
              <a:t>: public </a:t>
            </a:r>
            <a:r>
              <a:rPr lang="en-US" sz="900" dirty="0" smtClean="0">
                <a:solidFill>
                  <a:srgbClr val="3C3C3B"/>
                </a:solidFill>
              </a:rPr>
              <a:t>axi4_traits_template&lt;axi4_def_bw_traits</a:t>
            </a:r>
            <a:r>
              <a:rPr lang="en-US" sz="900" dirty="0">
                <a:solidFill>
                  <a:srgbClr val="0000FF"/>
                </a:solidFill>
              </a:rPr>
              <a:t>_dw4_aw4</a:t>
            </a:r>
            <a:r>
              <a:rPr lang="en-US" sz="900" dirty="0" smtClean="0">
                <a:solidFill>
                  <a:srgbClr val="3C3C3B"/>
                </a:solidFill>
              </a:rPr>
              <a:t>, </a:t>
            </a:r>
            <a:r>
              <a:rPr lang="en-US" sz="900" dirty="0">
                <a:solidFill>
                  <a:srgbClr val="3C3C3B"/>
                </a:solidFill>
              </a:rPr>
              <a:t>axi4_def_userw_traits</a:t>
            </a:r>
            <a:r>
              <a:rPr lang="en-US" sz="900" dirty="0" smtClean="0">
                <a:solidFill>
                  <a:srgbClr val="3C3C3B"/>
                </a:solidFill>
              </a:rPr>
              <a:t>&gt;</a:t>
            </a:r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 smtClean="0">
                <a:solidFill>
                  <a:srgbClr val="3C3C3B"/>
                </a:solidFill>
              </a:rPr>
              <a:t>axi4_def_traits</a:t>
            </a:r>
            <a:r>
              <a:rPr lang="en-US" sz="900" dirty="0" smtClean="0">
                <a:solidFill>
                  <a:srgbClr val="0000FF"/>
                </a:solidFill>
              </a:rPr>
              <a:t>_dw8_aw8_uw16</a:t>
            </a:r>
            <a:r>
              <a:rPr lang="en-US" sz="900" dirty="0" smtClean="0">
                <a:solidFill>
                  <a:srgbClr val="3C3C3B"/>
                </a:solidFill>
              </a:rPr>
              <a:t> </a:t>
            </a:r>
            <a:r>
              <a:rPr lang="en-US" sz="900" dirty="0">
                <a:solidFill>
                  <a:srgbClr val="3C3C3B"/>
                </a:solidFill>
              </a:rPr>
              <a:t>: public axi4_traits_template&lt;axi4_def_bw_traits</a:t>
            </a:r>
            <a:r>
              <a:rPr lang="en-US" sz="900" dirty="0">
                <a:solidFill>
                  <a:srgbClr val="0000FF"/>
                </a:solidFill>
              </a:rPr>
              <a:t>_dw4_aw4</a:t>
            </a:r>
            <a:r>
              <a:rPr lang="en-US" sz="900" dirty="0">
                <a:solidFill>
                  <a:srgbClr val="3C3C3B"/>
                </a:solidFill>
              </a:rPr>
              <a:t>, </a:t>
            </a:r>
            <a:r>
              <a:rPr lang="en-US" sz="900" dirty="0" smtClean="0">
                <a:solidFill>
                  <a:srgbClr val="3C3C3B"/>
                </a:solidFill>
              </a:rPr>
              <a:t>axi4_def_userw_traits</a:t>
            </a:r>
            <a:r>
              <a:rPr lang="en-US" sz="900" dirty="0">
                <a:solidFill>
                  <a:srgbClr val="0000FF"/>
                </a:solidFill>
              </a:rPr>
              <a:t>_uw16</a:t>
            </a:r>
            <a:r>
              <a:rPr lang="en-US" sz="900" dirty="0" smtClean="0">
                <a:solidFill>
                  <a:srgbClr val="3C3C3B"/>
                </a:solidFill>
              </a:rPr>
              <a:t>&gt;</a:t>
            </a:r>
          </a:p>
          <a:p>
            <a:endParaRPr lang="en-US" sz="900" dirty="0" smtClean="0">
              <a:solidFill>
                <a:srgbClr val="3C3C3B"/>
              </a:solidFill>
            </a:endParaRP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axi4_initiator&lt;axi4_def_traits</a:t>
            </a:r>
            <a:r>
              <a:rPr lang="en-US" sz="900" dirty="0">
                <a:solidFill>
                  <a:srgbClr val="0000FF"/>
                </a:solidFill>
              </a:rPr>
              <a:t>_dw4_aw4</a:t>
            </a:r>
            <a:r>
              <a:rPr lang="en-US" sz="900" dirty="0" smtClean="0">
                <a:solidFill>
                  <a:srgbClr val="3C3C3B"/>
                </a:solidFill>
              </a:rPr>
              <a:t>&gt; initiator1</a:t>
            </a:r>
            <a:r>
              <a:rPr lang="en-US" sz="900" dirty="0">
                <a:solidFill>
                  <a:srgbClr val="0000FF"/>
                </a:solidFill>
              </a:rPr>
              <a:t>_dw4_aw4</a:t>
            </a:r>
            <a:r>
              <a:rPr lang="en-US" sz="900" dirty="0" smtClean="0">
                <a:solidFill>
                  <a:srgbClr val="3C3C3B"/>
                </a:solidFill>
              </a:rPr>
              <a:t>_t</a:t>
            </a:r>
            <a:r>
              <a:rPr lang="en-US" sz="900" dirty="0">
                <a:solidFill>
                  <a:srgbClr val="3C3C3B"/>
                </a:solidFill>
              </a:rPr>
              <a:t>;</a:t>
            </a: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axi4_target&lt;axi4_def_traits</a:t>
            </a:r>
            <a:r>
              <a:rPr lang="en-US" sz="900" dirty="0">
                <a:solidFill>
                  <a:srgbClr val="0000FF"/>
                </a:solidFill>
              </a:rPr>
              <a:t>_dw4_aw4</a:t>
            </a:r>
            <a:r>
              <a:rPr lang="en-US" sz="900" dirty="0" smtClean="0">
                <a:solidFill>
                  <a:srgbClr val="3C3C3B"/>
                </a:solidFill>
              </a:rPr>
              <a:t>&gt;    target1</a:t>
            </a:r>
            <a:r>
              <a:rPr lang="en-US" sz="900" dirty="0">
                <a:solidFill>
                  <a:srgbClr val="0000FF"/>
                </a:solidFill>
              </a:rPr>
              <a:t>_dw4_aw4</a:t>
            </a:r>
            <a:r>
              <a:rPr lang="en-US" sz="900" dirty="0" smtClean="0">
                <a:solidFill>
                  <a:srgbClr val="0000FF"/>
                </a:solidFill>
              </a:rPr>
              <a:t>_uw16</a:t>
            </a:r>
            <a:r>
              <a:rPr lang="en-US" sz="900" dirty="0" smtClean="0">
                <a:solidFill>
                  <a:srgbClr val="3C3C3B"/>
                </a:solidFill>
              </a:rPr>
              <a:t>_t;</a:t>
            </a:r>
          </a:p>
          <a:p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smtClean="0">
                <a:solidFill>
                  <a:srgbClr val="3C3C3B"/>
                </a:solidFill>
              </a:rPr>
              <a:t>axi4_initiator&lt;axi4_def_traits</a:t>
            </a:r>
            <a:r>
              <a:rPr lang="en-US" sz="900" dirty="0">
                <a:solidFill>
                  <a:srgbClr val="0000FF"/>
                </a:solidFill>
              </a:rPr>
              <a:t>_dw8_aw8_uw16</a:t>
            </a:r>
            <a:r>
              <a:rPr lang="en-US" sz="900" dirty="0" smtClean="0">
                <a:solidFill>
                  <a:srgbClr val="3C3C3B"/>
                </a:solidFill>
              </a:rPr>
              <a:t>&gt; initiator1</a:t>
            </a:r>
            <a:r>
              <a:rPr lang="en-US" sz="900" dirty="0">
                <a:solidFill>
                  <a:srgbClr val="0000FF"/>
                </a:solidFill>
              </a:rPr>
              <a:t>_dw8_aw8_uw16</a:t>
            </a:r>
            <a:r>
              <a:rPr lang="en-US" sz="900" dirty="0" smtClean="0">
                <a:solidFill>
                  <a:srgbClr val="3C3C3B"/>
                </a:solidFill>
              </a:rPr>
              <a:t>_t</a:t>
            </a:r>
            <a:r>
              <a:rPr lang="en-US" sz="900" dirty="0">
                <a:solidFill>
                  <a:srgbClr val="3C3C3B"/>
                </a:solidFill>
              </a:rPr>
              <a:t>;</a:t>
            </a:r>
          </a:p>
          <a:p>
            <a:r>
              <a:rPr lang="en-US" sz="900" dirty="0" err="1">
                <a:solidFill>
                  <a:srgbClr val="3C3C3B"/>
                </a:solidFill>
              </a:rPr>
              <a:t>typedef</a:t>
            </a:r>
            <a:r>
              <a:rPr lang="en-US" sz="900" dirty="0">
                <a:solidFill>
                  <a:srgbClr val="3C3C3B"/>
                </a:solidFill>
              </a:rPr>
              <a:t> axi4_target&lt;axi4_def_traits</a:t>
            </a:r>
            <a:r>
              <a:rPr lang="en-US" sz="900" dirty="0">
                <a:solidFill>
                  <a:srgbClr val="0000FF"/>
                </a:solidFill>
              </a:rPr>
              <a:t>_dw8_aw8_uw16</a:t>
            </a:r>
            <a:r>
              <a:rPr lang="en-US" sz="900" dirty="0">
                <a:solidFill>
                  <a:srgbClr val="3C3C3B"/>
                </a:solidFill>
              </a:rPr>
              <a:t>&gt;    target1</a:t>
            </a:r>
            <a:r>
              <a:rPr lang="en-US" sz="900" dirty="0">
                <a:solidFill>
                  <a:srgbClr val="0000FF"/>
                </a:solidFill>
              </a:rPr>
              <a:t>_dw8_aw8_uw16</a:t>
            </a:r>
            <a:r>
              <a:rPr lang="en-US" sz="900" dirty="0">
                <a:solidFill>
                  <a:srgbClr val="3C3C3B"/>
                </a:solidFill>
              </a:rPr>
              <a:t>_t;</a:t>
            </a:r>
          </a:p>
          <a:p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 smtClean="0">
                <a:solidFill>
                  <a:srgbClr val="3C3C3B"/>
                </a:solidFill>
              </a:rPr>
              <a:t>…</a:t>
            </a:r>
            <a:endParaRPr lang="en-US" sz="900" dirty="0">
              <a:solidFill>
                <a:srgbClr val="3C3C3B"/>
              </a:solidFill>
            </a:endParaRPr>
          </a:p>
          <a:p>
            <a:endParaRPr lang="en-US" sz="900" dirty="0">
              <a:solidFill>
                <a:srgbClr val="3C3C3B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32944" y="5313658"/>
            <a:ext cx="948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3C3C3B"/>
                </a:solidFill>
              </a:rPr>
              <a:t>axi4_traits.h</a:t>
            </a:r>
            <a:endParaRPr lang="en-US" sz="1000" dirty="0">
              <a:solidFill>
                <a:srgbClr val="3C3C3B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46229" y="0"/>
            <a:ext cx="15457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Add v1.2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07393" y="3868658"/>
            <a:ext cx="2729429" cy="8284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rgbClr val="0000FF"/>
                </a:solidFill>
              </a:rPr>
              <a:t>axi4_master initiator1 -</a:t>
            </a:r>
            <a:r>
              <a:rPr lang="en-US" sz="1050" dirty="0" err="1" smtClean="0">
                <a:solidFill>
                  <a:srgbClr val="0000FF"/>
                </a:solidFill>
              </a:rPr>
              <a:t>dw</a:t>
            </a:r>
            <a:r>
              <a:rPr lang="en-US" sz="1050" dirty="0" smtClean="0">
                <a:solidFill>
                  <a:srgbClr val="0000FF"/>
                </a:solidFill>
              </a:rPr>
              <a:t> </a:t>
            </a:r>
            <a:r>
              <a:rPr lang="en-US" sz="1050" dirty="0">
                <a:solidFill>
                  <a:srgbClr val="0000FF"/>
                </a:solidFill>
              </a:rPr>
              <a:t>4</a:t>
            </a:r>
            <a:r>
              <a:rPr lang="en-US" sz="1050" dirty="0" smtClean="0">
                <a:solidFill>
                  <a:srgbClr val="0000FF"/>
                </a:solidFill>
              </a:rPr>
              <a:t> -aw 4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axi4_master </a:t>
            </a:r>
            <a:r>
              <a:rPr lang="en-US" sz="1050" dirty="0">
                <a:solidFill>
                  <a:srgbClr val="0000FF"/>
                </a:solidFill>
              </a:rPr>
              <a:t>initiator2 -</a:t>
            </a:r>
            <a:r>
              <a:rPr lang="en-US" sz="1050" dirty="0" err="1">
                <a:solidFill>
                  <a:srgbClr val="0000FF"/>
                </a:solidFill>
              </a:rPr>
              <a:t>dw</a:t>
            </a:r>
            <a:r>
              <a:rPr lang="en-US" sz="1050" dirty="0">
                <a:solidFill>
                  <a:srgbClr val="0000FF"/>
                </a:solidFill>
              </a:rPr>
              <a:t> 8 -aw </a:t>
            </a:r>
            <a:r>
              <a:rPr lang="en-US" sz="1050" dirty="0" smtClean="0">
                <a:solidFill>
                  <a:srgbClr val="0000FF"/>
                </a:solidFill>
              </a:rPr>
              <a:t>8 -</a:t>
            </a:r>
            <a:r>
              <a:rPr lang="en-US" sz="1050" dirty="0" err="1" smtClean="0">
                <a:solidFill>
                  <a:srgbClr val="0000FF"/>
                </a:solidFill>
              </a:rPr>
              <a:t>uw</a:t>
            </a:r>
            <a:r>
              <a:rPr lang="en-US" sz="1050" dirty="0" smtClean="0">
                <a:solidFill>
                  <a:srgbClr val="0000FF"/>
                </a:solidFill>
              </a:rPr>
              <a:t> 16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473250" y="4237447"/>
            <a:ext cx="479999" cy="25036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881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2"/>
          <p:cNvSpPr txBox="1"/>
          <p:nvPr/>
        </p:nvSpPr>
        <p:spPr>
          <a:xfrm>
            <a:off x="1080000" y="936000"/>
            <a:ext cx="10788346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1.2.1.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</a:t>
            </a:r>
            <a:r>
              <a:rPr lang="en-US" sz="3200" b="1" cap="all" spc="-1" dirty="0" err="1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Axi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Master </a:t>
            </a:r>
            <a:r>
              <a:rPr lang="en-US" sz="3200" b="1" cap="all" spc="-1" dirty="0" err="1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i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/F</a:t>
            </a:r>
            <a:endParaRPr lang="de-DE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1040285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AXI3/4 Master I/F generation:</a:t>
            </a:r>
            <a:endParaRPr lang="en-US" dirty="0"/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smtClean="0"/>
              <a:t>Descriptions in module header file:</a:t>
            </a:r>
          </a:p>
          <a:p>
            <a:pPr marL="177800" lvl="2" indent="0"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2573" y="2393944"/>
            <a:ext cx="4592955" cy="38123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…</a:t>
            </a:r>
            <a:endParaRPr lang="en-US" sz="1000" dirty="0"/>
          </a:p>
          <a:p>
            <a:r>
              <a:rPr lang="en-US" sz="1000" dirty="0">
                <a:solidFill>
                  <a:srgbClr val="0000FF"/>
                </a:solidFill>
              </a:rPr>
              <a:t>#include </a:t>
            </a:r>
            <a:r>
              <a:rPr lang="en-US" sz="1000" dirty="0" smtClean="0">
                <a:solidFill>
                  <a:srgbClr val="0000FF"/>
                </a:solidFill>
              </a:rPr>
              <a:t>“axi3/4_traits.h“</a:t>
            </a:r>
          </a:p>
          <a:p>
            <a:r>
              <a:rPr lang="en-US" sz="1000" dirty="0" smtClean="0"/>
              <a:t> </a:t>
            </a:r>
            <a:endParaRPr lang="en-US" sz="1000" dirty="0"/>
          </a:p>
          <a:p>
            <a:r>
              <a:rPr lang="en-US" sz="1000" dirty="0" smtClean="0"/>
              <a:t>SC_MODULE(master</a:t>
            </a:r>
            <a:r>
              <a:rPr lang="en-US" sz="1000" dirty="0"/>
              <a:t>) {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sc_in</a:t>
            </a:r>
            <a:r>
              <a:rPr lang="en-US" sz="1000" dirty="0"/>
              <a:t> &lt; </a:t>
            </a:r>
            <a:r>
              <a:rPr lang="en-US" sz="1000" dirty="0" err="1"/>
              <a:t>bool</a:t>
            </a:r>
            <a:r>
              <a:rPr lang="en-US" sz="1000" dirty="0"/>
              <a:t> &gt; </a:t>
            </a:r>
            <a:r>
              <a:rPr lang="en-US" sz="1000" dirty="0" smtClean="0"/>
              <a:t>ACLK</a:t>
            </a:r>
            <a:r>
              <a:rPr lang="en-US" sz="1000" dirty="0"/>
              <a:t>;</a:t>
            </a:r>
          </a:p>
          <a:p>
            <a:r>
              <a:rPr lang="en-US" sz="1000" dirty="0"/>
              <a:t>    </a:t>
            </a:r>
            <a:r>
              <a:rPr lang="en-US" sz="1000" dirty="0" smtClean="0"/>
              <a:t>…</a:t>
            </a:r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>
                <a:solidFill>
                  <a:srgbClr val="0000FF"/>
                </a:solidFill>
              </a:rPr>
              <a:t>   </a:t>
            </a:r>
            <a:r>
              <a:rPr lang="en-US" sz="1000" dirty="0" smtClean="0">
                <a:solidFill>
                  <a:srgbClr val="0000FF"/>
                </a:solidFill>
              </a:rPr>
              <a:t>initiator1_t </a:t>
            </a:r>
            <a:r>
              <a:rPr lang="en-US" sz="1000" dirty="0">
                <a:solidFill>
                  <a:srgbClr val="0000FF"/>
                </a:solidFill>
              </a:rPr>
              <a:t>initiator1;</a:t>
            </a:r>
          </a:p>
          <a:p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smtClean="0"/>
              <a:t>SC_CTOR(master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: PCLK("PCLK")</a:t>
            </a:r>
          </a:p>
          <a:p>
            <a:r>
              <a:rPr lang="en-US" sz="1000" dirty="0"/>
              <a:t>        </a:t>
            </a:r>
            <a:r>
              <a:rPr lang="en-US" sz="1000" dirty="0" smtClean="0"/>
              <a:t>…</a:t>
            </a:r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     </a:t>
            </a:r>
            <a:r>
              <a:rPr lang="en-US" sz="1000" dirty="0">
                <a:solidFill>
                  <a:srgbClr val="0000FF"/>
                </a:solidFill>
              </a:rPr>
              <a:t>   , initiator1("initiator1")</a:t>
            </a:r>
          </a:p>
          <a:p>
            <a:r>
              <a:rPr lang="en-US" sz="1000" dirty="0"/>
              <a:t>    {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</a:t>
            </a:r>
            <a:r>
              <a:rPr lang="en-US" sz="1000" dirty="0">
                <a:solidFill>
                  <a:srgbClr val="0000FF"/>
                </a:solidFill>
              </a:rPr>
              <a:t>     </a:t>
            </a:r>
            <a:r>
              <a:rPr lang="en-US" sz="1000" dirty="0" smtClean="0">
                <a:solidFill>
                  <a:srgbClr val="0000FF"/>
                </a:solidFill>
              </a:rPr>
              <a:t>initiator1.clk_rst(ACLK</a:t>
            </a:r>
            <a:r>
              <a:rPr lang="en-US" sz="1000" dirty="0">
                <a:solidFill>
                  <a:srgbClr val="0000FF"/>
                </a:solidFill>
              </a:rPr>
              <a:t>, </a:t>
            </a:r>
            <a:r>
              <a:rPr lang="en-US" sz="1000" dirty="0" smtClean="0">
                <a:solidFill>
                  <a:srgbClr val="0000FF"/>
                </a:solidFill>
              </a:rPr>
              <a:t>ARESET);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     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  void </a:t>
            </a:r>
            <a:r>
              <a:rPr lang="en-US" sz="1000" dirty="0" err="1">
                <a:solidFill>
                  <a:schemeClr val="tx1"/>
                </a:solidFill>
              </a:rPr>
              <a:t>reset_main_thread</a:t>
            </a:r>
            <a:r>
              <a:rPr lang="en-US" sz="10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    initiator1.awchan-&gt;</a:t>
            </a:r>
            <a:r>
              <a:rPr lang="en-US" sz="1000" dirty="0" err="1">
                <a:solidFill>
                  <a:srgbClr val="0000FF"/>
                </a:solidFill>
              </a:rPr>
              <a:t>reset_put</a:t>
            </a:r>
            <a:r>
              <a:rPr lang="en-US" sz="1000" dirty="0">
                <a:solidFill>
                  <a:srgbClr val="0000FF"/>
                </a:solidFill>
              </a:rPr>
              <a:t>();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    initiator1.wchan-&gt;</a:t>
            </a:r>
            <a:r>
              <a:rPr lang="en-US" sz="1000" dirty="0" err="1">
                <a:solidFill>
                  <a:srgbClr val="0000FF"/>
                </a:solidFill>
              </a:rPr>
              <a:t>reset_put</a:t>
            </a:r>
            <a:r>
              <a:rPr lang="en-US" sz="1000" dirty="0">
                <a:solidFill>
                  <a:srgbClr val="0000FF"/>
                </a:solidFill>
              </a:rPr>
              <a:t>();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    initiator1.bchan-&gt;</a:t>
            </a:r>
            <a:r>
              <a:rPr lang="en-US" sz="1000" dirty="0" err="1">
                <a:solidFill>
                  <a:srgbClr val="0000FF"/>
                </a:solidFill>
              </a:rPr>
              <a:t>reset_get</a:t>
            </a:r>
            <a:r>
              <a:rPr lang="en-US" sz="1000" dirty="0">
                <a:solidFill>
                  <a:srgbClr val="0000FF"/>
                </a:solidFill>
              </a:rPr>
              <a:t>();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    initiator1.archan-&gt;</a:t>
            </a:r>
            <a:r>
              <a:rPr lang="en-US" sz="1000" dirty="0" err="1">
                <a:solidFill>
                  <a:srgbClr val="0000FF"/>
                </a:solidFill>
              </a:rPr>
              <a:t>reset_put</a:t>
            </a:r>
            <a:r>
              <a:rPr lang="en-US" sz="1000" dirty="0">
                <a:solidFill>
                  <a:srgbClr val="0000FF"/>
                </a:solidFill>
              </a:rPr>
              <a:t>();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    initiator1.rchan-&gt;</a:t>
            </a:r>
            <a:r>
              <a:rPr lang="en-US" sz="1000" dirty="0" err="1">
                <a:solidFill>
                  <a:srgbClr val="0000FF"/>
                </a:solidFill>
              </a:rPr>
              <a:t>reset_get</a:t>
            </a:r>
            <a:r>
              <a:rPr lang="en-US" sz="1000" dirty="0">
                <a:solidFill>
                  <a:srgbClr val="0000FF"/>
                </a:solidFill>
              </a:rPr>
              <a:t>();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8408" y="3016904"/>
            <a:ext cx="3127360" cy="20660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module master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clock </a:t>
            </a:r>
            <a:r>
              <a:rPr lang="en-US" sz="1050" dirty="0">
                <a:solidFill>
                  <a:schemeClr val="tx1"/>
                </a:solidFill>
              </a:rPr>
              <a:t>ACLK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sreset</a:t>
            </a:r>
            <a:r>
              <a:rPr lang="en-US" sz="1050" dirty="0">
                <a:solidFill>
                  <a:schemeClr val="tx1"/>
                </a:solidFill>
              </a:rPr>
              <a:t> ARESET </a:t>
            </a:r>
            <a:r>
              <a:rPr lang="en-US" sz="1050" dirty="0" err="1">
                <a:solidFill>
                  <a:schemeClr val="tx1"/>
                </a:solidFill>
              </a:rPr>
              <a:t>pos</a:t>
            </a:r>
            <a:endParaRPr lang="en-US" sz="1050" dirty="0">
              <a:solidFill>
                <a:schemeClr val="tx1"/>
              </a:solidFill>
            </a:endParaRP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rgbClr val="0000FF"/>
                </a:solidFill>
              </a:rPr>
              <a:t>a</a:t>
            </a:r>
            <a:r>
              <a:rPr lang="en-US" sz="1050" dirty="0" smtClean="0">
                <a:solidFill>
                  <a:srgbClr val="0000FF"/>
                </a:solidFill>
              </a:rPr>
              <a:t>xi3/4_master initiator1 -</a:t>
            </a:r>
            <a:r>
              <a:rPr lang="en-US" sz="1050" dirty="0" err="1" smtClean="0">
                <a:solidFill>
                  <a:srgbClr val="0000FF"/>
                </a:solidFill>
              </a:rPr>
              <a:t>clk</a:t>
            </a:r>
            <a:r>
              <a:rPr lang="en-US" sz="1050" dirty="0" smtClean="0">
                <a:solidFill>
                  <a:srgbClr val="0000FF"/>
                </a:solidFill>
              </a:rPr>
              <a:t> ACLK -</a:t>
            </a:r>
            <a:r>
              <a:rPr lang="en-US" sz="1050" dirty="0" err="1" smtClean="0">
                <a:solidFill>
                  <a:srgbClr val="0000FF"/>
                </a:solidFill>
              </a:rPr>
              <a:t>rst</a:t>
            </a:r>
            <a:r>
              <a:rPr lang="en-US" sz="1050" dirty="0" smtClean="0">
                <a:solidFill>
                  <a:srgbClr val="0000FF"/>
                </a:solidFill>
              </a:rPr>
              <a:t> ARESET</a:t>
            </a:r>
            <a:endParaRPr lang="en-US" sz="1050" dirty="0">
              <a:solidFill>
                <a:schemeClr val="tx1"/>
              </a:solidFill>
            </a:endParaRP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 err="1">
                <a:solidFill>
                  <a:schemeClr val="tx1"/>
                </a:solidFill>
              </a:rPr>
              <a:t>uinb</a:t>
            </a:r>
            <a:r>
              <a:rPr lang="en-US" sz="1050" dirty="0">
                <a:solidFill>
                  <a:schemeClr val="tx1"/>
                </a:solidFill>
              </a:rPr>
              <a:t> trig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uoutb</a:t>
            </a:r>
            <a:r>
              <a:rPr lang="en-US" sz="1050" dirty="0">
                <a:solidFill>
                  <a:schemeClr val="tx1"/>
                </a:solidFill>
              </a:rPr>
              <a:t> done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 err="1">
                <a:solidFill>
                  <a:schemeClr val="tx1"/>
                </a:solidFill>
              </a:rPr>
              <a:t>cthread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err="1">
                <a:solidFill>
                  <a:schemeClr val="tx1"/>
                </a:solidFill>
              </a:rPr>
              <a:t>main_thread</a:t>
            </a:r>
            <a:r>
              <a:rPr lang="en-US" sz="1050" dirty="0">
                <a:solidFill>
                  <a:schemeClr val="tx1"/>
                </a:solidFill>
              </a:rPr>
              <a:t> -</a:t>
            </a:r>
            <a:r>
              <a:rPr lang="en-US" sz="1050" dirty="0" err="1">
                <a:solidFill>
                  <a:schemeClr val="tx1"/>
                </a:solidFill>
              </a:rPr>
              <a:t>reset_header</a:t>
            </a:r>
            <a:r>
              <a:rPr lang="en-US" sz="1050" dirty="0">
                <a:solidFill>
                  <a:schemeClr val="tx1"/>
                </a:solidFill>
              </a:rPr>
              <a:t> -</a:t>
            </a:r>
            <a:r>
              <a:rPr lang="en-US" sz="1050" dirty="0" err="1">
                <a:solidFill>
                  <a:schemeClr val="tx1"/>
                </a:solidFill>
              </a:rPr>
              <a:t>wait_header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977570" y="3913683"/>
            <a:ext cx="1349751" cy="27034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58408" y="2770683"/>
            <a:ext cx="1236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master.in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02573" y="2147723"/>
            <a:ext cx="1365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src</a:t>
            </a:r>
            <a:r>
              <a:rPr lang="en-US" sz="1000" dirty="0" smtClean="0"/>
              <a:t>/</a:t>
            </a:r>
            <a:r>
              <a:rPr lang="en-US" sz="1000" dirty="0" err="1" smtClean="0"/>
              <a:t>master.h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29332" y="3722170"/>
            <a:ext cx="1484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ssgen.pl -in  master.in</a:t>
            </a:r>
            <a:endParaRPr lang="en-US" sz="10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405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2"/>
          <p:cNvSpPr txBox="1"/>
          <p:nvPr/>
        </p:nvSpPr>
        <p:spPr>
          <a:xfrm>
            <a:off x="1080000" y="936000"/>
            <a:ext cx="10788346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1.2.1</a:t>
            </a:r>
            <a:r>
              <a:rPr lang="de-DE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.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axi3 Master </a:t>
            </a:r>
            <a:r>
              <a:rPr lang="en-US" sz="3200" b="1" cap="all" spc="-1" dirty="0" err="1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i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/F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667875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AXI3/4 </a:t>
            </a:r>
            <a:r>
              <a:rPr lang="en-US" dirty="0"/>
              <a:t>Master I/F generation</a:t>
            </a:r>
            <a:r>
              <a:rPr lang="en-US" dirty="0" smtClean="0"/>
              <a:t>: (cont.)</a:t>
            </a:r>
            <a:endParaRPr lang="en-US" dirty="0"/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smtClean="0"/>
              <a:t>Descriptions </a:t>
            </a:r>
            <a:r>
              <a:rPr lang="en-US" dirty="0"/>
              <a:t>in module </a:t>
            </a:r>
            <a:r>
              <a:rPr lang="en-US" dirty="0" smtClean="0"/>
              <a:t>implementation file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4459" y="3143572"/>
            <a:ext cx="3079121" cy="19114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module master</a:t>
            </a:r>
          </a:p>
          <a:p>
            <a:r>
              <a:rPr lang="en-US" sz="1050" dirty="0">
                <a:solidFill>
                  <a:schemeClr val="tx1"/>
                </a:solidFill>
              </a:rPr>
              <a:t>clock ACLK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sreset</a:t>
            </a:r>
            <a:r>
              <a:rPr lang="en-US" sz="1050" dirty="0">
                <a:solidFill>
                  <a:schemeClr val="tx1"/>
                </a:solidFill>
              </a:rPr>
              <a:t> ARESET </a:t>
            </a:r>
            <a:r>
              <a:rPr lang="en-US" sz="1050" dirty="0" err="1">
                <a:solidFill>
                  <a:schemeClr val="tx1"/>
                </a:solidFill>
              </a:rPr>
              <a:t>pos</a:t>
            </a:r>
            <a:endParaRPr lang="en-US" sz="1050" dirty="0">
              <a:solidFill>
                <a:schemeClr val="tx1"/>
              </a:solidFill>
            </a:endParaRP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rgbClr val="0000FF"/>
                </a:solidFill>
              </a:rPr>
              <a:t>axi3/4_master </a:t>
            </a:r>
            <a:r>
              <a:rPr lang="en-US" sz="1050" dirty="0">
                <a:solidFill>
                  <a:srgbClr val="0000FF"/>
                </a:solidFill>
              </a:rPr>
              <a:t>initiator1 -</a:t>
            </a:r>
            <a:r>
              <a:rPr lang="en-US" sz="1050" dirty="0" err="1">
                <a:solidFill>
                  <a:srgbClr val="0000FF"/>
                </a:solidFill>
              </a:rPr>
              <a:t>clk</a:t>
            </a:r>
            <a:r>
              <a:rPr lang="en-US" sz="1050" dirty="0">
                <a:solidFill>
                  <a:srgbClr val="0000FF"/>
                </a:solidFill>
              </a:rPr>
              <a:t> ACLK -</a:t>
            </a:r>
            <a:r>
              <a:rPr lang="en-US" sz="1050" dirty="0" err="1">
                <a:solidFill>
                  <a:srgbClr val="0000FF"/>
                </a:solidFill>
              </a:rPr>
              <a:t>rst</a:t>
            </a:r>
            <a:r>
              <a:rPr lang="en-US" sz="1050" dirty="0">
                <a:solidFill>
                  <a:srgbClr val="0000FF"/>
                </a:solidFill>
              </a:rPr>
              <a:t> ARESET</a:t>
            </a:r>
            <a:endParaRPr lang="en-US" sz="1050" dirty="0">
              <a:solidFill>
                <a:schemeClr val="tx1"/>
              </a:solidFill>
            </a:endParaRP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 err="1">
                <a:solidFill>
                  <a:schemeClr val="tx1"/>
                </a:solidFill>
              </a:rPr>
              <a:t>uinb</a:t>
            </a:r>
            <a:r>
              <a:rPr lang="en-US" sz="1050" dirty="0">
                <a:solidFill>
                  <a:schemeClr val="tx1"/>
                </a:solidFill>
              </a:rPr>
              <a:t> trig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uoutb</a:t>
            </a:r>
            <a:r>
              <a:rPr lang="en-US" sz="1050" dirty="0">
                <a:solidFill>
                  <a:schemeClr val="tx1"/>
                </a:solidFill>
              </a:rPr>
              <a:t> done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 err="1">
                <a:solidFill>
                  <a:schemeClr val="tx1"/>
                </a:solidFill>
              </a:rPr>
              <a:t>cthread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err="1">
                <a:solidFill>
                  <a:schemeClr val="tx1"/>
                </a:solidFill>
              </a:rPr>
              <a:t>main_thread</a:t>
            </a:r>
            <a:r>
              <a:rPr lang="en-US" sz="1050" dirty="0">
                <a:solidFill>
                  <a:schemeClr val="tx1"/>
                </a:solidFill>
              </a:rPr>
              <a:t> -</a:t>
            </a:r>
            <a:r>
              <a:rPr lang="en-US" sz="1050" dirty="0" err="1">
                <a:solidFill>
                  <a:schemeClr val="tx1"/>
                </a:solidFill>
              </a:rPr>
              <a:t>reset_header</a:t>
            </a:r>
            <a:r>
              <a:rPr lang="en-US" sz="1050" dirty="0">
                <a:solidFill>
                  <a:schemeClr val="tx1"/>
                </a:solidFill>
              </a:rPr>
              <a:t> -</a:t>
            </a:r>
            <a:r>
              <a:rPr lang="en-US" sz="1050" dirty="0" err="1">
                <a:solidFill>
                  <a:schemeClr val="tx1"/>
                </a:solidFill>
              </a:rPr>
              <a:t>wait_header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4459" y="2897351"/>
            <a:ext cx="1236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master.in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6604761" y="3237730"/>
            <a:ext cx="4544717" cy="1817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void master::</a:t>
            </a:r>
            <a:r>
              <a:rPr lang="en-US" sz="1000" dirty="0" err="1" smtClean="0">
                <a:solidFill>
                  <a:schemeClr val="tx1"/>
                </a:solidFill>
              </a:rPr>
              <a:t>main_thread</a:t>
            </a:r>
            <a:r>
              <a:rPr lang="en-US" sz="1000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  …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  while (1)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      </a:t>
            </a:r>
            <a:r>
              <a:rPr lang="en-US" sz="1000" dirty="0" smtClean="0">
                <a:solidFill>
                  <a:srgbClr val="FF6600"/>
                </a:solidFill>
              </a:rPr>
              <a:t>//please write here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4761" y="3020461"/>
            <a:ext cx="1365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src</a:t>
            </a:r>
            <a:r>
              <a:rPr lang="en-US" sz="1000" dirty="0" smtClean="0"/>
              <a:t>/master.cpp</a:t>
            </a:r>
            <a:endParaRPr lang="en-US" sz="10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9373880" y="3549986"/>
            <a:ext cx="1680883" cy="511577"/>
          </a:xfrm>
          <a:prstGeom prst="wedgeRoundRectCallout">
            <a:avLst>
              <a:gd name="adj1" fmla="val -117633"/>
              <a:gd name="adj2" fmla="val 4410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Implementation by designer</a:t>
            </a:r>
            <a:endParaRPr lang="en-US" sz="1000" dirty="0"/>
          </a:p>
        </p:txBody>
      </p:sp>
      <p:sp>
        <p:nvSpPr>
          <p:cNvPr id="16" name="Right Arrow 15"/>
          <p:cNvSpPr/>
          <p:nvPr/>
        </p:nvSpPr>
        <p:spPr>
          <a:xfrm>
            <a:off x="4977570" y="3791219"/>
            <a:ext cx="1233201" cy="27034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29332" y="3599706"/>
            <a:ext cx="1484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ssgen.pl -in  master.in</a:t>
            </a:r>
            <a:endParaRPr lang="en-US" sz="10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761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2"/>
          <p:cNvSpPr txBox="1"/>
          <p:nvPr/>
        </p:nvSpPr>
        <p:spPr>
          <a:xfrm>
            <a:off x="1080000" y="936000"/>
            <a:ext cx="10788346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1.2.2.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AXI slave </a:t>
            </a:r>
            <a:r>
              <a:rPr lang="en-US" sz="3200" b="1" cap="all" spc="-1" dirty="0" err="1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i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/F</a:t>
            </a:r>
            <a:endParaRPr lang="de-DE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1040285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AXI3/4 Slave I/F generation:</a:t>
            </a:r>
            <a:endParaRPr lang="en-US" dirty="0"/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smtClean="0"/>
              <a:t>Descriptions in module header file:</a:t>
            </a:r>
          </a:p>
          <a:p>
            <a:pPr marL="177800" lvl="2" indent="0"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94844" y="960442"/>
            <a:ext cx="2698621" cy="15537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module test</a:t>
            </a:r>
          </a:p>
          <a:p>
            <a:r>
              <a:rPr lang="en-US" sz="900" dirty="0">
                <a:solidFill>
                  <a:schemeClr val="tx1"/>
                </a:solidFill>
              </a:rPr>
              <a:t>clock ACLK</a:t>
            </a:r>
          </a:p>
          <a:p>
            <a:r>
              <a:rPr lang="en-US" sz="900" dirty="0" err="1">
                <a:solidFill>
                  <a:schemeClr val="tx1"/>
                </a:solidFill>
              </a:rPr>
              <a:t>sreset</a:t>
            </a:r>
            <a:r>
              <a:rPr lang="en-US" sz="900" dirty="0">
                <a:solidFill>
                  <a:schemeClr val="tx1"/>
                </a:solidFill>
              </a:rPr>
              <a:t> ARESET </a:t>
            </a:r>
            <a:r>
              <a:rPr lang="en-US" sz="900" dirty="0" err="1">
                <a:solidFill>
                  <a:schemeClr val="tx1"/>
                </a:solidFill>
              </a:rPr>
              <a:t>pos</a:t>
            </a:r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smtClean="0">
                <a:solidFill>
                  <a:srgbClr val="0000FF"/>
                </a:solidFill>
              </a:rPr>
              <a:t>axi3/4_slave target1 </a:t>
            </a:r>
            <a:r>
              <a:rPr lang="en-US" sz="900" dirty="0">
                <a:solidFill>
                  <a:srgbClr val="0000FF"/>
                </a:solidFill>
              </a:rPr>
              <a:t>-</a:t>
            </a:r>
            <a:r>
              <a:rPr lang="en-US" sz="900" dirty="0" err="1">
                <a:solidFill>
                  <a:srgbClr val="0000FF"/>
                </a:solidFill>
              </a:rPr>
              <a:t>clk</a:t>
            </a:r>
            <a:r>
              <a:rPr lang="en-US" sz="900" dirty="0">
                <a:solidFill>
                  <a:srgbClr val="0000FF"/>
                </a:solidFill>
              </a:rPr>
              <a:t> ACLK -</a:t>
            </a:r>
            <a:r>
              <a:rPr lang="en-US" sz="900" dirty="0" err="1">
                <a:solidFill>
                  <a:srgbClr val="0000FF"/>
                </a:solidFill>
              </a:rPr>
              <a:t>rst</a:t>
            </a:r>
            <a:r>
              <a:rPr lang="en-US" sz="900" dirty="0">
                <a:solidFill>
                  <a:srgbClr val="0000FF"/>
                </a:solidFill>
              </a:rPr>
              <a:t> </a:t>
            </a:r>
            <a:r>
              <a:rPr lang="en-US" sz="900" dirty="0" smtClean="0">
                <a:solidFill>
                  <a:srgbClr val="0000FF"/>
                </a:solidFill>
              </a:rPr>
              <a:t>ARESET</a:t>
            </a:r>
          </a:p>
          <a:p>
            <a:r>
              <a:rPr lang="en-US" sz="900" dirty="0" err="1" smtClean="0">
                <a:solidFill>
                  <a:schemeClr val="tx1"/>
                </a:solidFill>
              </a:rPr>
              <a:t>uint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data_array</a:t>
            </a:r>
            <a:r>
              <a:rPr lang="en-US" sz="900" dirty="0" smtClean="0">
                <a:solidFill>
                  <a:schemeClr val="tx1"/>
                </a:solidFill>
              </a:rPr>
              <a:t>[100]</a:t>
            </a:r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err="1">
                <a:solidFill>
                  <a:schemeClr val="tx1"/>
                </a:solidFill>
              </a:rPr>
              <a:t>cthread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main_thread</a:t>
            </a:r>
            <a:r>
              <a:rPr lang="en-US" sz="900" dirty="0">
                <a:solidFill>
                  <a:schemeClr val="tx1"/>
                </a:solidFill>
              </a:rPr>
              <a:t> -</a:t>
            </a:r>
            <a:r>
              <a:rPr lang="en-US" sz="900" dirty="0" err="1">
                <a:solidFill>
                  <a:schemeClr val="tx1"/>
                </a:solidFill>
              </a:rPr>
              <a:t>reset_header</a:t>
            </a:r>
            <a:r>
              <a:rPr lang="en-US" sz="900" dirty="0">
                <a:solidFill>
                  <a:schemeClr val="tx1"/>
                </a:solidFill>
              </a:rPr>
              <a:t> -</a:t>
            </a:r>
            <a:r>
              <a:rPr lang="en-US" sz="900" dirty="0" err="1">
                <a:solidFill>
                  <a:schemeClr val="tx1"/>
                </a:solidFill>
              </a:rPr>
              <a:t>wait_header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126" y="936000"/>
            <a:ext cx="1236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test.in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80000" y="2470085"/>
            <a:ext cx="1365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src</a:t>
            </a:r>
            <a:r>
              <a:rPr lang="en-US" sz="1000" dirty="0" smtClean="0"/>
              <a:t>/</a:t>
            </a:r>
            <a:r>
              <a:rPr lang="en-US" sz="1000" dirty="0" err="1" smtClean="0"/>
              <a:t>test.h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1149138" y="2716306"/>
            <a:ext cx="4771373" cy="35865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…</a:t>
            </a:r>
            <a:endParaRPr lang="en-US" sz="1000" dirty="0"/>
          </a:p>
          <a:p>
            <a:r>
              <a:rPr lang="en-US" sz="1000" dirty="0">
                <a:solidFill>
                  <a:srgbClr val="0000FF"/>
                </a:solidFill>
              </a:rPr>
              <a:t>#include </a:t>
            </a:r>
            <a:r>
              <a:rPr lang="en-US" sz="1000" dirty="0" smtClean="0">
                <a:solidFill>
                  <a:srgbClr val="0000FF"/>
                </a:solidFill>
              </a:rPr>
              <a:t>“axi3/4_traits.h“</a:t>
            </a:r>
          </a:p>
          <a:p>
            <a:r>
              <a:rPr lang="en-US" sz="1000" dirty="0" smtClean="0"/>
              <a:t> </a:t>
            </a:r>
            <a:endParaRPr lang="en-US" sz="1000" dirty="0"/>
          </a:p>
          <a:p>
            <a:r>
              <a:rPr lang="en-US" sz="1000" dirty="0" smtClean="0"/>
              <a:t>class test </a:t>
            </a:r>
            <a:r>
              <a:rPr lang="en-US" sz="1000" dirty="0"/>
              <a:t>: public </a:t>
            </a:r>
            <a:r>
              <a:rPr lang="en-US" sz="1000" dirty="0" err="1"/>
              <a:t>sc_module</a:t>
            </a:r>
            <a:r>
              <a:rPr lang="en-US" sz="1000" dirty="0"/>
              <a:t>, </a:t>
            </a:r>
            <a:r>
              <a:rPr lang="en-US" sz="1000" dirty="0" smtClean="0">
                <a:solidFill>
                  <a:srgbClr val="0000FF"/>
                </a:solidFill>
              </a:rPr>
              <a:t>public </a:t>
            </a:r>
            <a:r>
              <a:rPr lang="en-US" sz="1000" dirty="0" err="1">
                <a:solidFill>
                  <a:srgbClr val="0000FF"/>
                </a:solidFill>
              </a:rPr>
              <a:t>bus_fw_nb_put_get_if</a:t>
            </a:r>
            <a:r>
              <a:rPr lang="en-US" sz="1000" dirty="0">
                <a:solidFill>
                  <a:srgbClr val="0000FF"/>
                </a:solidFill>
              </a:rPr>
              <a:t>&lt;1, </a:t>
            </a:r>
            <a:r>
              <a:rPr lang="en-US" sz="1000" dirty="0" smtClean="0">
                <a:solidFill>
                  <a:srgbClr val="0000FF"/>
                </a:solidFill>
              </a:rPr>
              <a:t>axi3/4_def_traits::</a:t>
            </a:r>
            <a:r>
              <a:rPr lang="en-US" sz="1000" dirty="0" err="1">
                <a:solidFill>
                  <a:srgbClr val="0000FF"/>
                </a:solidFill>
              </a:rPr>
              <a:t>tlm_traits</a:t>
            </a:r>
            <a:r>
              <a:rPr lang="en-US" sz="1000" dirty="0">
                <a:solidFill>
                  <a:srgbClr val="0000FF"/>
                </a:solidFill>
              </a:rPr>
              <a:t>&gt;</a:t>
            </a:r>
            <a:r>
              <a:rPr lang="en-US" sz="1000" dirty="0"/>
              <a:t> </a:t>
            </a:r>
            <a:r>
              <a:rPr lang="en-US" sz="1000" dirty="0" smtClean="0"/>
              <a:t>{</a:t>
            </a:r>
            <a:endParaRPr lang="en-US" sz="1000" dirty="0"/>
          </a:p>
          <a:p>
            <a:r>
              <a:rPr lang="en-US" sz="1000" dirty="0"/>
              <a:t>public: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sc_in_clk</a:t>
            </a:r>
            <a:r>
              <a:rPr lang="en-US" sz="1000" dirty="0"/>
              <a:t>  </a:t>
            </a:r>
            <a:r>
              <a:rPr lang="en-US" sz="1000" dirty="0" smtClean="0"/>
              <a:t>ACLK;</a:t>
            </a:r>
            <a:endParaRPr lang="en-US" sz="1000" dirty="0"/>
          </a:p>
          <a:p>
            <a:r>
              <a:rPr lang="en-US" sz="1000" dirty="0"/>
              <a:t>  </a:t>
            </a:r>
            <a:r>
              <a:rPr lang="en-US" sz="1000" dirty="0" err="1"/>
              <a:t>sc_in</a:t>
            </a:r>
            <a:r>
              <a:rPr lang="en-US" sz="1000" dirty="0"/>
              <a:t>&lt;</a:t>
            </a:r>
            <a:r>
              <a:rPr lang="en-US" sz="1000" dirty="0" err="1"/>
              <a:t>bool</a:t>
            </a:r>
            <a:r>
              <a:rPr lang="en-US" sz="1000" dirty="0"/>
              <a:t>&gt; </a:t>
            </a:r>
            <a:r>
              <a:rPr lang="en-US" sz="1000" dirty="0" smtClean="0"/>
              <a:t>ARESET;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 smtClean="0"/>
              <a:t>  </a:t>
            </a:r>
            <a:r>
              <a:rPr lang="en-US" sz="1000" dirty="0" smtClean="0">
                <a:solidFill>
                  <a:srgbClr val="0000FF"/>
                </a:solidFill>
              </a:rPr>
              <a:t>target1_t </a:t>
            </a:r>
            <a:r>
              <a:rPr lang="en-US" sz="1000" dirty="0">
                <a:solidFill>
                  <a:srgbClr val="0000FF"/>
                </a:solidFill>
              </a:rPr>
              <a:t>target1</a:t>
            </a:r>
            <a:r>
              <a:rPr lang="en-US" sz="1000" dirty="0" smtClean="0">
                <a:solidFill>
                  <a:srgbClr val="0000FF"/>
                </a:solidFill>
              </a:rPr>
              <a:t>;</a:t>
            </a:r>
            <a:endParaRPr lang="en-US" sz="1000" dirty="0">
              <a:solidFill>
                <a:srgbClr val="0000FF"/>
              </a:solidFill>
            </a:endParaRPr>
          </a:p>
          <a:p>
            <a:endParaRPr lang="en-US" sz="1000" dirty="0"/>
          </a:p>
          <a:p>
            <a:r>
              <a:rPr lang="en-US" sz="1000" dirty="0"/>
              <a:t>  </a:t>
            </a:r>
            <a:r>
              <a:rPr lang="en-US" sz="1000" dirty="0" smtClean="0"/>
              <a:t>SC_HAS_PROCESS(test); </a:t>
            </a:r>
          </a:p>
          <a:p>
            <a:endParaRPr lang="en-US" sz="1000" dirty="0"/>
          </a:p>
          <a:p>
            <a:r>
              <a:rPr lang="en-US" sz="1000" dirty="0" smtClean="0"/>
              <a:t>  SC_CTOR(test)</a:t>
            </a:r>
            <a:endParaRPr lang="en-US" sz="1000" dirty="0"/>
          </a:p>
          <a:p>
            <a:r>
              <a:rPr lang="en-US" sz="1000" dirty="0"/>
              <a:t>        : A</a:t>
            </a:r>
            <a:r>
              <a:rPr lang="en-US" sz="1000" dirty="0" smtClean="0"/>
              <a:t>CLK(“ACLK</a:t>
            </a:r>
            <a:r>
              <a:rPr lang="en-US" sz="1000" dirty="0"/>
              <a:t>")</a:t>
            </a:r>
          </a:p>
          <a:p>
            <a:r>
              <a:rPr lang="en-US" sz="1000" dirty="0"/>
              <a:t>        </a:t>
            </a:r>
            <a:r>
              <a:rPr lang="en-US" sz="1000" dirty="0" smtClean="0"/>
              <a:t>…</a:t>
            </a:r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       </a:t>
            </a:r>
            <a:r>
              <a:rPr lang="en-US" sz="1000" dirty="0" smtClean="0">
                <a:solidFill>
                  <a:srgbClr val="0000FF"/>
                </a:solidFill>
              </a:rPr>
              <a:t>, target1(“target1”)</a:t>
            </a:r>
            <a:endParaRPr lang="en-US" sz="1000" dirty="0">
              <a:solidFill>
                <a:srgbClr val="0000FF"/>
              </a:solidFill>
            </a:endParaRPr>
          </a:p>
          <a:p>
            <a:r>
              <a:rPr lang="en-US" sz="1000" dirty="0">
                <a:solidFill>
                  <a:srgbClr val="0000FF"/>
                </a:solidFill>
              </a:rPr>
              <a:t>        , </a:t>
            </a:r>
            <a:r>
              <a:rPr lang="en-US" sz="1000" dirty="0" smtClean="0">
                <a:solidFill>
                  <a:srgbClr val="0000FF"/>
                </a:solidFill>
              </a:rPr>
              <a:t>target1_adaptor(“target1_adaptor”)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</a:t>
            </a:r>
            <a:r>
              <a:rPr lang="en-US" sz="1000" dirty="0" smtClean="0"/>
              <a:t> </a:t>
            </a:r>
            <a:r>
              <a:rPr lang="en-US" sz="1000" dirty="0"/>
              <a:t>{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</a:t>
            </a:r>
            <a:r>
              <a:rPr lang="en-US" sz="1000" dirty="0">
                <a:solidFill>
                  <a:srgbClr val="0000FF"/>
                </a:solidFill>
              </a:rPr>
              <a:t>     </a:t>
            </a:r>
            <a:r>
              <a:rPr lang="en-US" sz="1000" dirty="0" smtClean="0">
                <a:solidFill>
                  <a:srgbClr val="0000FF"/>
                </a:solidFill>
              </a:rPr>
              <a:t>target1.clk_rst(ACLK</a:t>
            </a:r>
            <a:r>
              <a:rPr lang="en-US" sz="1000" dirty="0">
                <a:solidFill>
                  <a:srgbClr val="0000FF"/>
                </a:solidFill>
              </a:rPr>
              <a:t>, </a:t>
            </a:r>
            <a:r>
              <a:rPr lang="en-US" sz="1000" dirty="0" smtClean="0">
                <a:solidFill>
                  <a:srgbClr val="0000FF"/>
                </a:solidFill>
              </a:rPr>
              <a:t>ARESET</a:t>
            </a:r>
            <a:r>
              <a:rPr lang="en-US" sz="1000" dirty="0">
                <a:solidFill>
                  <a:srgbClr val="0000FF"/>
                </a:solidFill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</a:rPr>
              <a:t>target1.target_port(target1_adaptor</a:t>
            </a:r>
            <a:r>
              <a:rPr lang="en-US" sz="1000" dirty="0">
                <a:solidFill>
                  <a:srgbClr val="0000FF"/>
                </a:solidFill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</a:rPr>
              <a:t>target1_adaptor.target_port</a:t>
            </a:r>
            <a:r>
              <a:rPr lang="en-US" sz="1000" dirty="0">
                <a:solidFill>
                  <a:srgbClr val="0000FF"/>
                </a:solidFill>
              </a:rPr>
              <a:t>(*this</a:t>
            </a:r>
            <a:r>
              <a:rPr lang="en-US" sz="1000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     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  }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31912" y="2840285"/>
            <a:ext cx="5325034" cy="32646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(cont.)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virtual </a:t>
            </a:r>
            <a:r>
              <a:rPr lang="en-US" sz="1000" dirty="0" err="1">
                <a:solidFill>
                  <a:srgbClr val="0000FF"/>
                </a:solidFill>
              </a:rPr>
              <a:t>bool</a:t>
            </a:r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err="1">
                <a:solidFill>
                  <a:srgbClr val="0000FF"/>
                </a:solidFill>
              </a:rPr>
              <a:t>nb_put_awchan</a:t>
            </a:r>
            <a:r>
              <a:rPr lang="en-US" sz="1000" dirty="0">
                <a:solidFill>
                  <a:srgbClr val="0000FF"/>
                </a:solidFill>
              </a:rPr>
              <a:t>(</a:t>
            </a:r>
            <a:r>
              <a:rPr lang="en-US" sz="1000" dirty="0" err="1">
                <a:solidFill>
                  <a:srgbClr val="0000FF"/>
                </a:solidFill>
              </a:rPr>
              <a:t>const</a:t>
            </a:r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err="1">
                <a:solidFill>
                  <a:srgbClr val="0000FF"/>
                </a:solidFill>
              </a:rPr>
              <a:t>awchan_t</a:t>
            </a:r>
            <a:r>
              <a:rPr lang="en-US" sz="1000" dirty="0">
                <a:solidFill>
                  <a:srgbClr val="0000FF"/>
                </a:solidFill>
              </a:rPr>
              <a:t>&amp; </a:t>
            </a:r>
            <a:r>
              <a:rPr lang="en-US" sz="1000" dirty="0" err="1">
                <a:solidFill>
                  <a:srgbClr val="0000FF"/>
                </a:solidFill>
              </a:rPr>
              <a:t>awchan</a:t>
            </a:r>
            <a:r>
              <a:rPr lang="en-US" sz="1000" dirty="0">
                <a:solidFill>
                  <a:srgbClr val="0000FF"/>
                </a:solidFill>
              </a:rPr>
              <a:t>, tag&lt;1&gt;* t</a:t>
            </a:r>
            <a:r>
              <a:rPr lang="en-US" sz="1000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virtual </a:t>
            </a:r>
            <a:r>
              <a:rPr lang="en-US" sz="1000" dirty="0" err="1">
                <a:solidFill>
                  <a:srgbClr val="0000FF"/>
                </a:solidFill>
              </a:rPr>
              <a:t>bool</a:t>
            </a:r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err="1">
                <a:solidFill>
                  <a:srgbClr val="0000FF"/>
                </a:solidFill>
              </a:rPr>
              <a:t>nb_can_put_awchan</a:t>
            </a:r>
            <a:r>
              <a:rPr lang="en-US" sz="1000" dirty="0">
                <a:solidFill>
                  <a:srgbClr val="0000FF"/>
                </a:solidFill>
              </a:rPr>
              <a:t>(tag&lt;1&gt;* t = 0) </a:t>
            </a:r>
            <a:r>
              <a:rPr lang="en-US" sz="1000" dirty="0" err="1" smtClean="0">
                <a:solidFill>
                  <a:srgbClr val="0000FF"/>
                </a:solidFill>
              </a:rPr>
              <a:t>const</a:t>
            </a:r>
            <a:r>
              <a:rPr lang="en-US" sz="1000" dirty="0" smtClean="0">
                <a:solidFill>
                  <a:srgbClr val="0000FF"/>
                </a:solidFill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virtual void </a:t>
            </a:r>
            <a:r>
              <a:rPr lang="en-US" sz="1000" dirty="0" err="1">
                <a:solidFill>
                  <a:srgbClr val="0000FF"/>
                </a:solidFill>
              </a:rPr>
              <a:t>reset_nb_put_awchan</a:t>
            </a:r>
            <a:r>
              <a:rPr lang="en-US" sz="1000" dirty="0">
                <a:solidFill>
                  <a:srgbClr val="0000FF"/>
                </a:solidFill>
              </a:rPr>
              <a:t>(tag&lt;1&gt;* t = 0) </a:t>
            </a:r>
            <a:r>
              <a:rPr lang="en-US" sz="1000" dirty="0" smtClean="0">
                <a:solidFill>
                  <a:srgbClr val="0000FF"/>
                </a:solidFill>
              </a:rPr>
              <a:t>{}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virtual </a:t>
            </a:r>
            <a:r>
              <a:rPr lang="en-US" sz="1000" dirty="0" err="1">
                <a:solidFill>
                  <a:srgbClr val="0000FF"/>
                </a:solidFill>
              </a:rPr>
              <a:t>bool</a:t>
            </a:r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err="1">
                <a:solidFill>
                  <a:srgbClr val="0000FF"/>
                </a:solidFill>
              </a:rPr>
              <a:t>nb_put_wchan</a:t>
            </a:r>
            <a:r>
              <a:rPr lang="en-US" sz="1000" dirty="0">
                <a:solidFill>
                  <a:srgbClr val="0000FF"/>
                </a:solidFill>
              </a:rPr>
              <a:t>(</a:t>
            </a:r>
            <a:r>
              <a:rPr lang="en-US" sz="1000" dirty="0" err="1">
                <a:solidFill>
                  <a:srgbClr val="0000FF"/>
                </a:solidFill>
              </a:rPr>
              <a:t>const</a:t>
            </a:r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err="1">
                <a:solidFill>
                  <a:srgbClr val="0000FF"/>
                </a:solidFill>
              </a:rPr>
              <a:t>wchan_t</a:t>
            </a:r>
            <a:r>
              <a:rPr lang="en-US" sz="1000" dirty="0">
                <a:solidFill>
                  <a:srgbClr val="0000FF"/>
                </a:solidFill>
              </a:rPr>
              <a:t>&amp; </a:t>
            </a:r>
            <a:r>
              <a:rPr lang="en-US" sz="1000" dirty="0" err="1">
                <a:solidFill>
                  <a:srgbClr val="0000FF"/>
                </a:solidFill>
              </a:rPr>
              <a:t>wchan</a:t>
            </a:r>
            <a:r>
              <a:rPr lang="en-US" sz="1000" dirty="0">
                <a:solidFill>
                  <a:srgbClr val="0000FF"/>
                </a:solidFill>
              </a:rPr>
              <a:t>, tag&lt;1&gt;* t = 0</a:t>
            </a:r>
            <a:r>
              <a:rPr lang="en-US" sz="1000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virtual </a:t>
            </a:r>
            <a:r>
              <a:rPr lang="en-US" sz="1000" dirty="0" err="1">
                <a:solidFill>
                  <a:srgbClr val="0000FF"/>
                </a:solidFill>
              </a:rPr>
              <a:t>bool</a:t>
            </a:r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err="1">
                <a:solidFill>
                  <a:srgbClr val="0000FF"/>
                </a:solidFill>
              </a:rPr>
              <a:t>nb_can_put_wchan</a:t>
            </a:r>
            <a:r>
              <a:rPr lang="en-US" sz="1000" dirty="0">
                <a:solidFill>
                  <a:srgbClr val="0000FF"/>
                </a:solidFill>
              </a:rPr>
              <a:t>(tag&lt;1&gt;* t = 0) </a:t>
            </a:r>
            <a:r>
              <a:rPr lang="en-US" sz="1000" dirty="0" err="1" smtClean="0">
                <a:solidFill>
                  <a:srgbClr val="0000FF"/>
                </a:solidFill>
              </a:rPr>
              <a:t>const</a:t>
            </a:r>
            <a:r>
              <a:rPr lang="en-US" sz="1000" dirty="0">
                <a:solidFill>
                  <a:srgbClr val="0000FF"/>
                </a:solidFill>
              </a:rPr>
              <a:t>;</a:t>
            </a:r>
            <a:endParaRPr lang="en-US" sz="1000" dirty="0" smtClean="0">
              <a:solidFill>
                <a:srgbClr val="0000FF"/>
              </a:solidFill>
            </a:endParaRPr>
          </a:p>
          <a:p>
            <a:r>
              <a:rPr lang="en-US" sz="1000" dirty="0">
                <a:solidFill>
                  <a:srgbClr val="0000FF"/>
                </a:solidFill>
              </a:rPr>
              <a:t>virtual void </a:t>
            </a:r>
            <a:r>
              <a:rPr lang="en-US" sz="1000" dirty="0" err="1">
                <a:solidFill>
                  <a:srgbClr val="0000FF"/>
                </a:solidFill>
              </a:rPr>
              <a:t>reset_nb_put_wchan</a:t>
            </a:r>
            <a:r>
              <a:rPr lang="en-US" sz="1000" dirty="0">
                <a:solidFill>
                  <a:srgbClr val="0000FF"/>
                </a:solidFill>
              </a:rPr>
              <a:t>(tag&lt;1&gt;* t = 0 </a:t>
            </a:r>
            <a:r>
              <a:rPr lang="en-US" sz="1000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virtual </a:t>
            </a:r>
            <a:r>
              <a:rPr lang="en-US" sz="1000" dirty="0" err="1">
                <a:solidFill>
                  <a:srgbClr val="0000FF"/>
                </a:solidFill>
              </a:rPr>
              <a:t>bool</a:t>
            </a:r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err="1">
                <a:solidFill>
                  <a:srgbClr val="0000FF"/>
                </a:solidFill>
              </a:rPr>
              <a:t>nb_get_bchan</a:t>
            </a:r>
            <a:r>
              <a:rPr lang="en-US" sz="1000" dirty="0">
                <a:solidFill>
                  <a:srgbClr val="0000FF"/>
                </a:solidFill>
              </a:rPr>
              <a:t>(</a:t>
            </a:r>
            <a:r>
              <a:rPr lang="en-US" sz="1000" dirty="0" err="1">
                <a:solidFill>
                  <a:srgbClr val="0000FF"/>
                </a:solidFill>
              </a:rPr>
              <a:t>bchan_t</a:t>
            </a:r>
            <a:r>
              <a:rPr lang="en-US" sz="1000" dirty="0">
                <a:solidFill>
                  <a:srgbClr val="0000FF"/>
                </a:solidFill>
              </a:rPr>
              <a:t>&amp; </a:t>
            </a:r>
            <a:r>
              <a:rPr lang="en-US" sz="1000" dirty="0" err="1">
                <a:solidFill>
                  <a:srgbClr val="0000FF"/>
                </a:solidFill>
              </a:rPr>
              <a:t>bchan</a:t>
            </a:r>
            <a:r>
              <a:rPr lang="en-US" sz="1000" dirty="0">
                <a:solidFill>
                  <a:srgbClr val="0000FF"/>
                </a:solidFill>
              </a:rPr>
              <a:t>, tag&lt;1&gt;* t = 0</a:t>
            </a:r>
            <a:r>
              <a:rPr lang="en-US" sz="1000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virtual </a:t>
            </a:r>
            <a:r>
              <a:rPr lang="en-US" sz="1000" dirty="0" err="1">
                <a:solidFill>
                  <a:srgbClr val="0000FF"/>
                </a:solidFill>
              </a:rPr>
              <a:t>bool</a:t>
            </a:r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err="1">
                <a:solidFill>
                  <a:srgbClr val="0000FF"/>
                </a:solidFill>
              </a:rPr>
              <a:t>nb_can_get_bchan</a:t>
            </a:r>
            <a:r>
              <a:rPr lang="en-US" sz="1000" dirty="0">
                <a:solidFill>
                  <a:srgbClr val="0000FF"/>
                </a:solidFill>
              </a:rPr>
              <a:t>(tag&lt;1&gt;* t = 0) </a:t>
            </a:r>
            <a:r>
              <a:rPr lang="en-US" sz="1000" dirty="0" err="1" smtClean="0">
                <a:solidFill>
                  <a:srgbClr val="0000FF"/>
                </a:solidFill>
              </a:rPr>
              <a:t>const</a:t>
            </a:r>
            <a:r>
              <a:rPr lang="en-US" sz="1000" dirty="0">
                <a:solidFill>
                  <a:srgbClr val="0000FF"/>
                </a:solidFill>
              </a:rPr>
              <a:t>;</a:t>
            </a:r>
            <a:endParaRPr lang="en-US" sz="1000" dirty="0" smtClean="0">
              <a:solidFill>
                <a:srgbClr val="0000FF"/>
              </a:solidFill>
            </a:endParaRPr>
          </a:p>
          <a:p>
            <a:r>
              <a:rPr lang="en-US" sz="1000" dirty="0">
                <a:solidFill>
                  <a:srgbClr val="0000FF"/>
                </a:solidFill>
              </a:rPr>
              <a:t>virtual void </a:t>
            </a:r>
            <a:r>
              <a:rPr lang="en-US" sz="1000" dirty="0" err="1">
                <a:solidFill>
                  <a:srgbClr val="0000FF"/>
                </a:solidFill>
              </a:rPr>
              <a:t>reset_nb_get_bchan</a:t>
            </a:r>
            <a:r>
              <a:rPr lang="en-US" sz="1000" dirty="0">
                <a:solidFill>
                  <a:srgbClr val="0000FF"/>
                </a:solidFill>
              </a:rPr>
              <a:t>(tag&lt;1&gt;* t = 0</a:t>
            </a:r>
            <a:r>
              <a:rPr lang="en-US" sz="1000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virtual </a:t>
            </a:r>
            <a:r>
              <a:rPr lang="en-US" sz="1000" dirty="0" err="1">
                <a:solidFill>
                  <a:srgbClr val="0000FF"/>
                </a:solidFill>
              </a:rPr>
              <a:t>bool</a:t>
            </a:r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err="1">
                <a:solidFill>
                  <a:srgbClr val="0000FF"/>
                </a:solidFill>
              </a:rPr>
              <a:t>nb_put_archan</a:t>
            </a:r>
            <a:r>
              <a:rPr lang="en-US" sz="1000" dirty="0">
                <a:solidFill>
                  <a:srgbClr val="0000FF"/>
                </a:solidFill>
              </a:rPr>
              <a:t>(</a:t>
            </a:r>
            <a:r>
              <a:rPr lang="en-US" sz="1000" dirty="0" err="1">
                <a:solidFill>
                  <a:srgbClr val="0000FF"/>
                </a:solidFill>
              </a:rPr>
              <a:t>const</a:t>
            </a:r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err="1">
                <a:solidFill>
                  <a:srgbClr val="0000FF"/>
                </a:solidFill>
              </a:rPr>
              <a:t>archan_t</a:t>
            </a:r>
            <a:r>
              <a:rPr lang="en-US" sz="1000" dirty="0">
                <a:solidFill>
                  <a:srgbClr val="0000FF"/>
                </a:solidFill>
              </a:rPr>
              <a:t>&amp; </a:t>
            </a:r>
            <a:r>
              <a:rPr lang="en-US" sz="1000" dirty="0" err="1">
                <a:solidFill>
                  <a:srgbClr val="0000FF"/>
                </a:solidFill>
              </a:rPr>
              <a:t>archan</a:t>
            </a:r>
            <a:r>
              <a:rPr lang="en-US" sz="1000" dirty="0">
                <a:solidFill>
                  <a:srgbClr val="0000FF"/>
                </a:solidFill>
              </a:rPr>
              <a:t>, tag&lt;1&gt;* t</a:t>
            </a:r>
            <a:r>
              <a:rPr lang="en-US" sz="1000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virtual </a:t>
            </a:r>
            <a:r>
              <a:rPr lang="en-US" sz="1000" dirty="0" err="1">
                <a:solidFill>
                  <a:srgbClr val="0000FF"/>
                </a:solidFill>
              </a:rPr>
              <a:t>bool</a:t>
            </a:r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err="1">
                <a:solidFill>
                  <a:srgbClr val="0000FF"/>
                </a:solidFill>
              </a:rPr>
              <a:t>nb_can_put_archan</a:t>
            </a:r>
            <a:r>
              <a:rPr lang="en-US" sz="1000" dirty="0">
                <a:solidFill>
                  <a:srgbClr val="0000FF"/>
                </a:solidFill>
              </a:rPr>
              <a:t>(tag&lt;1&gt;* t = 0) </a:t>
            </a:r>
            <a:r>
              <a:rPr lang="en-US" sz="1000" dirty="0" err="1" smtClean="0">
                <a:solidFill>
                  <a:srgbClr val="0000FF"/>
                </a:solidFill>
              </a:rPr>
              <a:t>const</a:t>
            </a:r>
            <a:r>
              <a:rPr lang="en-US" sz="1000" dirty="0">
                <a:solidFill>
                  <a:srgbClr val="0000FF"/>
                </a:solidFill>
              </a:rPr>
              <a:t>;</a:t>
            </a:r>
            <a:endParaRPr lang="en-US" sz="1000" dirty="0" smtClean="0">
              <a:solidFill>
                <a:srgbClr val="0000FF"/>
              </a:solidFill>
            </a:endParaRPr>
          </a:p>
          <a:p>
            <a:r>
              <a:rPr lang="en-US" sz="1000" dirty="0">
                <a:solidFill>
                  <a:srgbClr val="0000FF"/>
                </a:solidFill>
              </a:rPr>
              <a:t>virtual void </a:t>
            </a:r>
            <a:r>
              <a:rPr lang="en-US" sz="1000" dirty="0" err="1">
                <a:solidFill>
                  <a:srgbClr val="0000FF"/>
                </a:solidFill>
              </a:rPr>
              <a:t>reset_nb_put_archan</a:t>
            </a:r>
            <a:r>
              <a:rPr lang="en-US" sz="1000" dirty="0">
                <a:solidFill>
                  <a:srgbClr val="0000FF"/>
                </a:solidFill>
              </a:rPr>
              <a:t>(tag&lt;1&gt;* t = 0</a:t>
            </a:r>
            <a:r>
              <a:rPr lang="en-US" sz="1000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virtual </a:t>
            </a:r>
            <a:r>
              <a:rPr lang="en-US" sz="1000" dirty="0" err="1">
                <a:solidFill>
                  <a:srgbClr val="0000FF"/>
                </a:solidFill>
              </a:rPr>
              <a:t>bool</a:t>
            </a:r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err="1">
                <a:solidFill>
                  <a:srgbClr val="0000FF"/>
                </a:solidFill>
              </a:rPr>
              <a:t>nb_get_rchan</a:t>
            </a:r>
            <a:r>
              <a:rPr lang="en-US" sz="1000" dirty="0">
                <a:solidFill>
                  <a:srgbClr val="0000FF"/>
                </a:solidFill>
              </a:rPr>
              <a:t>(</a:t>
            </a:r>
            <a:r>
              <a:rPr lang="en-US" sz="1000" dirty="0" err="1">
                <a:solidFill>
                  <a:srgbClr val="0000FF"/>
                </a:solidFill>
              </a:rPr>
              <a:t>rchan_t</a:t>
            </a:r>
            <a:r>
              <a:rPr lang="en-US" sz="1000" dirty="0">
                <a:solidFill>
                  <a:srgbClr val="0000FF"/>
                </a:solidFill>
              </a:rPr>
              <a:t>&amp; </a:t>
            </a:r>
            <a:r>
              <a:rPr lang="en-US" sz="1000" dirty="0" err="1">
                <a:solidFill>
                  <a:srgbClr val="0000FF"/>
                </a:solidFill>
              </a:rPr>
              <a:t>rchan</a:t>
            </a:r>
            <a:r>
              <a:rPr lang="en-US" sz="1000" dirty="0">
                <a:solidFill>
                  <a:srgbClr val="0000FF"/>
                </a:solidFill>
              </a:rPr>
              <a:t>, tag&lt;1&gt;* t</a:t>
            </a:r>
            <a:r>
              <a:rPr lang="en-US" sz="1000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virtual </a:t>
            </a:r>
            <a:r>
              <a:rPr lang="en-US" sz="1000" dirty="0" err="1">
                <a:solidFill>
                  <a:srgbClr val="0000FF"/>
                </a:solidFill>
              </a:rPr>
              <a:t>bool</a:t>
            </a:r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err="1">
                <a:solidFill>
                  <a:srgbClr val="0000FF"/>
                </a:solidFill>
              </a:rPr>
              <a:t>nb_can_get_rchan</a:t>
            </a:r>
            <a:r>
              <a:rPr lang="en-US" sz="1000" dirty="0">
                <a:solidFill>
                  <a:srgbClr val="0000FF"/>
                </a:solidFill>
              </a:rPr>
              <a:t>(tag&lt;1&gt;* t = 0) </a:t>
            </a:r>
            <a:r>
              <a:rPr lang="en-US" sz="1000" dirty="0" err="1" smtClean="0">
                <a:solidFill>
                  <a:srgbClr val="0000FF"/>
                </a:solidFill>
              </a:rPr>
              <a:t>const</a:t>
            </a:r>
            <a:r>
              <a:rPr lang="en-US" sz="1000" dirty="0">
                <a:solidFill>
                  <a:srgbClr val="0000FF"/>
                </a:solidFill>
              </a:rPr>
              <a:t>;</a:t>
            </a:r>
            <a:endParaRPr lang="en-US" sz="1000" dirty="0" smtClean="0">
              <a:solidFill>
                <a:srgbClr val="0000FF"/>
              </a:solidFill>
            </a:endParaRPr>
          </a:p>
          <a:p>
            <a:r>
              <a:rPr lang="en-US" sz="1000" dirty="0">
                <a:solidFill>
                  <a:srgbClr val="0000FF"/>
                </a:solidFill>
              </a:rPr>
              <a:t>virtual void </a:t>
            </a:r>
            <a:r>
              <a:rPr lang="en-US" sz="1000" dirty="0" err="1">
                <a:solidFill>
                  <a:srgbClr val="0000FF"/>
                </a:solidFill>
              </a:rPr>
              <a:t>reset_nb_get_rchan</a:t>
            </a:r>
            <a:r>
              <a:rPr lang="en-US" sz="1000" dirty="0">
                <a:solidFill>
                  <a:srgbClr val="0000FF"/>
                </a:solidFill>
              </a:rPr>
              <a:t>(tag&lt;1&gt;* t = 0</a:t>
            </a:r>
            <a:r>
              <a:rPr lang="en-US" sz="1000" dirty="0" smtClean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46229" y="0"/>
            <a:ext cx="15457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v1.1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91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0000" y="6509880"/>
            <a:ext cx="671760" cy="16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50" b="1" strike="noStrike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メイリオ"/>
              </a:rPr>
              <a:t>Page </a:t>
            </a:r>
            <a:fld id="{91F0ACDD-2FE9-43CC-B4E8-3DD3299C311F}" type="slidenum">
              <a:rPr lang="en-US" sz="1050" b="1" strike="noStrike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メイリオ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80000" y="936000"/>
            <a:ext cx="10552758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メイリオ"/>
              </a:rPr>
              <a:t>History</a:t>
            </a:r>
            <a:endParaRPr lang="de-DE" sz="1800" b="0" strike="noStrike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666249"/>
              </p:ext>
            </p:extLst>
          </p:nvPr>
        </p:nvGraphicFramePr>
        <p:xfrm>
          <a:off x="1079500" y="1800225"/>
          <a:ext cx="9001125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9"/>
                <a:gridCol w="6554927"/>
                <a:gridCol w="15091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P.I.C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 new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Yen Nguyen</a:t>
                      </a:r>
                    </a:p>
                    <a:p>
                      <a:r>
                        <a:rPr lang="en-US" sz="1400" dirty="0" smtClean="0"/>
                        <a:t>01/29/2018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Revise “-</a:t>
                      </a:r>
                      <a:r>
                        <a:rPr lang="en-US" sz="1400" dirty="0" err="1" smtClean="0"/>
                        <a:t>clk</a:t>
                      </a:r>
                      <a:r>
                        <a:rPr lang="en-US" sz="1400" dirty="0" smtClean="0"/>
                        <a:t>”, “-</a:t>
                      </a:r>
                      <a:r>
                        <a:rPr lang="en-US" sz="1400" dirty="0" err="1" smtClean="0"/>
                        <a:t>rst</a:t>
                      </a:r>
                      <a:r>
                        <a:rPr lang="en-US" sz="1400" dirty="0" smtClean="0"/>
                        <a:t>” option description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Change “-</a:t>
                      </a:r>
                      <a:r>
                        <a:rPr lang="en-US" sz="1400" dirty="0" err="1" smtClean="0"/>
                        <a:t>if_rst</a:t>
                      </a:r>
                      <a:r>
                        <a:rPr lang="en-US" sz="1400" dirty="0" smtClean="0"/>
                        <a:t>” to “-</a:t>
                      </a:r>
                      <a:r>
                        <a:rPr lang="en-US" sz="1400" dirty="0" err="1" smtClean="0"/>
                        <a:t>th</a:t>
                      </a:r>
                      <a:r>
                        <a:rPr lang="en-US" sz="1400" dirty="0" smtClean="0"/>
                        <a:t>” option enhancement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Revise AXI slave I/F description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Add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monitor.v</a:t>
                      </a:r>
                      <a:r>
                        <a:rPr lang="en-US" sz="1400" baseline="0" dirty="0" smtClean="0"/>
                        <a:t> and map files 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Yen Nguyen</a:t>
                      </a:r>
                    </a:p>
                    <a:p>
                      <a:r>
                        <a:rPr lang="en-US" sz="1400" dirty="0" smtClean="0"/>
                        <a:t>02/08/2018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p5: Add “-</a:t>
                      </a:r>
                      <a:r>
                        <a:rPr lang="en-US" sz="1400" dirty="0" err="1" smtClean="0"/>
                        <a:t>th</a:t>
                      </a:r>
                      <a:r>
                        <a:rPr lang="en-US" sz="1400" dirty="0" smtClean="0"/>
                        <a:t>” option enhancement for [u/s]</a:t>
                      </a:r>
                      <a:r>
                        <a:rPr lang="en-US" sz="1400" dirty="0" err="1" smtClean="0"/>
                        <a:t>outN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- p7,12,14: Change </a:t>
                      </a:r>
                      <a:r>
                        <a:rPr lang="en-US" sz="1400" dirty="0" err="1" smtClean="0"/>
                        <a:t>ResetSync</a:t>
                      </a:r>
                      <a:r>
                        <a:rPr lang="en-US" sz="1400" dirty="0" smtClean="0"/>
                        <a:t> = true/false depend on </a:t>
                      </a:r>
                      <a:r>
                        <a:rPr lang="en-US" sz="1400" dirty="0" err="1" smtClean="0"/>
                        <a:t>sreset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areset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- p7,12,14: Change </a:t>
                      </a:r>
                      <a:r>
                        <a:rPr lang="en-US" sz="1400" dirty="0" err="1" smtClean="0"/>
                        <a:t>ResetLevel</a:t>
                      </a:r>
                      <a:r>
                        <a:rPr lang="en-US" sz="1400" dirty="0" smtClean="0"/>
                        <a:t> = true/false depend on </a:t>
                      </a:r>
                      <a:r>
                        <a:rPr lang="en-US" sz="1400" dirty="0" err="1" smtClean="0"/>
                        <a:t>pos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neg</a:t>
                      </a:r>
                      <a:r>
                        <a:rPr lang="en-US" sz="1400" dirty="0" smtClean="0"/>
                        <a:t> of [s/a]reset</a:t>
                      </a:r>
                    </a:p>
                    <a:p>
                      <a:r>
                        <a:rPr lang="en-US" sz="1400" dirty="0" smtClean="0"/>
                        <a:t>- p11: Remove </a:t>
                      </a:r>
                      <a:r>
                        <a:rPr lang="en-US" sz="1400" dirty="0" err="1" smtClean="0"/>
                        <a:t>mask_data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 p16: Add specification for</a:t>
                      </a:r>
                      <a:r>
                        <a:rPr lang="en-US" sz="1400" baseline="0" dirty="0" smtClean="0"/>
                        <a:t> traits when user specified multi different configuration for channels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 p20: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Add return for function return Boolean.</a:t>
                      </a:r>
                    </a:p>
                    <a:p>
                      <a:r>
                        <a:rPr lang="en-US" sz="1400" dirty="0" smtClean="0"/>
                        <a:t>- p32,33: Update example specification for “</a:t>
                      </a:r>
                      <a:r>
                        <a:rPr lang="en-US" sz="1400" dirty="0" err="1" smtClean="0"/>
                        <a:t>sim_eq</a:t>
                      </a:r>
                      <a:r>
                        <a:rPr lang="en-US" sz="1400" dirty="0" smtClean="0"/>
                        <a:t>” of </a:t>
                      </a:r>
                      <a:r>
                        <a:rPr lang="en-US" sz="1400" dirty="0" err="1" smtClean="0"/>
                        <a:t>struct</a:t>
                      </a:r>
                      <a:r>
                        <a:rPr lang="en-US" sz="1400" baseline="0" dirty="0" smtClean="0"/>
                        <a:t> issue to add d2[2]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Yen Nguyen</a:t>
                      </a:r>
                    </a:p>
                    <a:p>
                      <a:r>
                        <a:rPr lang="en-US" sz="1400" dirty="0" smtClean="0"/>
                        <a:t>02/09/2018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2140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2"/>
          <p:cNvSpPr txBox="1"/>
          <p:nvPr/>
        </p:nvSpPr>
        <p:spPr>
          <a:xfrm>
            <a:off x="1080000" y="936000"/>
            <a:ext cx="10788346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1.2.2.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AXI3 slave </a:t>
            </a:r>
            <a:r>
              <a:rPr lang="en-US" sz="3200" b="1" cap="all" spc="-1" dirty="0" err="1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i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/F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667875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AXI3/4 Slave I/F </a:t>
            </a:r>
            <a:r>
              <a:rPr lang="en-US" dirty="0"/>
              <a:t>generation</a:t>
            </a:r>
            <a:r>
              <a:rPr lang="en-US" dirty="0" smtClean="0"/>
              <a:t>: (cont.)</a:t>
            </a:r>
            <a:endParaRPr lang="en-US" dirty="0"/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smtClean="0"/>
              <a:t>Descriptions </a:t>
            </a:r>
            <a:r>
              <a:rPr lang="en-US" dirty="0"/>
              <a:t>in module </a:t>
            </a:r>
            <a:r>
              <a:rPr lang="en-US" dirty="0" smtClean="0"/>
              <a:t>implementation file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23795" y="2228850"/>
            <a:ext cx="5354174" cy="40168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err="1" smtClean="0">
                <a:solidFill>
                  <a:schemeClr val="tx1"/>
                </a:solidFill>
              </a:rPr>
              <a:t>bool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test</a:t>
            </a:r>
            <a:r>
              <a:rPr lang="en-US" sz="900" dirty="0" smtClean="0">
                <a:solidFill>
                  <a:schemeClr val="tx1"/>
                </a:solidFill>
              </a:rPr>
              <a:t>:: </a:t>
            </a:r>
            <a:r>
              <a:rPr lang="en-US" sz="900" dirty="0" err="1" smtClean="0">
                <a:solidFill>
                  <a:schemeClr val="tx1"/>
                </a:solidFill>
              </a:rPr>
              <a:t>nb_put_awchan</a:t>
            </a:r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const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awchan_t</a:t>
            </a:r>
            <a:r>
              <a:rPr lang="en-US" sz="900" dirty="0">
                <a:solidFill>
                  <a:schemeClr val="tx1"/>
                </a:solidFill>
              </a:rPr>
              <a:t>&amp; </a:t>
            </a:r>
            <a:r>
              <a:rPr lang="en-US" sz="900" dirty="0" err="1">
                <a:solidFill>
                  <a:schemeClr val="tx1"/>
                </a:solidFill>
              </a:rPr>
              <a:t>awchan</a:t>
            </a:r>
            <a:r>
              <a:rPr lang="en-US" sz="900" dirty="0">
                <a:solidFill>
                  <a:schemeClr val="tx1"/>
                </a:solidFill>
              </a:rPr>
              <a:t>, tag&lt;1&gt;* t) 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{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rgbClr val="0000FF"/>
                </a:solidFill>
              </a:rPr>
              <a:t>    </a:t>
            </a:r>
            <a:r>
              <a:rPr lang="en-US" sz="900" dirty="0" err="1">
                <a:solidFill>
                  <a:srgbClr val="0000FF"/>
                </a:solidFill>
              </a:rPr>
              <a:t>bool</a:t>
            </a:r>
            <a:r>
              <a:rPr lang="en-US" sz="900" dirty="0">
                <a:solidFill>
                  <a:srgbClr val="0000FF"/>
                </a:solidFill>
              </a:rPr>
              <a:t> </a:t>
            </a:r>
            <a:r>
              <a:rPr lang="en-US" sz="900" dirty="0" err="1">
                <a:solidFill>
                  <a:srgbClr val="0000FF"/>
                </a:solidFill>
              </a:rPr>
              <a:t>rtn</a:t>
            </a:r>
            <a:r>
              <a:rPr lang="en-US" sz="900" dirty="0">
                <a:solidFill>
                  <a:srgbClr val="0000FF"/>
                </a:solidFill>
              </a:rPr>
              <a:t> = </a:t>
            </a:r>
            <a:r>
              <a:rPr lang="en-US" sz="900" dirty="0" smtClean="0">
                <a:solidFill>
                  <a:srgbClr val="0000FF"/>
                </a:solidFill>
              </a:rPr>
              <a:t>true;</a:t>
            </a:r>
            <a:endParaRPr lang="en-US" sz="900" dirty="0">
              <a:solidFill>
                <a:srgbClr val="0000FF"/>
              </a:solidFill>
            </a:endParaRPr>
          </a:p>
          <a:p>
            <a:r>
              <a:rPr lang="en-US" sz="900" dirty="0" smtClean="0">
                <a:solidFill>
                  <a:srgbClr val="0000FF"/>
                </a:solidFill>
              </a:rPr>
              <a:t>    // please</a:t>
            </a:r>
            <a:r>
              <a:rPr lang="en-US" sz="900" dirty="0">
                <a:solidFill>
                  <a:srgbClr val="0000FF"/>
                </a:solidFill>
              </a:rPr>
              <a:t> write </a:t>
            </a:r>
            <a:r>
              <a:rPr lang="en-US" sz="900" dirty="0" smtClean="0">
                <a:solidFill>
                  <a:srgbClr val="0000FF"/>
                </a:solidFill>
              </a:rPr>
              <a:t>here</a:t>
            </a:r>
            <a:endParaRPr lang="en-US" sz="900" dirty="0">
              <a:solidFill>
                <a:srgbClr val="0000FF"/>
              </a:solidFill>
            </a:endParaRPr>
          </a:p>
          <a:p>
            <a:r>
              <a:rPr lang="en-US" sz="900" dirty="0">
                <a:solidFill>
                  <a:srgbClr val="0000FF"/>
                </a:solidFill>
              </a:rPr>
              <a:t> </a:t>
            </a:r>
            <a:r>
              <a:rPr lang="en-US" sz="900" dirty="0" smtClean="0">
                <a:solidFill>
                  <a:srgbClr val="0000FF"/>
                </a:solidFill>
              </a:rPr>
              <a:t>   return </a:t>
            </a:r>
            <a:r>
              <a:rPr lang="en-US" sz="900" dirty="0" err="1">
                <a:solidFill>
                  <a:srgbClr val="0000FF"/>
                </a:solidFill>
              </a:rPr>
              <a:t>rtn</a:t>
            </a:r>
            <a:r>
              <a:rPr lang="en-US" sz="900" dirty="0" smtClean="0">
                <a:solidFill>
                  <a:srgbClr val="0000FF"/>
                </a:solidFill>
              </a:rPr>
              <a:t>;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900" dirty="0" err="1" smtClean="0">
                <a:solidFill>
                  <a:schemeClr val="tx1"/>
                </a:solidFill>
              </a:rPr>
              <a:t>bool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test</a:t>
            </a:r>
            <a:r>
              <a:rPr lang="en-US" sz="900" dirty="0" smtClean="0">
                <a:solidFill>
                  <a:schemeClr val="tx1"/>
                </a:solidFill>
              </a:rPr>
              <a:t>::</a:t>
            </a:r>
            <a:r>
              <a:rPr lang="en-US" sz="900" dirty="0" err="1" smtClean="0">
                <a:solidFill>
                  <a:schemeClr val="tx1"/>
                </a:solidFill>
              </a:rPr>
              <a:t>nb_can_put_awchan</a:t>
            </a:r>
            <a:r>
              <a:rPr lang="en-US" sz="900" dirty="0" smtClean="0">
                <a:solidFill>
                  <a:schemeClr val="tx1"/>
                </a:solidFill>
              </a:rPr>
              <a:t>(tag&lt;1</a:t>
            </a:r>
            <a:r>
              <a:rPr lang="en-US" sz="900" dirty="0">
                <a:solidFill>
                  <a:schemeClr val="tx1"/>
                </a:solidFill>
              </a:rPr>
              <a:t>&gt;* t = 0) </a:t>
            </a:r>
            <a:r>
              <a:rPr lang="en-US" sz="900" dirty="0" err="1">
                <a:solidFill>
                  <a:schemeClr val="tx1"/>
                </a:solidFill>
              </a:rPr>
              <a:t>const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</a:rPr>
              <a:t>{</a:t>
            </a:r>
          </a:p>
          <a:p>
            <a:r>
              <a:rPr lang="en-US" sz="900" dirty="0">
                <a:solidFill>
                  <a:srgbClr val="0000FF"/>
                </a:solidFill>
              </a:rPr>
              <a:t> </a:t>
            </a:r>
            <a:r>
              <a:rPr lang="en-US" sz="900" dirty="0" smtClean="0">
                <a:solidFill>
                  <a:srgbClr val="0000FF"/>
                </a:solidFill>
              </a:rPr>
              <a:t>   </a:t>
            </a:r>
            <a:r>
              <a:rPr lang="en-US" sz="900" dirty="0" err="1" smtClean="0">
                <a:solidFill>
                  <a:srgbClr val="0000FF"/>
                </a:solidFill>
              </a:rPr>
              <a:t>bool</a:t>
            </a:r>
            <a:r>
              <a:rPr lang="en-US" sz="900" dirty="0" smtClean="0">
                <a:solidFill>
                  <a:srgbClr val="0000FF"/>
                </a:solidFill>
              </a:rPr>
              <a:t> </a:t>
            </a:r>
            <a:r>
              <a:rPr lang="en-US" sz="900" dirty="0" err="1">
                <a:solidFill>
                  <a:srgbClr val="0000FF"/>
                </a:solidFill>
              </a:rPr>
              <a:t>rtn</a:t>
            </a:r>
            <a:r>
              <a:rPr lang="en-US" sz="900" dirty="0">
                <a:solidFill>
                  <a:srgbClr val="0000FF"/>
                </a:solidFill>
              </a:rPr>
              <a:t> = true;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  // please write here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  return </a:t>
            </a:r>
            <a:r>
              <a:rPr lang="en-US" sz="900" dirty="0" err="1">
                <a:solidFill>
                  <a:srgbClr val="0000FF"/>
                </a:solidFill>
              </a:rPr>
              <a:t>rtn</a:t>
            </a:r>
            <a:r>
              <a:rPr lang="en-US" sz="900" dirty="0" smtClean="0">
                <a:solidFill>
                  <a:srgbClr val="0000FF"/>
                </a:solidFill>
              </a:rPr>
              <a:t>;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}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smtClean="0">
                <a:solidFill>
                  <a:schemeClr val="tx1"/>
                </a:solidFill>
              </a:rPr>
              <a:t>void </a:t>
            </a:r>
            <a:r>
              <a:rPr lang="en-US" sz="900" dirty="0">
                <a:solidFill>
                  <a:schemeClr val="tx1"/>
                </a:solidFill>
              </a:rPr>
              <a:t>test:: </a:t>
            </a:r>
            <a:r>
              <a:rPr lang="en-US" sz="900" dirty="0" err="1" smtClean="0">
                <a:solidFill>
                  <a:schemeClr val="tx1"/>
                </a:solidFill>
              </a:rPr>
              <a:t>reset_nb_put_awchan</a:t>
            </a:r>
            <a:r>
              <a:rPr lang="en-US" sz="900" dirty="0" smtClean="0">
                <a:solidFill>
                  <a:schemeClr val="tx1"/>
                </a:solidFill>
              </a:rPr>
              <a:t>(tag&lt;1</a:t>
            </a:r>
            <a:r>
              <a:rPr lang="en-US" sz="900" dirty="0">
                <a:solidFill>
                  <a:schemeClr val="tx1"/>
                </a:solidFill>
              </a:rPr>
              <a:t>&gt;* t = 0) </a:t>
            </a:r>
          </a:p>
          <a:p>
            <a:r>
              <a:rPr lang="en-US" sz="900" dirty="0">
                <a:solidFill>
                  <a:schemeClr val="tx1"/>
                </a:solidFill>
              </a:rPr>
              <a:t>{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//please write here</a:t>
            </a:r>
          </a:p>
          <a:p>
            <a:r>
              <a:rPr lang="en-US" sz="900" dirty="0">
                <a:solidFill>
                  <a:schemeClr val="tx1"/>
                </a:solidFill>
              </a:rPr>
              <a:t>}</a:t>
            </a:r>
          </a:p>
          <a:p>
            <a:r>
              <a:rPr lang="en-US" sz="900" dirty="0" err="1" smtClean="0">
                <a:solidFill>
                  <a:schemeClr val="tx1"/>
                </a:solidFill>
              </a:rPr>
              <a:t>bool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test:: </a:t>
            </a:r>
            <a:r>
              <a:rPr lang="en-US" sz="900" dirty="0" err="1" smtClean="0">
                <a:solidFill>
                  <a:schemeClr val="tx1"/>
                </a:solidFill>
              </a:rPr>
              <a:t>nb_put_wchan</a:t>
            </a:r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const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wchan_t</a:t>
            </a:r>
            <a:r>
              <a:rPr lang="en-US" sz="900" dirty="0">
                <a:solidFill>
                  <a:schemeClr val="tx1"/>
                </a:solidFill>
              </a:rPr>
              <a:t>&amp; </a:t>
            </a:r>
            <a:r>
              <a:rPr lang="en-US" sz="900" dirty="0" err="1">
                <a:solidFill>
                  <a:schemeClr val="tx1"/>
                </a:solidFill>
              </a:rPr>
              <a:t>wchan</a:t>
            </a:r>
            <a:r>
              <a:rPr lang="en-US" sz="900" dirty="0">
                <a:solidFill>
                  <a:schemeClr val="tx1"/>
                </a:solidFill>
              </a:rPr>
              <a:t>, tag&lt;1&gt;* t = 0) </a:t>
            </a:r>
            <a:r>
              <a:rPr lang="en-US" sz="900" dirty="0" smtClean="0">
                <a:solidFill>
                  <a:schemeClr val="tx1"/>
                </a:solidFill>
              </a:rPr>
              <a:t>{…}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err="1" smtClean="0">
                <a:solidFill>
                  <a:schemeClr val="tx1"/>
                </a:solidFill>
              </a:rPr>
              <a:t>bool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test:: </a:t>
            </a:r>
            <a:r>
              <a:rPr lang="en-US" sz="900" dirty="0" err="1" smtClean="0">
                <a:solidFill>
                  <a:schemeClr val="tx1"/>
                </a:solidFill>
              </a:rPr>
              <a:t>nb_can_put_wchan</a:t>
            </a:r>
            <a:r>
              <a:rPr lang="en-US" sz="900" dirty="0" smtClean="0">
                <a:solidFill>
                  <a:schemeClr val="tx1"/>
                </a:solidFill>
              </a:rPr>
              <a:t>(tag&lt;1</a:t>
            </a:r>
            <a:r>
              <a:rPr lang="en-US" sz="900" dirty="0">
                <a:solidFill>
                  <a:schemeClr val="tx1"/>
                </a:solidFill>
              </a:rPr>
              <a:t>&gt;* t = 0) </a:t>
            </a:r>
            <a:r>
              <a:rPr lang="en-US" sz="900" dirty="0" err="1">
                <a:solidFill>
                  <a:schemeClr val="tx1"/>
                </a:solidFill>
              </a:rPr>
              <a:t>const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{..}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smtClean="0">
                <a:solidFill>
                  <a:schemeClr val="tx1"/>
                </a:solidFill>
              </a:rPr>
              <a:t>void </a:t>
            </a:r>
            <a:r>
              <a:rPr lang="en-US" sz="900" dirty="0">
                <a:solidFill>
                  <a:schemeClr val="tx1"/>
                </a:solidFill>
              </a:rPr>
              <a:t>test:: </a:t>
            </a:r>
            <a:r>
              <a:rPr lang="en-US" sz="900" dirty="0" err="1" smtClean="0">
                <a:solidFill>
                  <a:schemeClr val="tx1"/>
                </a:solidFill>
              </a:rPr>
              <a:t>reset_nb_put_wchan</a:t>
            </a:r>
            <a:r>
              <a:rPr lang="en-US" sz="900" dirty="0" smtClean="0">
                <a:solidFill>
                  <a:schemeClr val="tx1"/>
                </a:solidFill>
              </a:rPr>
              <a:t>(tag&lt;1</a:t>
            </a:r>
            <a:r>
              <a:rPr lang="en-US" sz="900" dirty="0">
                <a:solidFill>
                  <a:schemeClr val="tx1"/>
                </a:solidFill>
              </a:rPr>
              <a:t>&gt;* t = 0 ) </a:t>
            </a:r>
            <a:r>
              <a:rPr lang="en-US" sz="900" dirty="0" smtClean="0">
                <a:solidFill>
                  <a:schemeClr val="tx1"/>
                </a:solidFill>
              </a:rPr>
              <a:t>{..}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err="1" smtClean="0">
                <a:solidFill>
                  <a:schemeClr val="tx1"/>
                </a:solidFill>
              </a:rPr>
              <a:t>bool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test:: </a:t>
            </a:r>
            <a:r>
              <a:rPr lang="en-US" sz="900" dirty="0" err="1" smtClean="0">
                <a:solidFill>
                  <a:schemeClr val="tx1"/>
                </a:solidFill>
              </a:rPr>
              <a:t>nb_get_bchan</a:t>
            </a:r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bchan_t</a:t>
            </a:r>
            <a:r>
              <a:rPr lang="en-US" sz="900" dirty="0">
                <a:solidFill>
                  <a:schemeClr val="tx1"/>
                </a:solidFill>
              </a:rPr>
              <a:t>&amp; </a:t>
            </a:r>
            <a:r>
              <a:rPr lang="en-US" sz="900" dirty="0" err="1">
                <a:solidFill>
                  <a:schemeClr val="tx1"/>
                </a:solidFill>
              </a:rPr>
              <a:t>bchan</a:t>
            </a:r>
            <a:r>
              <a:rPr lang="en-US" sz="900" dirty="0">
                <a:solidFill>
                  <a:schemeClr val="tx1"/>
                </a:solidFill>
              </a:rPr>
              <a:t>, tag&lt;1&gt;* t = 0) </a:t>
            </a:r>
            <a:r>
              <a:rPr lang="en-US" sz="900" dirty="0" smtClean="0">
                <a:solidFill>
                  <a:schemeClr val="tx1"/>
                </a:solidFill>
              </a:rPr>
              <a:t>{..}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err="1" smtClean="0">
                <a:solidFill>
                  <a:schemeClr val="tx1"/>
                </a:solidFill>
              </a:rPr>
              <a:t>bool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test:: </a:t>
            </a:r>
            <a:r>
              <a:rPr lang="en-US" sz="900" dirty="0" err="1" smtClean="0">
                <a:solidFill>
                  <a:schemeClr val="tx1"/>
                </a:solidFill>
              </a:rPr>
              <a:t>nb_can_get_bchan</a:t>
            </a:r>
            <a:r>
              <a:rPr lang="en-US" sz="900" dirty="0" smtClean="0">
                <a:solidFill>
                  <a:schemeClr val="tx1"/>
                </a:solidFill>
              </a:rPr>
              <a:t>(tag&lt;1</a:t>
            </a:r>
            <a:r>
              <a:rPr lang="en-US" sz="900" dirty="0">
                <a:solidFill>
                  <a:schemeClr val="tx1"/>
                </a:solidFill>
              </a:rPr>
              <a:t>&gt;* t = 0) </a:t>
            </a:r>
            <a:r>
              <a:rPr lang="en-US" sz="900" dirty="0" err="1">
                <a:solidFill>
                  <a:schemeClr val="tx1"/>
                </a:solidFill>
              </a:rPr>
              <a:t>const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{..}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smtClean="0">
                <a:solidFill>
                  <a:schemeClr val="tx1"/>
                </a:solidFill>
              </a:rPr>
              <a:t>void </a:t>
            </a:r>
            <a:r>
              <a:rPr lang="en-US" sz="900" dirty="0">
                <a:solidFill>
                  <a:schemeClr val="tx1"/>
                </a:solidFill>
              </a:rPr>
              <a:t>test:: </a:t>
            </a:r>
            <a:r>
              <a:rPr lang="en-US" sz="900" dirty="0" err="1" smtClean="0">
                <a:solidFill>
                  <a:schemeClr val="tx1"/>
                </a:solidFill>
              </a:rPr>
              <a:t>reset_nb_get_bchan</a:t>
            </a:r>
            <a:r>
              <a:rPr lang="en-US" sz="900" dirty="0" smtClean="0">
                <a:solidFill>
                  <a:schemeClr val="tx1"/>
                </a:solidFill>
              </a:rPr>
              <a:t>(tag&lt;1</a:t>
            </a:r>
            <a:r>
              <a:rPr lang="en-US" sz="900" dirty="0">
                <a:solidFill>
                  <a:schemeClr val="tx1"/>
                </a:solidFill>
              </a:rPr>
              <a:t>&gt;* t = 0) </a:t>
            </a:r>
            <a:r>
              <a:rPr lang="en-US" sz="900" dirty="0" smtClean="0">
                <a:solidFill>
                  <a:schemeClr val="tx1"/>
                </a:solidFill>
              </a:rPr>
              <a:t>{..}</a:t>
            </a:r>
            <a:r>
              <a:rPr lang="en-US" sz="900" dirty="0">
                <a:solidFill>
                  <a:schemeClr val="tx1"/>
                </a:solidFill>
              </a:rPr>
              <a:t>	</a:t>
            </a:r>
          </a:p>
          <a:p>
            <a:r>
              <a:rPr lang="en-US" sz="900" dirty="0" err="1" smtClean="0">
                <a:solidFill>
                  <a:schemeClr val="tx1"/>
                </a:solidFill>
              </a:rPr>
              <a:t>bool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test:: </a:t>
            </a:r>
            <a:r>
              <a:rPr lang="en-US" sz="900" dirty="0" err="1" smtClean="0">
                <a:solidFill>
                  <a:schemeClr val="tx1"/>
                </a:solidFill>
              </a:rPr>
              <a:t>nb_put_archan</a:t>
            </a:r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const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archan_t</a:t>
            </a:r>
            <a:r>
              <a:rPr lang="en-US" sz="900" dirty="0">
                <a:solidFill>
                  <a:schemeClr val="tx1"/>
                </a:solidFill>
              </a:rPr>
              <a:t>&amp; </a:t>
            </a:r>
            <a:r>
              <a:rPr lang="en-US" sz="900" dirty="0" err="1">
                <a:solidFill>
                  <a:schemeClr val="tx1"/>
                </a:solidFill>
              </a:rPr>
              <a:t>archan</a:t>
            </a:r>
            <a:r>
              <a:rPr lang="en-US" sz="900" dirty="0">
                <a:solidFill>
                  <a:schemeClr val="tx1"/>
                </a:solidFill>
              </a:rPr>
              <a:t>, tag&lt;1&gt;* t) </a:t>
            </a:r>
            <a:r>
              <a:rPr lang="en-US" sz="900" dirty="0" smtClean="0">
                <a:solidFill>
                  <a:schemeClr val="tx1"/>
                </a:solidFill>
              </a:rPr>
              <a:t>{..}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err="1" smtClean="0">
                <a:solidFill>
                  <a:schemeClr val="tx1"/>
                </a:solidFill>
              </a:rPr>
              <a:t>bool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test:: </a:t>
            </a:r>
            <a:r>
              <a:rPr lang="en-US" sz="900" dirty="0" err="1" smtClean="0">
                <a:solidFill>
                  <a:schemeClr val="tx1"/>
                </a:solidFill>
              </a:rPr>
              <a:t>nb_can_put_archan</a:t>
            </a:r>
            <a:r>
              <a:rPr lang="en-US" sz="900" dirty="0" smtClean="0">
                <a:solidFill>
                  <a:schemeClr val="tx1"/>
                </a:solidFill>
              </a:rPr>
              <a:t>(tag&lt;1</a:t>
            </a:r>
            <a:r>
              <a:rPr lang="en-US" sz="900" dirty="0">
                <a:solidFill>
                  <a:schemeClr val="tx1"/>
                </a:solidFill>
              </a:rPr>
              <a:t>&gt;* t = 0) </a:t>
            </a:r>
            <a:r>
              <a:rPr lang="en-US" sz="900" dirty="0" err="1">
                <a:solidFill>
                  <a:schemeClr val="tx1"/>
                </a:solidFill>
              </a:rPr>
              <a:t>const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{..}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smtClean="0">
                <a:solidFill>
                  <a:schemeClr val="tx1"/>
                </a:solidFill>
              </a:rPr>
              <a:t>void </a:t>
            </a:r>
            <a:r>
              <a:rPr lang="en-US" sz="900" dirty="0">
                <a:solidFill>
                  <a:schemeClr val="tx1"/>
                </a:solidFill>
              </a:rPr>
              <a:t>test:: </a:t>
            </a:r>
            <a:r>
              <a:rPr lang="en-US" sz="900" dirty="0" err="1" smtClean="0">
                <a:solidFill>
                  <a:schemeClr val="tx1"/>
                </a:solidFill>
              </a:rPr>
              <a:t>reset_nb_put_archan</a:t>
            </a:r>
            <a:r>
              <a:rPr lang="en-US" sz="900" dirty="0" smtClean="0">
                <a:solidFill>
                  <a:schemeClr val="tx1"/>
                </a:solidFill>
              </a:rPr>
              <a:t>(tag&lt;1</a:t>
            </a:r>
            <a:r>
              <a:rPr lang="en-US" sz="900" dirty="0">
                <a:solidFill>
                  <a:schemeClr val="tx1"/>
                </a:solidFill>
              </a:rPr>
              <a:t>&gt;* t = 0) </a:t>
            </a:r>
            <a:r>
              <a:rPr lang="en-US" sz="900" dirty="0" smtClean="0">
                <a:solidFill>
                  <a:schemeClr val="tx1"/>
                </a:solidFill>
              </a:rPr>
              <a:t>{..}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err="1" smtClean="0">
                <a:solidFill>
                  <a:schemeClr val="tx1"/>
                </a:solidFill>
              </a:rPr>
              <a:t>bool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test:: </a:t>
            </a:r>
            <a:r>
              <a:rPr lang="en-US" sz="900" dirty="0" err="1" smtClean="0">
                <a:solidFill>
                  <a:schemeClr val="tx1"/>
                </a:solidFill>
              </a:rPr>
              <a:t>nb_get_rchan</a:t>
            </a:r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rchan_t</a:t>
            </a:r>
            <a:r>
              <a:rPr lang="en-US" sz="900" dirty="0">
                <a:solidFill>
                  <a:schemeClr val="tx1"/>
                </a:solidFill>
              </a:rPr>
              <a:t>&amp; </a:t>
            </a:r>
            <a:r>
              <a:rPr lang="en-US" sz="900" dirty="0" err="1">
                <a:solidFill>
                  <a:schemeClr val="tx1"/>
                </a:solidFill>
              </a:rPr>
              <a:t>rchan</a:t>
            </a:r>
            <a:r>
              <a:rPr lang="en-US" sz="900" dirty="0">
                <a:solidFill>
                  <a:schemeClr val="tx1"/>
                </a:solidFill>
              </a:rPr>
              <a:t>, tag&lt;1&gt;* t) </a:t>
            </a:r>
            <a:r>
              <a:rPr lang="en-US" sz="900" dirty="0" smtClean="0">
                <a:solidFill>
                  <a:schemeClr val="tx1"/>
                </a:solidFill>
              </a:rPr>
              <a:t>{..}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err="1" smtClean="0">
                <a:solidFill>
                  <a:schemeClr val="tx1"/>
                </a:solidFill>
              </a:rPr>
              <a:t>bool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test:: </a:t>
            </a:r>
            <a:r>
              <a:rPr lang="en-US" sz="900" dirty="0" err="1" smtClean="0">
                <a:solidFill>
                  <a:schemeClr val="tx1"/>
                </a:solidFill>
              </a:rPr>
              <a:t>nb_can_get_rchan</a:t>
            </a:r>
            <a:r>
              <a:rPr lang="en-US" sz="900" dirty="0" smtClean="0">
                <a:solidFill>
                  <a:schemeClr val="tx1"/>
                </a:solidFill>
              </a:rPr>
              <a:t>(tag&lt;1</a:t>
            </a:r>
            <a:r>
              <a:rPr lang="en-US" sz="900" dirty="0">
                <a:solidFill>
                  <a:schemeClr val="tx1"/>
                </a:solidFill>
              </a:rPr>
              <a:t>&gt;* t = 0) </a:t>
            </a:r>
            <a:r>
              <a:rPr lang="en-US" sz="900" dirty="0" err="1">
                <a:solidFill>
                  <a:schemeClr val="tx1"/>
                </a:solidFill>
              </a:rPr>
              <a:t>const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{..}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smtClean="0">
                <a:solidFill>
                  <a:schemeClr val="tx1"/>
                </a:solidFill>
              </a:rPr>
              <a:t>void </a:t>
            </a:r>
            <a:r>
              <a:rPr lang="en-US" sz="900" dirty="0">
                <a:solidFill>
                  <a:schemeClr val="tx1"/>
                </a:solidFill>
              </a:rPr>
              <a:t>test:: </a:t>
            </a:r>
            <a:r>
              <a:rPr lang="en-US" sz="900" dirty="0" err="1" smtClean="0">
                <a:solidFill>
                  <a:schemeClr val="tx1"/>
                </a:solidFill>
              </a:rPr>
              <a:t>reset_nb_get_rchan</a:t>
            </a:r>
            <a:r>
              <a:rPr lang="en-US" sz="900" dirty="0" smtClean="0">
                <a:solidFill>
                  <a:schemeClr val="tx1"/>
                </a:solidFill>
              </a:rPr>
              <a:t>(tag&lt;1</a:t>
            </a:r>
            <a:r>
              <a:rPr lang="en-US" sz="900" dirty="0">
                <a:solidFill>
                  <a:schemeClr val="tx1"/>
                </a:solidFill>
              </a:rPr>
              <a:t>&gt;* t = 0) </a:t>
            </a:r>
            <a:r>
              <a:rPr lang="en-US" sz="900" dirty="0" smtClean="0">
                <a:solidFill>
                  <a:schemeClr val="tx1"/>
                </a:solidFill>
              </a:rPr>
              <a:t>{..}</a:t>
            </a:r>
            <a:endParaRPr lang="en-US" sz="900" dirty="0">
              <a:solidFill>
                <a:schemeClr val="tx1"/>
              </a:solidFill>
            </a:endParaRPr>
          </a:p>
          <a:p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1464893" y="3515383"/>
            <a:ext cx="2698621" cy="15537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module test</a:t>
            </a:r>
          </a:p>
          <a:p>
            <a:r>
              <a:rPr lang="en-US" sz="900" dirty="0">
                <a:solidFill>
                  <a:schemeClr val="tx1"/>
                </a:solidFill>
              </a:rPr>
              <a:t>clock ACLK</a:t>
            </a:r>
          </a:p>
          <a:p>
            <a:r>
              <a:rPr lang="en-US" sz="900" dirty="0" err="1">
                <a:solidFill>
                  <a:schemeClr val="tx1"/>
                </a:solidFill>
              </a:rPr>
              <a:t>sreset</a:t>
            </a:r>
            <a:r>
              <a:rPr lang="en-US" sz="900" dirty="0">
                <a:solidFill>
                  <a:schemeClr val="tx1"/>
                </a:solidFill>
              </a:rPr>
              <a:t> ARESET </a:t>
            </a:r>
            <a:r>
              <a:rPr lang="en-US" sz="900" dirty="0" err="1">
                <a:solidFill>
                  <a:schemeClr val="tx1"/>
                </a:solidFill>
              </a:rPr>
              <a:t>pos</a:t>
            </a:r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smtClean="0">
                <a:solidFill>
                  <a:srgbClr val="0000FF"/>
                </a:solidFill>
              </a:rPr>
              <a:t>axi3/4_slave </a:t>
            </a:r>
            <a:r>
              <a:rPr lang="en-US" sz="900" dirty="0">
                <a:solidFill>
                  <a:srgbClr val="0000FF"/>
                </a:solidFill>
              </a:rPr>
              <a:t>target1 </a:t>
            </a:r>
            <a:endParaRPr lang="en-US" sz="900" dirty="0" smtClean="0">
              <a:solidFill>
                <a:srgbClr val="0000FF"/>
              </a:solidFill>
            </a:endParaRPr>
          </a:p>
          <a:p>
            <a:r>
              <a:rPr lang="en-US" sz="900" dirty="0" err="1" smtClean="0">
                <a:solidFill>
                  <a:schemeClr val="tx1"/>
                </a:solidFill>
              </a:rPr>
              <a:t>uint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data_array</a:t>
            </a:r>
            <a:r>
              <a:rPr lang="en-US" sz="900" dirty="0">
                <a:solidFill>
                  <a:schemeClr val="tx1"/>
                </a:solidFill>
              </a:rPr>
              <a:t>[100]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err="1">
                <a:solidFill>
                  <a:schemeClr val="tx1"/>
                </a:solidFill>
              </a:rPr>
              <a:t>cthread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main_thread</a:t>
            </a:r>
            <a:r>
              <a:rPr lang="en-US" sz="900" dirty="0">
                <a:solidFill>
                  <a:schemeClr val="tx1"/>
                </a:solidFill>
              </a:rPr>
              <a:t> -</a:t>
            </a:r>
            <a:r>
              <a:rPr lang="en-US" sz="900" dirty="0" err="1">
                <a:solidFill>
                  <a:schemeClr val="tx1"/>
                </a:solidFill>
              </a:rPr>
              <a:t>reset_header</a:t>
            </a:r>
            <a:r>
              <a:rPr lang="en-US" sz="900" dirty="0">
                <a:solidFill>
                  <a:schemeClr val="tx1"/>
                </a:solidFill>
              </a:rPr>
              <a:t> -</a:t>
            </a:r>
            <a:r>
              <a:rPr lang="en-US" sz="900" dirty="0" err="1">
                <a:solidFill>
                  <a:schemeClr val="tx1"/>
                </a:solidFill>
              </a:rPr>
              <a:t>wait_header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25175" y="3490941"/>
            <a:ext cx="1236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test.in</a:t>
            </a:r>
            <a:endParaRPr lang="en-US" sz="1000" dirty="0"/>
          </a:p>
        </p:txBody>
      </p:sp>
      <p:sp>
        <p:nvSpPr>
          <p:cNvPr id="20" name="Right Arrow 19"/>
          <p:cNvSpPr/>
          <p:nvPr/>
        </p:nvSpPr>
        <p:spPr>
          <a:xfrm>
            <a:off x="4651173" y="4117525"/>
            <a:ext cx="1233201" cy="27034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02935" y="3926012"/>
            <a:ext cx="1281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ssgen.pl -in  test.in</a:t>
            </a:r>
            <a:endParaRPr lang="en-US" sz="1000" dirty="0" smtClean="0">
              <a:solidFill>
                <a:schemeClr val="accent5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10531929" y="3649436"/>
            <a:ext cx="930728" cy="955221"/>
          </a:xfrm>
          <a:prstGeom prst="wedgeRoundRectCallout">
            <a:avLst>
              <a:gd name="adj1" fmla="val -79605"/>
              <a:gd name="adj2" fmla="val 4113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Similar generation as previous virtual function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10646229" y="0"/>
            <a:ext cx="15457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v1.2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875520" y="2221654"/>
            <a:ext cx="1365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src</a:t>
            </a:r>
            <a:r>
              <a:rPr lang="en-US" sz="1000" dirty="0" smtClean="0"/>
              <a:t>/test.cpp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529467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0000" y="6509880"/>
            <a:ext cx="671760" cy="16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Page </a:t>
            </a:r>
            <a:fld id="{91F0ACDD-2FE9-43CC-B4E8-3DD3299C311F}" type="slidenum"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pPr/>
              <a:t>21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80000" y="936000"/>
            <a:ext cx="10788346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S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using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AXI/APB4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Stratus SC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library</a:t>
            </a:r>
            <a:endParaRPr lang="de-DE" sz="3200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268381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For hierarchy mode: </a:t>
            </a:r>
            <a:r>
              <a:rPr lang="en-US" b="1" dirty="0" smtClean="0"/>
              <a:t>master I/F</a:t>
            </a:r>
            <a:r>
              <a:rPr lang="en-US" dirty="0"/>
              <a:t>. Similar generated code for both </a:t>
            </a:r>
            <a:r>
              <a:rPr lang="en-US" dirty="0" smtClean="0"/>
              <a:t>AXI/APB4 </a:t>
            </a:r>
            <a:r>
              <a:rPr lang="en-US" dirty="0"/>
              <a:t>bus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Example of “tap” command using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1729" y="2384747"/>
            <a:ext cx="2471045" cy="16437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module test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clock PCLK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sreset</a:t>
            </a:r>
            <a:r>
              <a:rPr lang="en-US" sz="1000" dirty="0">
                <a:solidFill>
                  <a:schemeClr val="tx1"/>
                </a:solidFill>
              </a:rPr>
              <a:t> PRESET </a:t>
            </a:r>
            <a:r>
              <a:rPr lang="en-US" sz="1000" dirty="0" err="1">
                <a:solidFill>
                  <a:schemeClr val="tx1"/>
                </a:solidFill>
              </a:rPr>
              <a:t>pos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apb4_master </a:t>
            </a:r>
            <a:r>
              <a:rPr lang="en-US" sz="1000" dirty="0" smtClean="0">
                <a:solidFill>
                  <a:srgbClr val="0000FF"/>
                </a:solidFill>
              </a:rPr>
              <a:t>initiator1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err="1">
                <a:solidFill>
                  <a:schemeClr val="tx1"/>
                </a:solidFill>
              </a:rPr>
              <a:t>cthread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main_thread</a:t>
            </a:r>
            <a:r>
              <a:rPr lang="en-US" sz="1000" dirty="0">
                <a:solidFill>
                  <a:schemeClr val="tx1"/>
                </a:solidFill>
              </a:rPr>
              <a:t> -</a:t>
            </a:r>
            <a:r>
              <a:rPr lang="en-US" sz="1000" dirty="0" err="1">
                <a:solidFill>
                  <a:schemeClr val="tx1"/>
                </a:solidFill>
              </a:rPr>
              <a:t>reset_header</a:t>
            </a:r>
            <a:r>
              <a:rPr lang="en-US" sz="1000" dirty="0">
                <a:solidFill>
                  <a:schemeClr val="tx1"/>
                </a:solidFill>
              </a:rPr>
              <a:t> -</a:t>
            </a:r>
            <a:r>
              <a:rPr lang="en-US" sz="1000" dirty="0" err="1">
                <a:solidFill>
                  <a:schemeClr val="tx1"/>
                </a:solidFill>
              </a:rPr>
              <a:t>wait_header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1729" y="2125648"/>
            <a:ext cx="887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test.in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3871808" y="2384747"/>
            <a:ext cx="2074506" cy="16437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top </a:t>
            </a:r>
            <a:r>
              <a:rPr lang="en-US" sz="1000" dirty="0" err="1" smtClean="0"/>
              <a:t>test_top</a:t>
            </a:r>
            <a:endParaRPr lang="en-US" sz="1000" dirty="0" smtClean="0"/>
          </a:p>
          <a:p>
            <a:r>
              <a:rPr lang="en-US" sz="1000" dirty="0"/>
              <a:t>s</a:t>
            </a:r>
            <a:r>
              <a:rPr lang="en-US" sz="1000" dirty="0" smtClean="0"/>
              <a:t>ub test.in test0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871807" y="2125648"/>
            <a:ext cx="887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test_top.in</a:t>
            </a:r>
            <a:endParaRPr lang="en-US" sz="1000" dirty="0"/>
          </a:p>
        </p:txBody>
      </p:sp>
      <p:sp>
        <p:nvSpPr>
          <p:cNvPr id="9" name="Right Arrow 8"/>
          <p:cNvSpPr/>
          <p:nvPr/>
        </p:nvSpPr>
        <p:spPr>
          <a:xfrm>
            <a:off x="6201172" y="3209800"/>
            <a:ext cx="461175" cy="27034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0458" y="2226833"/>
            <a:ext cx="2313883" cy="1933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/>
              <a:t>module </a:t>
            </a:r>
            <a:r>
              <a:rPr lang="en-US" sz="900" dirty="0" err="1" smtClean="0"/>
              <a:t>test_top</a:t>
            </a:r>
            <a:endParaRPr lang="en-US" sz="900" dirty="0" smtClean="0"/>
          </a:p>
          <a:p>
            <a:r>
              <a:rPr lang="en-US" sz="900" dirty="0" smtClean="0"/>
              <a:t>clock PCLK</a:t>
            </a:r>
          </a:p>
          <a:p>
            <a:r>
              <a:rPr lang="en-US" sz="900" dirty="0" err="1" smtClean="0"/>
              <a:t>sreset</a:t>
            </a:r>
            <a:r>
              <a:rPr lang="en-US" sz="900" dirty="0" smtClean="0"/>
              <a:t> PRESET </a:t>
            </a:r>
            <a:r>
              <a:rPr lang="en-US" sz="900" dirty="0" err="1" smtClean="0"/>
              <a:t>pos</a:t>
            </a:r>
            <a:endParaRPr lang="en-US" sz="900" dirty="0" smtClean="0"/>
          </a:p>
          <a:p>
            <a:endParaRPr lang="en-US" sz="900" dirty="0" smtClean="0"/>
          </a:p>
          <a:p>
            <a:r>
              <a:rPr lang="en-US" sz="900" dirty="0" smtClean="0">
                <a:solidFill>
                  <a:schemeClr val="tx1"/>
                </a:solidFill>
              </a:rPr>
              <a:t>apb4_master </a:t>
            </a:r>
            <a:r>
              <a:rPr lang="en-US" sz="900" dirty="0" smtClean="0">
                <a:solidFill>
                  <a:srgbClr val="0000FF"/>
                </a:solidFill>
              </a:rPr>
              <a:t>initiator1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8178078" y="2002537"/>
            <a:ext cx="1214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mod_test_top.in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1241729" y="4679838"/>
            <a:ext cx="2471045" cy="15884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module test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clock PCLK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sreset</a:t>
            </a:r>
            <a:r>
              <a:rPr lang="en-US" sz="1000" dirty="0">
                <a:solidFill>
                  <a:schemeClr val="tx1"/>
                </a:solidFill>
              </a:rPr>
              <a:t> PRESET </a:t>
            </a:r>
            <a:r>
              <a:rPr lang="en-US" sz="1000" dirty="0" err="1">
                <a:solidFill>
                  <a:schemeClr val="tx1"/>
                </a:solidFill>
              </a:rPr>
              <a:t>pos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apb4_master initiator1 </a:t>
            </a:r>
            <a:r>
              <a:rPr lang="en-US" sz="1000" dirty="0">
                <a:solidFill>
                  <a:schemeClr val="tx1"/>
                </a:solidFill>
              </a:rPr>
              <a:t>-</a:t>
            </a:r>
            <a:r>
              <a:rPr lang="en-US" sz="1000" dirty="0" err="1">
                <a:solidFill>
                  <a:schemeClr val="tx1"/>
                </a:solidFill>
              </a:rPr>
              <a:t>clk</a:t>
            </a:r>
            <a:r>
              <a:rPr lang="en-US" sz="1000" dirty="0">
                <a:solidFill>
                  <a:schemeClr val="tx1"/>
                </a:solidFill>
              </a:rPr>
              <a:t> PCLK -</a:t>
            </a:r>
            <a:r>
              <a:rPr lang="en-US" sz="1000" dirty="0" err="1">
                <a:solidFill>
                  <a:schemeClr val="tx1"/>
                </a:solidFill>
              </a:rPr>
              <a:t>rst</a:t>
            </a:r>
            <a:r>
              <a:rPr lang="en-US" sz="1000" dirty="0">
                <a:solidFill>
                  <a:schemeClr val="tx1"/>
                </a:solidFill>
              </a:rPr>
              <a:t> PRESET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err="1">
                <a:solidFill>
                  <a:schemeClr val="tx1"/>
                </a:solidFill>
              </a:rPr>
              <a:t>cthread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main_thread</a:t>
            </a:r>
            <a:r>
              <a:rPr lang="en-US" sz="1000" dirty="0">
                <a:solidFill>
                  <a:schemeClr val="tx1"/>
                </a:solidFill>
              </a:rPr>
              <a:t> -</a:t>
            </a:r>
            <a:r>
              <a:rPr lang="en-US" sz="1000" dirty="0" err="1">
                <a:solidFill>
                  <a:schemeClr val="tx1"/>
                </a:solidFill>
              </a:rPr>
              <a:t>reset_header</a:t>
            </a:r>
            <a:r>
              <a:rPr lang="en-US" sz="1000" dirty="0">
                <a:solidFill>
                  <a:schemeClr val="tx1"/>
                </a:solidFill>
              </a:rPr>
              <a:t> -</a:t>
            </a:r>
            <a:r>
              <a:rPr lang="en-US" sz="1000" dirty="0" err="1">
                <a:solidFill>
                  <a:schemeClr val="tx1"/>
                </a:solidFill>
              </a:rPr>
              <a:t>wait_header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1729" y="4433616"/>
            <a:ext cx="887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test.in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3871808" y="4679838"/>
            <a:ext cx="2074506" cy="15884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top </a:t>
            </a:r>
            <a:r>
              <a:rPr lang="en-US" sz="1000" dirty="0" err="1" smtClean="0"/>
              <a:t>test_top</a:t>
            </a:r>
            <a:endParaRPr lang="en-US" sz="1000" dirty="0" smtClean="0"/>
          </a:p>
          <a:p>
            <a:r>
              <a:rPr lang="en-US" sz="1000" dirty="0"/>
              <a:t>s</a:t>
            </a:r>
            <a:r>
              <a:rPr lang="en-US" sz="1000" dirty="0" smtClean="0"/>
              <a:t>ub test.in test0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tap test0.initiator1 top_initiatiator1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62685" y="4462857"/>
            <a:ext cx="887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test_top.in</a:t>
            </a:r>
            <a:endParaRPr lang="en-US" sz="1000" dirty="0"/>
          </a:p>
        </p:txBody>
      </p:sp>
      <p:sp>
        <p:nvSpPr>
          <p:cNvPr id="16" name="Right Arrow 15"/>
          <p:cNvSpPr/>
          <p:nvPr/>
        </p:nvSpPr>
        <p:spPr>
          <a:xfrm>
            <a:off x="6201172" y="5142818"/>
            <a:ext cx="461175" cy="27034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70458" y="4498929"/>
            <a:ext cx="2313883" cy="18346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module </a:t>
            </a:r>
            <a:r>
              <a:rPr lang="en-US" sz="900" dirty="0" err="1"/>
              <a:t>test_top</a:t>
            </a:r>
            <a:endParaRPr lang="en-US" sz="900" dirty="0"/>
          </a:p>
          <a:p>
            <a:r>
              <a:rPr lang="en-US" sz="900" dirty="0"/>
              <a:t>clock PCLK</a:t>
            </a:r>
          </a:p>
          <a:p>
            <a:r>
              <a:rPr lang="en-US" sz="900" dirty="0" err="1"/>
              <a:t>sreset</a:t>
            </a:r>
            <a:r>
              <a:rPr lang="en-US" sz="900" dirty="0"/>
              <a:t> PRESET </a:t>
            </a:r>
            <a:r>
              <a:rPr lang="en-US" sz="900" dirty="0" err="1"/>
              <a:t>pos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 smtClean="0">
                <a:solidFill>
                  <a:schemeClr val="tx1"/>
                </a:solidFill>
              </a:rPr>
              <a:t>apb4_master </a:t>
            </a:r>
            <a:r>
              <a:rPr lang="en-US" sz="900" dirty="0" smtClean="0">
                <a:solidFill>
                  <a:srgbClr val="0000FF"/>
                </a:solidFill>
              </a:rPr>
              <a:t>top_initiator1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9369402" y="2231451"/>
            <a:ext cx="2313883" cy="1933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rgbClr val="0000FF"/>
                </a:solidFill>
              </a:rPr>
              <a:t>…</a:t>
            </a:r>
            <a:endParaRPr lang="en-US" sz="900" dirty="0" smtClean="0"/>
          </a:p>
          <a:p>
            <a:r>
              <a:rPr lang="en-US" sz="900" dirty="0" smtClean="0"/>
              <a:t>SC_MODULE(</a:t>
            </a:r>
            <a:r>
              <a:rPr lang="en-US" sz="900" dirty="0" err="1" smtClean="0"/>
              <a:t>test_top</a:t>
            </a:r>
            <a:r>
              <a:rPr lang="en-US" sz="900" dirty="0" smtClean="0"/>
              <a:t>) {</a:t>
            </a:r>
          </a:p>
          <a:p>
            <a:endParaRPr lang="en-US" sz="900" dirty="0" smtClean="0"/>
          </a:p>
          <a:p>
            <a:r>
              <a:rPr lang="en-US" sz="900" dirty="0" smtClean="0"/>
              <a:t> test test0;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 hier_initiator1_t </a:t>
            </a:r>
            <a:r>
              <a:rPr lang="en-US" sz="900" dirty="0" smtClean="0">
                <a:solidFill>
                  <a:srgbClr val="0000FF"/>
                </a:solidFill>
              </a:rPr>
              <a:t>initiator1;</a:t>
            </a:r>
          </a:p>
          <a:p>
            <a:endParaRPr lang="en-US" sz="900" dirty="0"/>
          </a:p>
          <a:p>
            <a:r>
              <a:rPr lang="en-US" sz="900" dirty="0"/>
              <a:t>    SC_CTOR(top)</a:t>
            </a:r>
          </a:p>
          <a:p>
            <a:r>
              <a:rPr lang="en-US" sz="900" dirty="0"/>
              <a:t>        : PCLK("PCLK")</a:t>
            </a:r>
          </a:p>
          <a:p>
            <a:r>
              <a:rPr lang="en-US" sz="900" dirty="0"/>
              <a:t>        , </a:t>
            </a:r>
            <a:r>
              <a:rPr lang="en-US" sz="900" dirty="0" smtClean="0"/>
              <a:t>...</a:t>
            </a:r>
          </a:p>
          <a:p>
            <a:r>
              <a:rPr lang="en-US" sz="900" dirty="0" smtClean="0">
                <a:solidFill>
                  <a:srgbClr val="0000FF"/>
                </a:solidFill>
              </a:rPr>
              <a:t>        </a:t>
            </a:r>
            <a:r>
              <a:rPr lang="en-US" sz="900" dirty="0">
                <a:solidFill>
                  <a:srgbClr val="0000FF"/>
                </a:solidFill>
              </a:rPr>
              <a:t>, </a:t>
            </a:r>
            <a:r>
              <a:rPr lang="en-US" sz="900" dirty="0" smtClean="0">
                <a:solidFill>
                  <a:srgbClr val="0000FF"/>
                </a:solidFill>
              </a:rPr>
              <a:t>initiator1(“initiator1</a:t>
            </a:r>
            <a:r>
              <a:rPr lang="en-US" sz="900" dirty="0">
                <a:solidFill>
                  <a:srgbClr val="0000FF"/>
                </a:solidFill>
              </a:rPr>
              <a:t>")</a:t>
            </a:r>
          </a:p>
          <a:p>
            <a:r>
              <a:rPr lang="en-US" sz="900" dirty="0"/>
              <a:t>    {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      </a:t>
            </a:r>
            <a:r>
              <a:rPr lang="en-US" sz="900" dirty="0" smtClean="0">
                <a:solidFill>
                  <a:srgbClr val="0000FF"/>
                </a:solidFill>
              </a:rPr>
              <a:t>initiator1.hier_bind(test0.initiator1</a:t>
            </a:r>
            <a:r>
              <a:rPr lang="en-US" sz="900" dirty="0">
                <a:solidFill>
                  <a:srgbClr val="0000FF"/>
                </a:solidFill>
              </a:rPr>
              <a:t>);</a:t>
            </a:r>
          </a:p>
          <a:p>
            <a:r>
              <a:rPr lang="en-US" sz="900" dirty="0"/>
              <a:t>        </a:t>
            </a:r>
            <a:r>
              <a:rPr lang="en-US" sz="900" dirty="0" smtClean="0"/>
              <a:t>…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smtClean="0"/>
              <a:t>}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0982330" y="1968544"/>
            <a:ext cx="758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test_top.h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9369402" y="4503547"/>
            <a:ext cx="2313883" cy="18346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rgbClr val="0000FF"/>
                </a:solidFill>
              </a:rPr>
              <a:t>…</a:t>
            </a:r>
            <a:endParaRPr lang="en-US" sz="900" dirty="0" smtClean="0"/>
          </a:p>
          <a:p>
            <a:r>
              <a:rPr lang="en-US" sz="900" dirty="0" smtClean="0"/>
              <a:t>SC_MODULE(</a:t>
            </a:r>
            <a:r>
              <a:rPr lang="en-US" sz="900" dirty="0" err="1" smtClean="0"/>
              <a:t>test_top</a:t>
            </a:r>
            <a:r>
              <a:rPr lang="en-US" sz="900" dirty="0" smtClean="0"/>
              <a:t>) {</a:t>
            </a:r>
          </a:p>
          <a:p>
            <a:endParaRPr lang="en-US" sz="900" dirty="0" smtClean="0"/>
          </a:p>
          <a:p>
            <a:r>
              <a:rPr lang="en-US" sz="900" dirty="0" smtClean="0"/>
              <a:t> test test0;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 hier_initiator1_t </a:t>
            </a:r>
            <a:r>
              <a:rPr lang="en-US" sz="900" dirty="0" smtClean="0">
                <a:solidFill>
                  <a:srgbClr val="0000FF"/>
                </a:solidFill>
              </a:rPr>
              <a:t>top_initiator1;</a:t>
            </a:r>
          </a:p>
          <a:p>
            <a:endParaRPr lang="en-US" sz="900" dirty="0"/>
          </a:p>
          <a:p>
            <a:r>
              <a:rPr lang="en-US" sz="900" dirty="0"/>
              <a:t>    SC_CTOR(top)</a:t>
            </a:r>
          </a:p>
          <a:p>
            <a:r>
              <a:rPr lang="en-US" sz="900" dirty="0"/>
              <a:t>        : PCLK("PCLK")</a:t>
            </a:r>
          </a:p>
          <a:p>
            <a:r>
              <a:rPr lang="en-US" sz="900" dirty="0"/>
              <a:t>        , </a:t>
            </a:r>
            <a:r>
              <a:rPr lang="en-US" sz="900" dirty="0" smtClean="0"/>
              <a:t>...</a:t>
            </a:r>
          </a:p>
          <a:p>
            <a:r>
              <a:rPr lang="en-US" sz="900" dirty="0" smtClean="0">
                <a:solidFill>
                  <a:srgbClr val="0000FF"/>
                </a:solidFill>
              </a:rPr>
              <a:t>        </a:t>
            </a:r>
            <a:r>
              <a:rPr lang="en-US" sz="900" dirty="0">
                <a:solidFill>
                  <a:srgbClr val="0000FF"/>
                </a:solidFill>
              </a:rPr>
              <a:t>, </a:t>
            </a:r>
            <a:r>
              <a:rPr lang="en-US" sz="900" dirty="0" smtClean="0">
                <a:solidFill>
                  <a:srgbClr val="0000FF"/>
                </a:solidFill>
              </a:rPr>
              <a:t>top_initiator1(“top_initiator1</a:t>
            </a:r>
            <a:r>
              <a:rPr lang="en-US" sz="900" dirty="0">
                <a:solidFill>
                  <a:srgbClr val="0000FF"/>
                </a:solidFill>
              </a:rPr>
              <a:t>")</a:t>
            </a:r>
          </a:p>
          <a:p>
            <a:r>
              <a:rPr lang="en-US" sz="900" dirty="0"/>
              <a:t>    {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      </a:t>
            </a:r>
            <a:r>
              <a:rPr lang="en-US" sz="900" dirty="0" smtClean="0">
                <a:solidFill>
                  <a:srgbClr val="0000FF"/>
                </a:solidFill>
              </a:rPr>
              <a:t>top_initiator1.hier_bind(test0.initiator1</a:t>
            </a:r>
            <a:r>
              <a:rPr lang="en-US" sz="900" dirty="0">
                <a:solidFill>
                  <a:srgbClr val="0000FF"/>
                </a:solidFill>
              </a:rPr>
              <a:t>);</a:t>
            </a:r>
          </a:p>
          <a:p>
            <a:r>
              <a:rPr lang="en-US" sz="900" dirty="0"/>
              <a:t>        </a:t>
            </a:r>
            <a:r>
              <a:rPr lang="en-US" sz="900" dirty="0" smtClean="0"/>
              <a:t>…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smtClean="0"/>
              <a:t>}</a:t>
            </a:r>
            <a:endParaRPr 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10982330" y="4258895"/>
            <a:ext cx="758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test_top.h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8178078" y="4275164"/>
            <a:ext cx="1214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mod_test_top.in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10646229" y="0"/>
            <a:ext cx="15457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v1.1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924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0000" y="6509880"/>
            <a:ext cx="671760" cy="16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Page </a:t>
            </a:r>
            <a:fld id="{91F0ACDD-2FE9-43CC-B4E8-3DD3299C311F}" type="slidenum"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pPr/>
              <a:t>22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80000" y="936000"/>
            <a:ext cx="10788346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S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using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AXI/APB4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Stratus SC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library</a:t>
            </a:r>
            <a:endParaRPr lang="de-DE" sz="3200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29546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For hierarchy mode: </a:t>
            </a:r>
            <a:r>
              <a:rPr lang="en-US" b="1" dirty="0" smtClean="0"/>
              <a:t>slave I/F</a:t>
            </a:r>
            <a:r>
              <a:rPr lang="en-US" dirty="0" smtClean="0"/>
              <a:t>. Similar generated code for both AXI/APB4 bus.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5492" y="2637799"/>
            <a:ext cx="2471045" cy="12820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module test</a:t>
            </a:r>
          </a:p>
          <a:p>
            <a:r>
              <a:rPr lang="en-US" sz="800" dirty="0">
                <a:solidFill>
                  <a:schemeClr val="tx1"/>
                </a:solidFill>
              </a:rPr>
              <a:t>clock PCLK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sreset</a:t>
            </a:r>
            <a:r>
              <a:rPr lang="en-US" sz="800" dirty="0">
                <a:solidFill>
                  <a:schemeClr val="tx1"/>
                </a:solidFill>
              </a:rPr>
              <a:t> PRESET </a:t>
            </a:r>
            <a:r>
              <a:rPr lang="en-US" sz="800" dirty="0" err="1">
                <a:solidFill>
                  <a:schemeClr val="tx1"/>
                </a:solidFill>
              </a:rPr>
              <a:t>pos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apb4_slave target1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cthread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main_thread</a:t>
            </a:r>
            <a:r>
              <a:rPr lang="en-US" sz="800" dirty="0">
                <a:solidFill>
                  <a:schemeClr val="tx1"/>
                </a:solidFill>
              </a:rPr>
              <a:t> -</a:t>
            </a:r>
            <a:r>
              <a:rPr lang="en-US" sz="800" dirty="0" err="1">
                <a:solidFill>
                  <a:schemeClr val="tx1"/>
                </a:solidFill>
              </a:rPr>
              <a:t>reset_header</a:t>
            </a:r>
            <a:r>
              <a:rPr lang="en-US" sz="800" dirty="0">
                <a:solidFill>
                  <a:schemeClr val="tx1"/>
                </a:solidFill>
              </a:rPr>
              <a:t> -</a:t>
            </a:r>
            <a:r>
              <a:rPr lang="en-US" sz="800" dirty="0" err="1">
                <a:solidFill>
                  <a:schemeClr val="tx1"/>
                </a:solidFill>
              </a:rPr>
              <a:t>wait_header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4453" y="2432616"/>
            <a:ext cx="887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test.in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3875570" y="2637799"/>
            <a:ext cx="1582569" cy="12820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top </a:t>
            </a:r>
            <a:r>
              <a:rPr lang="en-US" sz="800" dirty="0" err="1" smtClean="0"/>
              <a:t>test_top</a:t>
            </a:r>
            <a:endParaRPr lang="en-US" sz="800" dirty="0" smtClean="0"/>
          </a:p>
          <a:p>
            <a:r>
              <a:rPr lang="en-US" sz="800" dirty="0"/>
              <a:t>s</a:t>
            </a:r>
            <a:r>
              <a:rPr lang="en-US" sz="800" dirty="0" smtClean="0"/>
              <a:t>ub test.in test0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3851119" y="2428642"/>
            <a:ext cx="887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test_top.in</a:t>
            </a:r>
            <a:endParaRPr lang="en-US" sz="1000" dirty="0"/>
          </a:p>
        </p:txBody>
      </p:sp>
      <p:sp>
        <p:nvSpPr>
          <p:cNvPr id="9" name="Right Arrow 8"/>
          <p:cNvSpPr/>
          <p:nvPr/>
        </p:nvSpPr>
        <p:spPr>
          <a:xfrm>
            <a:off x="5647369" y="3143795"/>
            <a:ext cx="461175" cy="27034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45706" y="2369590"/>
            <a:ext cx="2297929" cy="1915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FF"/>
                </a:solidFill>
              </a:rPr>
              <a:t>#include “</a:t>
            </a:r>
            <a:r>
              <a:rPr lang="en-US" sz="800" dirty="0" err="1" smtClean="0">
                <a:solidFill>
                  <a:srgbClr val="0000FF"/>
                </a:solidFill>
              </a:rPr>
              <a:t>test.h</a:t>
            </a:r>
            <a:r>
              <a:rPr lang="en-US" sz="800" dirty="0" smtClean="0">
                <a:solidFill>
                  <a:srgbClr val="0000FF"/>
                </a:solidFill>
              </a:rPr>
              <a:t>”</a:t>
            </a:r>
          </a:p>
          <a:p>
            <a:endParaRPr lang="en-US" sz="800" dirty="0" smtClean="0"/>
          </a:p>
          <a:p>
            <a:r>
              <a:rPr lang="en-US" sz="800" dirty="0" smtClean="0"/>
              <a:t>SC_MODULE(</a:t>
            </a:r>
            <a:r>
              <a:rPr lang="en-US" sz="800" dirty="0" err="1" smtClean="0"/>
              <a:t>test_top</a:t>
            </a:r>
            <a:r>
              <a:rPr lang="en-US" sz="800" dirty="0" smtClean="0"/>
              <a:t>) {</a:t>
            </a:r>
          </a:p>
          <a:p>
            <a:endParaRPr lang="en-US" sz="800" dirty="0" smtClean="0"/>
          </a:p>
          <a:p>
            <a:r>
              <a:rPr lang="en-US" sz="800" dirty="0" smtClean="0"/>
              <a:t> test test0;</a:t>
            </a:r>
          </a:p>
          <a:p>
            <a:r>
              <a:rPr lang="en-US" sz="800" dirty="0" smtClean="0">
                <a:solidFill>
                  <a:srgbClr val="0000FF"/>
                </a:solidFill>
              </a:rPr>
              <a:t> hier_target1_t </a:t>
            </a:r>
            <a:r>
              <a:rPr lang="en-US" sz="800" dirty="0">
                <a:solidFill>
                  <a:srgbClr val="0000FF"/>
                </a:solidFill>
              </a:rPr>
              <a:t>target1</a:t>
            </a:r>
            <a:r>
              <a:rPr lang="en-US" sz="800" dirty="0" smtClean="0">
                <a:solidFill>
                  <a:srgbClr val="0000FF"/>
                </a:solidFill>
              </a:rPr>
              <a:t>;</a:t>
            </a:r>
          </a:p>
          <a:p>
            <a:endParaRPr lang="en-US" sz="800" dirty="0"/>
          </a:p>
          <a:p>
            <a:r>
              <a:rPr lang="en-US" sz="800" dirty="0"/>
              <a:t>    SC_CTOR(top)</a:t>
            </a:r>
          </a:p>
          <a:p>
            <a:r>
              <a:rPr lang="en-US" sz="800" dirty="0"/>
              <a:t>        : PCLK("PCLK")</a:t>
            </a:r>
          </a:p>
          <a:p>
            <a:r>
              <a:rPr lang="en-US" sz="800" dirty="0"/>
              <a:t>        , </a:t>
            </a:r>
            <a:r>
              <a:rPr lang="en-US" sz="800" dirty="0" smtClean="0"/>
              <a:t>...</a:t>
            </a:r>
          </a:p>
          <a:p>
            <a:r>
              <a:rPr lang="en-US" sz="800" dirty="0" smtClean="0">
                <a:solidFill>
                  <a:srgbClr val="0000FF"/>
                </a:solidFill>
              </a:rPr>
              <a:t>        </a:t>
            </a:r>
            <a:r>
              <a:rPr lang="en-US" sz="800" dirty="0">
                <a:solidFill>
                  <a:srgbClr val="0000FF"/>
                </a:solidFill>
              </a:rPr>
              <a:t>, target1("target1")</a:t>
            </a:r>
          </a:p>
          <a:p>
            <a:r>
              <a:rPr lang="en-US" sz="800" dirty="0"/>
              <a:t>    {</a:t>
            </a:r>
          </a:p>
          <a:p>
            <a:r>
              <a:rPr lang="en-US" sz="800" dirty="0">
                <a:solidFill>
                  <a:srgbClr val="0000FF"/>
                </a:solidFill>
              </a:rPr>
              <a:t>        target1.hier_bind(xf0.target1);</a:t>
            </a:r>
          </a:p>
          <a:p>
            <a:r>
              <a:rPr lang="en-US" sz="800" dirty="0"/>
              <a:t>        </a:t>
            </a:r>
            <a:r>
              <a:rPr lang="en-US" sz="800" dirty="0" smtClean="0"/>
              <a:t>…</a:t>
            </a:r>
            <a:endParaRPr lang="en-US" sz="800" dirty="0"/>
          </a:p>
          <a:p>
            <a:r>
              <a:rPr lang="en-US" sz="800" dirty="0"/>
              <a:t>    </a:t>
            </a:r>
            <a:r>
              <a:rPr lang="en-US" sz="800" dirty="0" smtClean="0"/>
              <a:t>}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899465" y="2391579"/>
            <a:ext cx="887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test_top.h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1245492" y="4711870"/>
            <a:ext cx="2471045" cy="12725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module test</a:t>
            </a:r>
          </a:p>
          <a:p>
            <a:r>
              <a:rPr lang="en-US" sz="800" dirty="0">
                <a:solidFill>
                  <a:schemeClr val="tx1"/>
                </a:solidFill>
              </a:rPr>
              <a:t>clock PCLK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sreset</a:t>
            </a:r>
            <a:r>
              <a:rPr lang="en-US" sz="800" dirty="0">
                <a:solidFill>
                  <a:schemeClr val="tx1"/>
                </a:solidFill>
              </a:rPr>
              <a:t> PRESET </a:t>
            </a:r>
            <a:r>
              <a:rPr lang="en-US" sz="800" dirty="0" err="1">
                <a:solidFill>
                  <a:schemeClr val="tx1"/>
                </a:solidFill>
              </a:rPr>
              <a:t>pos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apb4_slave </a:t>
            </a:r>
            <a:r>
              <a:rPr lang="en-US" sz="800" dirty="0">
                <a:solidFill>
                  <a:schemeClr val="tx1"/>
                </a:solidFill>
              </a:rPr>
              <a:t>target1 -</a:t>
            </a:r>
            <a:r>
              <a:rPr lang="en-US" sz="800" dirty="0" err="1">
                <a:solidFill>
                  <a:schemeClr val="tx1"/>
                </a:solidFill>
              </a:rPr>
              <a:t>clk</a:t>
            </a:r>
            <a:r>
              <a:rPr lang="en-US" sz="800" dirty="0">
                <a:solidFill>
                  <a:schemeClr val="tx1"/>
                </a:solidFill>
              </a:rPr>
              <a:t> PCLK -</a:t>
            </a:r>
            <a:r>
              <a:rPr lang="en-US" sz="800" dirty="0" err="1">
                <a:solidFill>
                  <a:schemeClr val="tx1"/>
                </a:solidFill>
              </a:rPr>
              <a:t>rst</a:t>
            </a:r>
            <a:r>
              <a:rPr lang="en-US" sz="800" dirty="0">
                <a:solidFill>
                  <a:schemeClr val="tx1"/>
                </a:solidFill>
              </a:rPr>
              <a:t> PRESET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cthread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main_thread</a:t>
            </a:r>
            <a:r>
              <a:rPr lang="en-US" sz="800" dirty="0">
                <a:solidFill>
                  <a:schemeClr val="tx1"/>
                </a:solidFill>
              </a:rPr>
              <a:t> -</a:t>
            </a:r>
            <a:r>
              <a:rPr lang="en-US" sz="800" dirty="0" err="1">
                <a:solidFill>
                  <a:schemeClr val="tx1"/>
                </a:solidFill>
              </a:rPr>
              <a:t>reset_header</a:t>
            </a:r>
            <a:r>
              <a:rPr lang="en-US" sz="800" dirty="0">
                <a:solidFill>
                  <a:schemeClr val="tx1"/>
                </a:solidFill>
              </a:rPr>
              <a:t> -</a:t>
            </a:r>
            <a:r>
              <a:rPr lang="en-US" sz="800" dirty="0" err="1">
                <a:solidFill>
                  <a:schemeClr val="tx1"/>
                </a:solidFill>
              </a:rPr>
              <a:t>wait_header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6508" y="4509548"/>
            <a:ext cx="887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test.in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3875570" y="4711870"/>
            <a:ext cx="1582569" cy="12725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top </a:t>
            </a:r>
            <a:r>
              <a:rPr lang="en-US" sz="800" dirty="0" err="1" smtClean="0"/>
              <a:t>test_top</a:t>
            </a:r>
            <a:endParaRPr lang="en-US" sz="800" dirty="0" smtClean="0"/>
          </a:p>
          <a:p>
            <a:r>
              <a:rPr lang="en-US" sz="800" dirty="0"/>
              <a:t>s</a:t>
            </a:r>
            <a:r>
              <a:rPr lang="en-US" sz="800" dirty="0" smtClean="0"/>
              <a:t>ub test.in test0</a:t>
            </a:r>
          </a:p>
          <a:p>
            <a:r>
              <a:rPr lang="en-US" sz="800" dirty="0" smtClean="0">
                <a:solidFill>
                  <a:srgbClr val="0000FF"/>
                </a:solidFill>
              </a:rPr>
              <a:t>tap test0.target1  top_target1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26627" y="4503812"/>
            <a:ext cx="887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test_top.in</a:t>
            </a:r>
            <a:endParaRPr lang="en-US" sz="1000" dirty="0"/>
          </a:p>
        </p:txBody>
      </p:sp>
      <p:sp>
        <p:nvSpPr>
          <p:cNvPr id="16" name="Right Arrow 15"/>
          <p:cNvSpPr/>
          <p:nvPr/>
        </p:nvSpPr>
        <p:spPr>
          <a:xfrm>
            <a:off x="5647369" y="5191206"/>
            <a:ext cx="461175" cy="27034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345706" y="4393374"/>
            <a:ext cx="2297929" cy="18423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FF"/>
                </a:solidFill>
              </a:rPr>
              <a:t>#include “</a:t>
            </a:r>
            <a:r>
              <a:rPr lang="en-US" sz="800" dirty="0" err="1" smtClean="0">
                <a:solidFill>
                  <a:srgbClr val="0000FF"/>
                </a:solidFill>
              </a:rPr>
              <a:t>test.h</a:t>
            </a:r>
            <a:r>
              <a:rPr lang="en-US" sz="800" dirty="0" smtClean="0">
                <a:solidFill>
                  <a:srgbClr val="0000FF"/>
                </a:solidFill>
              </a:rPr>
              <a:t>”</a:t>
            </a:r>
          </a:p>
          <a:p>
            <a:endParaRPr lang="en-US" sz="800" dirty="0" smtClean="0"/>
          </a:p>
          <a:p>
            <a:r>
              <a:rPr lang="en-US" sz="800" dirty="0" smtClean="0"/>
              <a:t>SC_MODULE(</a:t>
            </a:r>
            <a:r>
              <a:rPr lang="en-US" sz="800" dirty="0" err="1" smtClean="0"/>
              <a:t>test_top</a:t>
            </a:r>
            <a:r>
              <a:rPr lang="en-US" sz="800" dirty="0" smtClean="0"/>
              <a:t>) {</a:t>
            </a:r>
          </a:p>
          <a:p>
            <a:endParaRPr lang="en-US" sz="800" dirty="0" smtClean="0"/>
          </a:p>
          <a:p>
            <a:r>
              <a:rPr lang="en-US" sz="800" dirty="0" smtClean="0"/>
              <a:t> test test0;</a:t>
            </a:r>
          </a:p>
          <a:p>
            <a:r>
              <a:rPr lang="en-US" sz="800" dirty="0" smtClean="0">
                <a:solidFill>
                  <a:srgbClr val="0000FF"/>
                </a:solidFill>
              </a:rPr>
              <a:t> hier_target1_t top_target1;</a:t>
            </a:r>
          </a:p>
          <a:p>
            <a:endParaRPr lang="en-US" sz="800" dirty="0"/>
          </a:p>
          <a:p>
            <a:r>
              <a:rPr lang="en-US" sz="800" dirty="0"/>
              <a:t>    SC_CTOR(top)</a:t>
            </a:r>
          </a:p>
          <a:p>
            <a:r>
              <a:rPr lang="en-US" sz="800" dirty="0"/>
              <a:t>        : PCLK("PCLK")</a:t>
            </a:r>
          </a:p>
          <a:p>
            <a:r>
              <a:rPr lang="en-US" sz="800" dirty="0"/>
              <a:t>        , </a:t>
            </a:r>
            <a:r>
              <a:rPr lang="en-US" sz="800" dirty="0" smtClean="0"/>
              <a:t>...</a:t>
            </a:r>
          </a:p>
          <a:p>
            <a:r>
              <a:rPr lang="en-US" sz="800" dirty="0" smtClean="0">
                <a:solidFill>
                  <a:srgbClr val="0000FF"/>
                </a:solidFill>
              </a:rPr>
              <a:t>        </a:t>
            </a:r>
            <a:r>
              <a:rPr lang="en-US" sz="800" dirty="0">
                <a:solidFill>
                  <a:srgbClr val="0000FF"/>
                </a:solidFill>
              </a:rPr>
              <a:t>, </a:t>
            </a:r>
            <a:r>
              <a:rPr lang="en-US" sz="800" dirty="0" smtClean="0">
                <a:solidFill>
                  <a:srgbClr val="0000FF"/>
                </a:solidFill>
              </a:rPr>
              <a:t>top_target1</a:t>
            </a:r>
            <a:r>
              <a:rPr lang="en-US" sz="800" dirty="0">
                <a:solidFill>
                  <a:srgbClr val="0000FF"/>
                </a:solidFill>
              </a:rPr>
              <a:t>("</a:t>
            </a:r>
            <a:r>
              <a:rPr lang="en-US" sz="800" dirty="0" smtClean="0">
                <a:solidFill>
                  <a:srgbClr val="0000FF"/>
                </a:solidFill>
              </a:rPr>
              <a:t>top_target1</a:t>
            </a:r>
            <a:r>
              <a:rPr lang="en-US" sz="800" dirty="0">
                <a:solidFill>
                  <a:srgbClr val="0000FF"/>
                </a:solidFill>
              </a:rPr>
              <a:t>")</a:t>
            </a:r>
          </a:p>
          <a:p>
            <a:r>
              <a:rPr lang="en-US" sz="800" dirty="0"/>
              <a:t>    {</a:t>
            </a:r>
          </a:p>
          <a:p>
            <a:r>
              <a:rPr lang="en-US" sz="800" dirty="0">
                <a:solidFill>
                  <a:srgbClr val="0000FF"/>
                </a:solidFill>
              </a:rPr>
              <a:t>        </a:t>
            </a:r>
            <a:r>
              <a:rPr lang="en-US" sz="800" dirty="0" smtClean="0">
                <a:solidFill>
                  <a:srgbClr val="0000FF"/>
                </a:solidFill>
              </a:rPr>
              <a:t>top_target1.hier_bind(xf0.target1</a:t>
            </a:r>
            <a:r>
              <a:rPr lang="en-US" sz="800" dirty="0">
                <a:solidFill>
                  <a:srgbClr val="0000FF"/>
                </a:solidFill>
              </a:rPr>
              <a:t>);</a:t>
            </a:r>
          </a:p>
          <a:p>
            <a:r>
              <a:rPr lang="en-US" sz="800" dirty="0"/>
              <a:t>        </a:t>
            </a:r>
            <a:r>
              <a:rPr lang="en-US" sz="800" dirty="0" smtClean="0"/>
              <a:t>…</a:t>
            </a:r>
            <a:endParaRPr lang="en-US" sz="800" dirty="0"/>
          </a:p>
          <a:p>
            <a:r>
              <a:rPr lang="en-US" sz="800" dirty="0"/>
              <a:t>    </a:t>
            </a:r>
            <a:r>
              <a:rPr lang="en-US" sz="800" dirty="0" smtClean="0"/>
              <a:t>}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10899465" y="4409894"/>
            <a:ext cx="887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test_top.h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6604106" y="2369590"/>
            <a:ext cx="2297929" cy="1915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module </a:t>
            </a:r>
            <a:r>
              <a:rPr lang="en-US" sz="800" dirty="0" err="1"/>
              <a:t>test_top</a:t>
            </a:r>
            <a:endParaRPr lang="en-US" sz="800" dirty="0"/>
          </a:p>
          <a:p>
            <a:r>
              <a:rPr lang="en-US" sz="800" dirty="0"/>
              <a:t>clock PCLK</a:t>
            </a:r>
          </a:p>
          <a:p>
            <a:r>
              <a:rPr lang="en-US" sz="800" dirty="0" err="1"/>
              <a:t>sreset</a:t>
            </a:r>
            <a:r>
              <a:rPr lang="en-US" sz="800" dirty="0"/>
              <a:t> PRESET </a:t>
            </a:r>
            <a:r>
              <a:rPr lang="en-US" sz="800" dirty="0" err="1"/>
              <a:t>pos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 smtClean="0">
                <a:solidFill>
                  <a:schemeClr val="tx1"/>
                </a:solidFill>
              </a:rPr>
              <a:t>apb4_slave </a:t>
            </a:r>
            <a:r>
              <a:rPr lang="en-US" sz="800" dirty="0">
                <a:solidFill>
                  <a:srgbClr val="0000FF"/>
                </a:solidFill>
              </a:rPr>
              <a:t>t</a:t>
            </a:r>
            <a:r>
              <a:rPr lang="en-US" sz="800" dirty="0" smtClean="0">
                <a:solidFill>
                  <a:srgbClr val="0000FF"/>
                </a:solidFill>
              </a:rPr>
              <a:t>arget1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7839635" y="2391579"/>
            <a:ext cx="1205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mod_test_top.in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6604106" y="4406821"/>
            <a:ext cx="2297929" cy="18423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module </a:t>
            </a:r>
            <a:r>
              <a:rPr lang="en-US" sz="800" dirty="0" err="1"/>
              <a:t>test_top</a:t>
            </a:r>
            <a:endParaRPr lang="en-US" sz="800" dirty="0"/>
          </a:p>
          <a:p>
            <a:r>
              <a:rPr lang="en-US" sz="800" dirty="0"/>
              <a:t>clock PCLK</a:t>
            </a:r>
          </a:p>
          <a:p>
            <a:r>
              <a:rPr lang="en-US" sz="800" dirty="0" err="1"/>
              <a:t>sreset</a:t>
            </a:r>
            <a:r>
              <a:rPr lang="en-US" sz="800" dirty="0"/>
              <a:t> PRESET </a:t>
            </a:r>
            <a:r>
              <a:rPr lang="en-US" sz="800" dirty="0" err="1"/>
              <a:t>pos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 smtClean="0">
                <a:solidFill>
                  <a:schemeClr val="tx1"/>
                </a:solidFill>
              </a:rPr>
              <a:t>apb4_slave </a:t>
            </a:r>
            <a:r>
              <a:rPr lang="en-US" sz="800" dirty="0" smtClean="0">
                <a:solidFill>
                  <a:srgbClr val="0000FF"/>
                </a:solidFill>
              </a:rPr>
              <a:t>top_target1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7839635" y="4380701"/>
            <a:ext cx="1205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mod_test_top.in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10646229" y="0"/>
            <a:ext cx="15457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v1.1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609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0000" y="6509880"/>
            <a:ext cx="671760" cy="16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Page </a:t>
            </a:r>
            <a:fld id="{91F0ACDD-2FE9-43CC-B4E8-3DD3299C311F}" type="slidenum"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pPr/>
              <a:t>23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80000" y="936000"/>
            <a:ext cx="10788346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S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using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AXI/APB4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Stratus SC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library</a:t>
            </a:r>
            <a:endParaRPr lang="de-DE" sz="3200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66787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Module configuration: DUT master – TB slave, or DUT slave – TB master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The following is example for APB4. Similar generation code for AXI I/F. (Refer to sample data).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8503" y="2887954"/>
            <a:ext cx="1821897" cy="20106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module test</a:t>
            </a:r>
          </a:p>
          <a:p>
            <a:r>
              <a:rPr lang="en-US" sz="800" dirty="0">
                <a:solidFill>
                  <a:schemeClr val="tx1"/>
                </a:solidFill>
              </a:rPr>
              <a:t>clock PCLK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sreset</a:t>
            </a:r>
            <a:r>
              <a:rPr lang="en-US" sz="800" dirty="0">
                <a:solidFill>
                  <a:schemeClr val="tx1"/>
                </a:solidFill>
              </a:rPr>
              <a:t> PRESET </a:t>
            </a:r>
            <a:r>
              <a:rPr lang="en-US" sz="800" dirty="0" err="1">
                <a:solidFill>
                  <a:schemeClr val="tx1"/>
                </a:solidFill>
              </a:rPr>
              <a:t>pos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rgbClr val="0000FF"/>
                </a:solidFill>
              </a:rPr>
              <a:t>apb4_slave </a:t>
            </a:r>
            <a:r>
              <a:rPr lang="en-US" sz="800" dirty="0">
                <a:solidFill>
                  <a:srgbClr val="0000FF"/>
                </a:solidFill>
              </a:rPr>
              <a:t>target1 -</a:t>
            </a:r>
            <a:r>
              <a:rPr lang="en-US" sz="800" dirty="0" err="1">
                <a:solidFill>
                  <a:srgbClr val="0000FF"/>
                </a:solidFill>
              </a:rPr>
              <a:t>clk</a:t>
            </a:r>
            <a:r>
              <a:rPr lang="en-US" sz="800" dirty="0">
                <a:solidFill>
                  <a:srgbClr val="0000FF"/>
                </a:solidFill>
              </a:rPr>
              <a:t> PCLK -</a:t>
            </a:r>
            <a:r>
              <a:rPr lang="en-US" sz="800" dirty="0" err="1">
                <a:solidFill>
                  <a:srgbClr val="0000FF"/>
                </a:solidFill>
              </a:rPr>
              <a:t>rst</a:t>
            </a:r>
            <a:r>
              <a:rPr lang="en-US" sz="800" dirty="0">
                <a:solidFill>
                  <a:srgbClr val="0000FF"/>
                </a:solidFill>
              </a:rPr>
              <a:t> PRESET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cthread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main_thread</a:t>
            </a:r>
            <a:r>
              <a:rPr lang="en-US" sz="800" dirty="0">
                <a:solidFill>
                  <a:schemeClr val="tx1"/>
                </a:solidFill>
              </a:rPr>
              <a:t> -</a:t>
            </a:r>
            <a:r>
              <a:rPr lang="en-US" sz="800" dirty="0" err="1">
                <a:solidFill>
                  <a:schemeClr val="tx1"/>
                </a:solidFill>
              </a:rPr>
              <a:t>reset_header</a:t>
            </a:r>
            <a:r>
              <a:rPr lang="en-US" sz="800" dirty="0">
                <a:solidFill>
                  <a:schemeClr val="tx1"/>
                </a:solidFill>
              </a:rPr>
              <a:t> -</a:t>
            </a:r>
            <a:r>
              <a:rPr lang="en-US" sz="800" dirty="0" err="1">
                <a:solidFill>
                  <a:schemeClr val="tx1"/>
                </a:solidFill>
              </a:rPr>
              <a:t>wait_header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8503" y="2628855"/>
            <a:ext cx="887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test.in</a:t>
            </a:r>
            <a:endParaRPr lang="en-US" sz="1000" dirty="0"/>
          </a:p>
        </p:txBody>
      </p:sp>
      <p:sp>
        <p:nvSpPr>
          <p:cNvPr id="9" name="Right Arrow 8"/>
          <p:cNvSpPr/>
          <p:nvPr/>
        </p:nvSpPr>
        <p:spPr>
          <a:xfrm>
            <a:off x="3486318" y="3757462"/>
            <a:ext cx="461175" cy="27034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5622" y="2543684"/>
            <a:ext cx="3146781" cy="37446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800" dirty="0" smtClean="0">
                <a:solidFill>
                  <a:srgbClr val="0000FF"/>
                </a:solidFill>
              </a:rPr>
              <a:t>#</a:t>
            </a:r>
            <a:r>
              <a:rPr lang="en-US" sz="800" dirty="0" err="1" smtClean="0">
                <a:solidFill>
                  <a:srgbClr val="0000FF"/>
                </a:solidFill>
              </a:rPr>
              <a:t>ifdef</a:t>
            </a:r>
            <a:r>
              <a:rPr lang="en-US" sz="800" dirty="0" smtClean="0">
                <a:solidFill>
                  <a:srgbClr val="0000FF"/>
                </a:solidFill>
              </a:rPr>
              <a:t> </a:t>
            </a:r>
            <a:r>
              <a:rPr lang="en-US" sz="800" dirty="0">
                <a:solidFill>
                  <a:srgbClr val="0000FF"/>
                </a:solidFill>
              </a:rPr>
              <a:t>_</a:t>
            </a:r>
            <a:r>
              <a:rPr lang="en-US" sz="800" dirty="0" smtClean="0">
                <a:solidFill>
                  <a:srgbClr val="0000FF"/>
                </a:solidFill>
              </a:rPr>
              <a:t>IES_ABVIP</a:t>
            </a:r>
          </a:p>
          <a:p>
            <a:r>
              <a:rPr lang="en-US" sz="800" dirty="0">
                <a:solidFill>
                  <a:srgbClr val="0000FF"/>
                </a:solidFill>
              </a:rPr>
              <a:t>#include "</a:t>
            </a:r>
            <a:r>
              <a:rPr lang="en-US" sz="800" dirty="0" err="1" smtClean="0">
                <a:solidFill>
                  <a:srgbClr val="0000FF"/>
                </a:solidFill>
              </a:rPr>
              <a:t>monitor.h</a:t>
            </a:r>
            <a:r>
              <a:rPr lang="en-US" sz="800" dirty="0" smtClean="0">
                <a:solidFill>
                  <a:srgbClr val="0000FF"/>
                </a:solidFill>
              </a:rPr>
              <a:t>“</a:t>
            </a:r>
          </a:p>
          <a:p>
            <a:r>
              <a:rPr lang="en-US" sz="800" dirty="0" smtClean="0">
                <a:solidFill>
                  <a:srgbClr val="0000FF"/>
                </a:solidFill>
              </a:rPr>
              <a:t>#</a:t>
            </a:r>
            <a:r>
              <a:rPr lang="en-US" sz="800" dirty="0" err="1" smtClean="0">
                <a:solidFill>
                  <a:srgbClr val="0000FF"/>
                </a:solidFill>
              </a:rPr>
              <a:t>endif</a:t>
            </a:r>
            <a:endParaRPr lang="en-US" sz="800" dirty="0" smtClean="0">
              <a:solidFill>
                <a:srgbClr val="0000FF"/>
              </a:solidFill>
            </a:endParaRPr>
          </a:p>
          <a:p>
            <a:endParaRPr lang="en-US" sz="800" dirty="0" smtClean="0"/>
          </a:p>
          <a:p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sc_main</a:t>
            </a:r>
            <a:r>
              <a:rPr lang="en-US" sz="800" dirty="0"/>
              <a:t>(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argc</a:t>
            </a:r>
            <a:r>
              <a:rPr lang="en-US" sz="800" dirty="0"/>
              <a:t>, char *</a:t>
            </a:r>
            <a:r>
              <a:rPr lang="en-US" sz="800" dirty="0" err="1"/>
              <a:t>argv</a:t>
            </a:r>
            <a:r>
              <a:rPr lang="en-US" sz="800" dirty="0"/>
              <a:t>[]) </a:t>
            </a:r>
            <a:r>
              <a:rPr lang="en-US" sz="800" dirty="0" smtClean="0"/>
              <a:t>{</a:t>
            </a:r>
          </a:p>
          <a:p>
            <a:r>
              <a:rPr lang="en-US" sz="800" dirty="0" smtClean="0"/>
              <a:t>  … </a:t>
            </a:r>
          </a:p>
          <a:p>
            <a:r>
              <a:rPr lang="en-US" sz="800" dirty="0" smtClean="0"/>
              <a:t> test test0(“test0”);</a:t>
            </a:r>
          </a:p>
          <a:p>
            <a:r>
              <a:rPr lang="en-US" sz="800" dirty="0"/>
              <a:t> </a:t>
            </a:r>
            <a:r>
              <a:rPr lang="en-US" sz="800" dirty="0" err="1" smtClean="0"/>
              <a:t>tb_test</a:t>
            </a:r>
            <a:r>
              <a:rPr lang="en-US" sz="800" dirty="0" smtClean="0"/>
              <a:t> tb_test0(“tb_test0”);</a:t>
            </a:r>
          </a:p>
          <a:p>
            <a:r>
              <a:rPr lang="en-US" sz="800" dirty="0" smtClean="0">
                <a:solidFill>
                  <a:srgbClr val="0000FF"/>
                </a:solidFill>
              </a:rPr>
              <a:t>#</a:t>
            </a:r>
            <a:r>
              <a:rPr lang="en-US" sz="800" dirty="0" err="1" smtClean="0">
                <a:solidFill>
                  <a:srgbClr val="0000FF"/>
                </a:solidFill>
              </a:rPr>
              <a:t>ifdef</a:t>
            </a:r>
            <a:r>
              <a:rPr lang="en-US" sz="800" dirty="0" smtClean="0">
                <a:solidFill>
                  <a:srgbClr val="0000FF"/>
                </a:solidFill>
              </a:rPr>
              <a:t> </a:t>
            </a:r>
            <a:r>
              <a:rPr lang="en-US" sz="800" dirty="0">
                <a:solidFill>
                  <a:srgbClr val="0000FF"/>
                </a:solidFill>
              </a:rPr>
              <a:t>_IES_ABVIP</a:t>
            </a:r>
            <a:endParaRPr lang="en-US" sz="800" dirty="0" smtClean="0">
              <a:solidFill>
                <a:srgbClr val="0000FF"/>
              </a:solidFill>
            </a:endParaRPr>
          </a:p>
          <a:p>
            <a:r>
              <a:rPr lang="en-US" sz="800" dirty="0" smtClean="0">
                <a:solidFill>
                  <a:srgbClr val="0000FF"/>
                </a:solidFill>
              </a:rPr>
              <a:t> </a:t>
            </a:r>
            <a:r>
              <a:rPr lang="en-US" sz="800" dirty="0">
                <a:solidFill>
                  <a:srgbClr val="0000FF"/>
                </a:solidFill>
              </a:rPr>
              <a:t>monitor monitor0("monitor0</a:t>
            </a:r>
            <a:r>
              <a:rPr lang="en-US" sz="800" dirty="0" smtClean="0">
                <a:solidFill>
                  <a:srgbClr val="0000FF"/>
                </a:solidFill>
              </a:rPr>
              <a:t>");</a:t>
            </a:r>
          </a:p>
          <a:p>
            <a:r>
              <a:rPr lang="en-US" sz="800" dirty="0" smtClean="0">
                <a:solidFill>
                  <a:srgbClr val="0000FF"/>
                </a:solidFill>
              </a:rPr>
              <a:t>#</a:t>
            </a:r>
            <a:r>
              <a:rPr lang="en-US" sz="800" dirty="0" err="1" smtClean="0">
                <a:solidFill>
                  <a:srgbClr val="0000FF"/>
                </a:solidFill>
              </a:rPr>
              <a:t>endif</a:t>
            </a:r>
            <a:endParaRPr lang="en-US" sz="800" dirty="0"/>
          </a:p>
          <a:p>
            <a:r>
              <a:rPr lang="en-US" sz="800" dirty="0" smtClean="0"/>
              <a:t>  …</a:t>
            </a:r>
          </a:p>
          <a:p>
            <a:r>
              <a:rPr lang="en-US" sz="800" dirty="0" smtClean="0">
                <a:solidFill>
                  <a:srgbClr val="0000FF"/>
                </a:solidFill>
              </a:rPr>
              <a:t>apb4_channel&lt;apb4_def_traits&gt; apb4_slave_channel (“apb4_slave_channel");</a:t>
            </a:r>
          </a:p>
          <a:p>
            <a:endParaRPr lang="en-US" sz="800" dirty="0">
              <a:solidFill>
                <a:srgbClr val="0000FF"/>
              </a:solidFill>
            </a:endParaRPr>
          </a:p>
          <a:p>
            <a:r>
              <a:rPr lang="en-US" sz="800" dirty="0">
                <a:solidFill>
                  <a:srgbClr val="0000FF"/>
                </a:solidFill>
              </a:rPr>
              <a:t>#</a:t>
            </a:r>
            <a:r>
              <a:rPr lang="en-US" sz="800" dirty="0" err="1">
                <a:solidFill>
                  <a:srgbClr val="0000FF"/>
                </a:solidFill>
              </a:rPr>
              <a:t>ifndef</a:t>
            </a:r>
            <a:r>
              <a:rPr lang="en-US" sz="800" dirty="0">
                <a:solidFill>
                  <a:srgbClr val="0000FF"/>
                </a:solidFill>
              </a:rPr>
              <a:t> _MODE_RTL</a:t>
            </a:r>
          </a:p>
          <a:p>
            <a:r>
              <a:rPr lang="en-US" sz="800" dirty="0">
                <a:solidFill>
                  <a:srgbClr val="0000FF"/>
                </a:solidFill>
              </a:rPr>
              <a:t> </a:t>
            </a:r>
            <a:r>
              <a:rPr lang="en-US" sz="800" dirty="0" smtClean="0">
                <a:solidFill>
                  <a:srgbClr val="0000FF"/>
                </a:solidFill>
              </a:rPr>
              <a:t>       apb4_slave_channel(test0.target1</a:t>
            </a:r>
            <a:r>
              <a:rPr lang="en-US" sz="800" dirty="0">
                <a:solidFill>
                  <a:srgbClr val="0000FF"/>
                </a:solidFill>
              </a:rPr>
              <a:t>);                                                                                                                          </a:t>
            </a:r>
          </a:p>
          <a:p>
            <a:r>
              <a:rPr lang="en-US" sz="800" dirty="0">
                <a:solidFill>
                  <a:srgbClr val="0000FF"/>
                </a:solidFill>
              </a:rPr>
              <a:t>#else</a:t>
            </a:r>
          </a:p>
          <a:p>
            <a:r>
              <a:rPr lang="en-US" sz="800" dirty="0">
                <a:solidFill>
                  <a:srgbClr val="0000FF"/>
                </a:solidFill>
              </a:rPr>
              <a:t> </a:t>
            </a:r>
            <a:r>
              <a:rPr lang="en-US" sz="800" dirty="0" smtClean="0">
                <a:solidFill>
                  <a:srgbClr val="0000FF"/>
                </a:solidFill>
              </a:rPr>
              <a:t>       test0.target1_PADDR  (apb4_slave_channel.PADDR  </a:t>
            </a:r>
            <a:r>
              <a:rPr lang="en-US" sz="800" dirty="0">
                <a:solidFill>
                  <a:srgbClr val="0000FF"/>
                </a:solidFill>
              </a:rPr>
              <a:t>);                                                                                                          </a:t>
            </a:r>
          </a:p>
          <a:p>
            <a:r>
              <a:rPr lang="en-US" sz="800" dirty="0">
                <a:solidFill>
                  <a:srgbClr val="0000FF"/>
                </a:solidFill>
              </a:rPr>
              <a:t>        </a:t>
            </a:r>
            <a:r>
              <a:rPr lang="en-US" sz="800" dirty="0" smtClean="0">
                <a:solidFill>
                  <a:srgbClr val="0000FF"/>
                </a:solidFill>
              </a:rPr>
              <a:t>test0.target1_PSELX  (apb4_slave_channel.PSELX  </a:t>
            </a:r>
            <a:r>
              <a:rPr lang="en-US" sz="800" dirty="0">
                <a:solidFill>
                  <a:srgbClr val="0000FF"/>
                </a:solidFill>
              </a:rPr>
              <a:t>);                                                                                                          </a:t>
            </a:r>
          </a:p>
          <a:p>
            <a:r>
              <a:rPr lang="en-US" sz="800" dirty="0">
                <a:solidFill>
                  <a:srgbClr val="0000FF"/>
                </a:solidFill>
              </a:rPr>
              <a:t>        </a:t>
            </a:r>
            <a:r>
              <a:rPr lang="en-US" sz="800" dirty="0" smtClean="0">
                <a:solidFill>
                  <a:srgbClr val="0000FF"/>
                </a:solidFill>
              </a:rPr>
              <a:t>test0.target1_PENABLE(apb4_slave_channel.PENABLE</a:t>
            </a:r>
            <a:r>
              <a:rPr lang="en-US" sz="800" dirty="0">
                <a:solidFill>
                  <a:srgbClr val="0000FF"/>
                </a:solidFill>
              </a:rPr>
              <a:t>);                                                                                                          </a:t>
            </a:r>
          </a:p>
          <a:p>
            <a:r>
              <a:rPr lang="en-US" sz="800" dirty="0">
                <a:solidFill>
                  <a:srgbClr val="0000FF"/>
                </a:solidFill>
              </a:rPr>
              <a:t>        </a:t>
            </a:r>
            <a:r>
              <a:rPr lang="en-US" sz="800" dirty="0" smtClean="0">
                <a:solidFill>
                  <a:srgbClr val="0000FF"/>
                </a:solidFill>
              </a:rPr>
              <a:t>test0.target1_PWRITE (apb4_slave_channel.PWRITE </a:t>
            </a:r>
            <a:r>
              <a:rPr lang="en-US" sz="800" dirty="0">
                <a:solidFill>
                  <a:srgbClr val="0000FF"/>
                </a:solidFill>
              </a:rPr>
              <a:t>);                                                                                                          </a:t>
            </a:r>
          </a:p>
          <a:p>
            <a:r>
              <a:rPr lang="en-US" sz="800" dirty="0">
                <a:solidFill>
                  <a:srgbClr val="0000FF"/>
                </a:solidFill>
              </a:rPr>
              <a:t>        </a:t>
            </a:r>
            <a:r>
              <a:rPr lang="en-US" sz="800" dirty="0" smtClean="0">
                <a:solidFill>
                  <a:srgbClr val="0000FF"/>
                </a:solidFill>
              </a:rPr>
              <a:t>test0.target1_PWDATA (apb4_slave_channel.PWDATA </a:t>
            </a:r>
            <a:r>
              <a:rPr lang="en-US" sz="800" dirty="0">
                <a:solidFill>
                  <a:srgbClr val="0000FF"/>
                </a:solidFill>
              </a:rPr>
              <a:t>);                                                                                                          </a:t>
            </a:r>
          </a:p>
          <a:p>
            <a:r>
              <a:rPr lang="en-US" sz="800" dirty="0">
                <a:solidFill>
                  <a:srgbClr val="0000FF"/>
                </a:solidFill>
              </a:rPr>
              <a:t>        </a:t>
            </a:r>
            <a:r>
              <a:rPr lang="en-US" sz="800" dirty="0" smtClean="0">
                <a:solidFill>
                  <a:srgbClr val="0000FF"/>
                </a:solidFill>
              </a:rPr>
              <a:t>test0.target1_PSTRB  (apb4_slave_channel.PSTRB</a:t>
            </a:r>
            <a:r>
              <a:rPr lang="en-US" sz="800" dirty="0">
                <a:solidFill>
                  <a:srgbClr val="0000FF"/>
                </a:solidFill>
              </a:rPr>
              <a:t>);                                                                                                            </a:t>
            </a:r>
          </a:p>
          <a:p>
            <a:r>
              <a:rPr lang="en-US" sz="800" dirty="0">
                <a:solidFill>
                  <a:srgbClr val="0000FF"/>
                </a:solidFill>
              </a:rPr>
              <a:t>        </a:t>
            </a:r>
            <a:r>
              <a:rPr lang="en-US" sz="800" dirty="0" smtClean="0">
                <a:solidFill>
                  <a:srgbClr val="0000FF"/>
                </a:solidFill>
              </a:rPr>
              <a:t>test0.target1_PPROT  (apb4_slave_channel.PPROT</a:t>
            </a:r>
            <a:r>
              <a:rPr lang="en-US" sz="800" dirty="0">
                <a:solidFill>
                  <a:srgbClr val="0000FF"/>
                </a:solidFill>
              </a:rPr>
              <a:t>);                                                                                                            </a:t>
            </a:r>
          </a:p>
          <a:p>
            <a:r>
              <a:rPr lang="en-US" sz="800" dirty="0">
                <a:solidFill>
                  <a:srgbClr val="0000FF"/>
                </a:solidFill>
              </a:rPr>
              <a:t>        </a:t>
            </a:r>
            <a:r>
              <a:rPr lang="en-US" sz="800" dirty="0" smtClean="0">
                <a:solidFill>
                  <a:srgbClr val="0000FF"/>
                </a:solidFill>
              </a:rPr>
              <a:t>test0.target1_PRDATA (apb4_slave_channel.PRDATA </a:t>
            </a:r>
            <a:r>
              <a:rPr lang="en-US" sz="800" dirty="0">
                <a:solidFill>
                  <a:srgbClr val="0000FF"/>
                </a:solidFill>
              </a:rPr>
              <a:t>);                                                                                                          </a:t>
            </a:r>
          </a:p>
          <a:p>
            <a:r>
              <a:rPr lang="en-US" sz="800" dirty="0">
                <a:solidFill>
                  <a:srgbClr val="0000FF"/>
                </a:solidFill>
              </a:rPr>
              <a:t>        </a:t>
            </a:r>
            <a:r>
              <a:rPr lang="en-US" sz="800" dirty="0" smtClean="0">
                <a:solidFill>
                  <a:srgbClr val="0000FF"/>
                </a:solidFill>
              </a:rPr>
              <a:t>test0.target1_PREADY (apb4_slave_channel.PREADY </a:t>
            </a:r>
            <a:r>
              <a:rPr lang="en-US" sz="800" dirty="0">
                <a:solidFill>
                  <a:srgbClr val="0000FF"/>
                </a:solidFill>
              </a:rPr>
              <a:t>);                                                                                                          </a:t>
            </a:r>
          </a:p>
          <a:p>
            <a:r>
              <a:rPr lang="en-US" sz="800" dirty="0">
                <a:solidFill>
                  <a:srgbClr val="0000FF"/>
                </a:solidFill>
              </a:rPr>
              <a:t>        </a:t>
            </a:r>
            <a:r>
              <a:rPr lang="en-US" sz="800" dirty="0" smtClean="0">
                <a:solidFill>
                  <a:srgbClr val="0000FF"/>
                </a:solidFill>
              </a:rPr>
              <a:t>test0.target1_PSLVERR(apb4_slave_channel.PSLVERR</a:t>
            </a:r>
            <a:r>
              <a:rPr lang="en-US" sz="800" dirty="0">
                <a:solidFill>
                  <a:srgbClr val="0000FF"/>
                </a:solidFill>
              </a:rPr>
              <a:t>);                                                                                                          </a:t>
            </a:r>
          </a:p>
          <a:p>
            <a:r>
              <a:rPr lang="en-US" sz="800" dirty="0">
                <a:solidFill>
                  <a:srgbClr val="0000FF"/>
                </a:solidFill>
              </a:rPr>
              <a:t>#</a:t>
            </a:r>
            <a:r>
              <a:rPr lang="en-US" sz="800" dirty="0" err="1" smtClean="0">
                <a:solidFill>
                  <a:srgbClr val="0000FF"/>
                </a:solidFill>
              </a:rPr>
              <a:t>endif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86550" y="2511995"/>
            <a:ext cx="1105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main_test.cpp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8176460" y="2543684"/>
            <a:ext cx="3028807" cy="37587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FF"/>
                </a:solidFill>
              </a:rPr>
              <a:t>tb_test0.initiator1(apb4_slave_channel</a:t>
            </a:r>
            <a:r>
              <a:rPr lang="en-US" sz="800" dirty="0">
                <a:solidFill>
                  <a:srgbClr val="0000FF"/>
                </a:solidFill>
              </a:rPr>
              <a:t>); </a:t>
            </a:r>
            <a:endParaRPr lang="en-US" sz="800" dirty="0" smtClean="0">
              <a:solidFill>
                <a:srgbClr val="0000FF"/>
              </a:solidFill>
            </a:endParaRPr>
          </a:p>
          <a:p>
            <a:r>
              <a:rPr lang="en-US" sz="800" dirty="0" smtClean="0">
                <a:solidFill>
                  <a:srgbClr val="0000FF"/>
                </a:solidFill>
              </a:rPr>
              <a:t>#</a:t>
            </a:r>
            <a:r>
              <a:rPr lang="en-US" sz="800" dirty="0" err="1">
                <a:solidFill>
                  <a:srgbClr val="0000FF"/>
                </a:solidFill>
              </a:rPr>
              <a:t>ifdef</a:t>
            </a:r>
            <a:r>
              <a:rPr lang="en-US" sz="800" dirty="0">
                <a:solidFill>
                  <a:srgbClr val="0000FF"/>
                </a:solidFill>
              </a:rPr>
              <a:t> _</a:t>
            </a:r>
            <a:r>
              <a:rPr lang="en-US" sz="800" dirty="0" smtClean="0">
                <a:solidFill>
                  <a:srgbClr val="0000FF"/>
                </a:solidFill>
              </a:rPr>
              <a:t>IES_ABVIP</a:t>
            </a:r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rgbClr val="0000FF"/>
                </a:solidFill>
              </a:rPr>
              <a:t>        monitor0.PCLK(PCLK</a:t>
            </a:r>
            <a:r>
              <a:rPr lang="en-US" sz="800" dirty="0">
                <a:solidFill>
                  <a:srgbClr val="0000FF"/>
                </a:solidFill>
              </a:rPr>
              <a:t>);</a:t>
            </a:r>
          </a:p>
          <a:p>
            <a:r>
              <a:rPr lang="en-US" sz="800" dirty="0">
                <a:solidFill>
                  <a:srgbClr val="0000FF"/>
                </a:solidFill>
              </a:rPr>
              <a:t>        monitor0.PRESET(PRESET);</a:t>
            </a:r>
          </a:p>
          <a:p>
            <a:r>
              <a:rPr lang="en-US" sz="800" dirty="0">
                <a:solidFill>
                  <a:srgbClr val="0000FF"/>
                </a:solidFill>
              </a:rPr>
              <a:t>        monitor0.paddr(</a:t>
            </a:r>
            <a:r>
              <a:rPr lang="en-US" sz="800" dirty="0" err="1">
                <a:solidFill>
                  <a:srgbClr val="0000FF"/>
                </a:solidFill>
              </a:rPr>
              <a:t>dut_to_master.PADDR</a:t>
            </a:r>
            <a:r>
              <a:rPr lang="en-US" sz="800" dirty="0">
                <a:solidFill>
                  <a:srgbClr val="0000FF"/>
                </a:solidFill>
              </a:rPr>
              <a:t>);</a:t>
            </a:r>
          </a:p>
          <a:p>
            <a:r>
              <a:rPr lang="en-US" sz="800" dirty="0">
                <a:solidFill>
                  <a:srgbClr val="0000FF"/>
                </a:solidFill>
              </a:rPr>
              <a:t>        monitor0.psel(</a:t>
            </a:r>
            <a:r>
              <a:rPr lang="en-US" sz="800" dirty="0" err="1">
                <a:solidFill>
                  <a:srgbClr val="0000FF"/>
                </a:solidFill>
              </a:rPr>
              <a:t>dut_to_master.PSELX</a:t>
            </a:r>
            <a:r>
              <a:rPr lang="en-US" sz="800" dirty="0">
                <a:solidFill>
                  <a:srgbClr val="0000FF"/>
                </a:solidFill>
              </a:rPr>
              <a:t>);</a:t>
            </a:r>
          </a:p>
          <a:p>
            <a:r>
              <a:rPr lang="en-US" sz="800" dirty="0">
                <a:solidFill>
                  <a:srgbClr val="0000FF"/>
                </a:solidFill>
              </a:rPr>
              <a:t>        monitor0.penable(</a:t>
            </a:r>
            <a:r>
              <a:rPr lang="en-US" sz="800" dirty="0" err="1">
                <a:solidFill>
                  <a:srgbClr val="0000FF"/>
                </a:solidFill>
              </a:rPr>
              <a:t>dut_to_master.PENABLE</a:t>
            </a:r>
            <a:r>
              <a:rPr lang="en-US" sz="800" dirty="0">
                <a:solidFill>
                  <a:srgbClr val="0000FF"/>
                </a:solidFill>
              </a:rPr>
              <a:t>);</a:t>
            </a:r>
          </a:p>
          <a:p>
            <a:r>
              <a:rPr lang="en-US" sz="800" dirty="0">
                <a:solidFill>
                  <a:srgbClr val="0000FF"/>
                </a:solidFill>
              </a:rPr>
              <a:t>        monitor0.pwrite(</a:t>
            </a:r>
            <a:r>
              <a:rPr lang="en-US" sz="800" dirty="0" err="1">
                <a:solidFill>
                  <a:srgbClr val="0000FF"/>
                </a:solidFill>
              </a:rPr>
              <a:t>dut_to_master.PWRITE</a:t>
            </a:r>
            <a:r>
              <a:rPr lang="en-US" sz="800" dirty="0">
                <a:solidFill>
                  <a:srgbClr val="0000FF"/>
                </a:solidFill>
              </a:rPr>
              <a:t>);</a:t>
            </a:r>
          </a:p>
          <a:p>
            <a:r>
              <a:rPr lang="en-US" sz="800" dirty="0">
                <a:solidFill>
                  <a:srgbClr val="0000FF"/>
                </a:solidFill>
              </a:rPr>
              <a:t>        monitor0.pwdata(</a:t>
            </a:r>
            <a:r>
              <a:rPr lang="en-US" sz="800" dirty="0" err="1">
                <a:solidFill>
                  <a:srgbClr val="0000FF"/>
                </a:solidFill>
              </a:rPr>
              <a:t>dut_to_master.PWDATA</a:t>
            </a:r>
            <a:r>
              <a:rPr lang="en-US" sz="800" dirty="0">
                <a:solidFill>
                  <a:srgbClr val="0000FF"/>
                </a:solidFill>
              </a:rPr>
              <a:t>);</a:t>
            </a:r>
          </a:p>
          <a:p>
            <a:r>
              <a:rPr lang="en-US" sz="800" dirty="0">
                <a:solidFill>
                  <a:srgbClr val="0000FF"/>
                </a:solidFill>
              </a:rPr>
              <a:t>        monitor0.prdata(</a:t>
            </a:r>
            <a:r>
              <a:rPr lang="en-US" sz="800" dirty="0" err="1">
                <a:solidFill>
                  <a:srgbClr val="0000FF"/>
                </a:solidFill>
              </a:rPr>
              <a:t>dut_to_master.PRDATA</a:t>
            </a:r>
            <a:r>
              <a:rPr lang="en-US" sz="800" dirty="0">
                <a:solidFill>
                  <a:srgbClr val="0000FF"/>
                </a:solidFill>
              </a:rPr>
              <a:t>);</a:t>
            </a:r>
          </a:p>
          <a:p>
            <a:r>
              <a:rPr lang="en-US" sz="800" dirty="0">
                <a:solidFill>
                  <a:srgbClr val="0000FF"/>
                </a:solidFill>
              </a:rPr>
              <a:t>        monitor0.pready(</a:t>
            </a:r>
            <a:r>
              <a:rPr lang="en-US" sz="800" dirty="0" err="1">
                <a:solidFill>
                  <a:srgbClr val="0000FF"/>
                </a:solidFill>
              </a:rPr>
              <a:t>dut_to_master.PREADY</a:t>
            </a:r>
            <a:r>
              <a:rPr lang="en-US" sz="800" dirty="0">
                <a:solidFill>
                  <a:srgbClr val="0000FF"/>
                </a:solidFill>
              </a:rPr>
              <a:t>);</a:t>
            </a:r>
          </a:p>
          <a:p>
            <a:r>
              <a:rPr lang="en-US" sz="800" dirty="0">
                <a:solidFill>
                  <a:srgbClr val="0000FF"/>
                </a:solidFill>
              </a:rPr>
              <a:t>        monitor0.pslverr(</a:t>
            </a:r>
            <a:r>
              <a:rPr lang="en-US" sz="800" dirty="0" err="1">
                <a:solidFill>
                  <a:srgbClr val="0000FF"/>
                </a:solidFill>
              </a:rPr>
              <a:t>dut_to_master.PSLVERR</a:t>
            </a:r>
            <a:r>
              <a:rPr lang="en-US" sz="800" dirty="0">
                <a:solidFill>
                  <a:srgbClr val="0000FF"/>
                </a:solidFill>
              </a:rPr>
              <a:t>);</a:t>
            </a:r>
          </a:p>
          <a:p>
            <a:r>
              <a:rPr lang="en-US" sz="800" dirty="0">
                <a:solidFill>
                  <a:srgbClr val="0000FF"/>
                </a:solidFill>
              </a:rPr>
              <a:t>        monitor0.pstrb(</a:t>
            </a:r>
            <a:r>
              <a:rPr lang="en-US" sz="800" dirty="0" err="1">
                <a:solidFill>
                  <a:srgbClr val="0000FF"/>
                </a:solidFill>
              </a:rPr>
              <a:t>dut_to_master.PSTRB</a:t>
            </a:r>
            <a:r>
              <a:rPr lang="en-US" sz="800" dirty="0">
                <a:solidFill>
                  <a:srgbClr val="0000FF"/>
                </a:solidFill>
              </a:rPr>
              <a:t>);</a:t>
            </a:r>
          </a:p>
          <a:p>
            <a:r>
              <a:rPr lang="en-US" sz="800" dirty="0">
                <a:solidFill>
                  <a:srgbClr val="0000FF"/>
                </a:solidFill>
              </a:rPr>
              <a:t>        monitor0.pprot(</a:t>
            </a:r>
            <a:r>
              <a:rPr lang="en-US" sz="800" dirty="0" err="1">
                <a:solidFill>
                  <a:srgbClr val="0000FF"/>
                </a:solidFill>
              </a:rPr>
              <a:t>dut_to_master.PPROT</a:t>
            </a:r>
            <a:r>
              <a:rPr lang="en-US" sz="800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sz="800" dirty="0" smtClean="0">
                <a:solidFill>
                  <a:srgbClr val="0000FF"/>
                </a:solidFill>
              </a:rPr>
              <a:t>#</a:t>
            </a:r>
            <a:r>
              <a:rPr lang="en-US" sz="800" dirty="0" err="1" smtClean="0">
                <a:solidFill>
                  <a:srgbClr val="0000FF"/>
                </a:solidFill>
              </a:rPr>
              <a:t>endif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33716" y="2554804"/>
            <a:ext cx="1105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main_test.cpp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71545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0000" y="6509880"/>
            <a:ext cx="671760" cy="16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Page </a:t>
            </a:r>
            <a:fld id="{91F0ACDD-2FE9-43CC-B4E8-3DD3299C311F}" type="slidenum"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pPr/>
              <a:t>24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80000" y="936000"/>
            <a:ext cx="10788346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S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using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AXI/APB4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Stratus SC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library</a:t>
            </a:r>
            <a:endParaRPr lang="de-DE" sz="3200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66787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err="1" smtClean="0"/>
              <a:t>monitor.v</a:t>
            </a:r>
            <a:r>
              <a:rPr lang="en-US" dirty="0" smtClean="0"/>
              <a:t> module generation: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For APB4: (similar to </a:t>
            </a:r>
            <a:r>
              <a:rPr lang="en-US" dirty="0" err="1" smtClean="0"/>
              <a:t>monitor.v</a:t>
            </a:r>
            <a:r>
              <a:rPr lang="en-US" dirty="0" smtClean="0"/>
              <a:t> in  APB4 example)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0235" y="2467875"/>
            <a:ext cx="5970493" cy="37446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chemeClr val="tx1"/>
                </a:solidFill>
              </a:rPr>
              <a:t>module monitor (PCLK, PRESET,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psel</a:t>
            </a:r>
            <a:r>
              <a:rPr kumimoji="1" lang="en-US" altLang="ja-JP" sz="900" dirty="0">
                <a:solidFill>
                  <a:schemeClr val="tx1"/>
                </a:solidFill>
              </a:rPr>
              <a:t>, …,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prdata</a:t>
            </a:r>
            <a:r>
              <a:rPr kumimoji="1" lang="en-US" altLang="ja-JP" sz="900" dirty="0">
                <a:solidFill>
                  <a:schemeClr val="tx1"/>
                </a:solidFill>
              </a:rPr>
              <a:t>,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pslverr</a:t>
            </a:r>
            <a:r>
              <a:rPr kumimoji="1" lang="en-US" altLang="ja-JP" sz="900" dirty="0">
                <a:solidFill>
                  <a:schemeClr val="tx1"/>
                </a:solidFill>
              </a:rPr>
              <a:t> );</a:t>
            </a:r>
          </a:p>
          <a:p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ABUS_WIDTH           = 32;  // Size of Address field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DBUS_WIDTH           = 32;  // Size of Data field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PSEL_N               = 1;   // Number of slaves present, i.e. width of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psel</a:t>
            </a:r>
            <a:r>
              <a:rPr kumimoji="1" lang="en-US" altLang="ja-JP" sz="900" dirty="0">
                <a:solidFill>
                  <a:schemeClr val="tx1"/>
                </a:solidFill>
              </a:rPr>
              <a:t> signal;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                              // When configured as master (verifying a slave); leave PSEL_N as default of 1.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                              // When configured as slave (verifying a master); 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	         //        set PSEL_N to the number of slaves connected to the bus;</a:t>
            </a:r>
          </a:p>
          <a:p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PROT_WIDTH           = 2;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COVERAGE_ON          = 0;   // Set to 1: Enable functional covers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MAX_WAIT_CYCLES_ON   = 0;   // Set to 1: Enable checking of PREADY within a fixed N cycles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MAX_WAIT_CYCLES      = 2;   // Maximum wait cycles when PREADY goes high after PVALID;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                              // Value of 0 means no wait states, i.e. PREADY is always high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RST_CHECKS_ON        = 0;   // Set to 1: Enable reset checks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RECM_CHECKS_ON       = 0;   // Set to 1: Enable </a:t>
            </a:r>
            <a:r>
              <a:rPr kumimoji="1" lang="en-US" altLang="ja-JP" sz="900" dirty="0" smtClean="0">
                <a:solidFill>
                  <a:schemeClr val="tx1"/>
                </a:solidFill>
              </a:rPr>
              <a:t>APB4 </a:t>
            </a:r>
            <a:r>
              <a:rPr kumimoji="1" lang="en-US" altLang="ja-JP" sz="900" dirty="0">
                <a:solidFill>
                  <a:schemeClr val="tx1"/>
                </a:solidFill>
              </a:rPr>
              <a:t>recommended checks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XCHECKS_ON           = 0;   // Set to 1: Enable </a:t>
            </a:r>
            <a:r>
              <a:rPr kumimoji="1" lang="en-US" altLang="ja-JP" sz="900" dirty="0" smtClean="0">
                <a:solidFill>
                  <a:schemeClr val="tx1"/>
                </a:solidFill>
              </a:rPr>
              <a:t>APB4 </a:t>
            </a:r>
            <a:r>
              <a:rPr kumimoji="1" lang="en-US" altLang="ja-JP" sz="900" dirty="0">
                <a:solidFill>
                  <a:schemeClr val="tx1"/>
                </a:solidFill>
              </a:rPr>
              <a:t>X-checks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CONFIG_CSR_INTERFACE = 0;   // Set to 1: Enable ABVIP to connect with CSR-PA </a:t>
            </a:r>
            <a:r>
              <a:rPr kumimoji="1" lang="en-US" altLang="ja-JP" sz="900" dirty="0" smtClean="0">
                <a:solidFill>
                  <a:schemeClr val="tx1"/>
                </a:solidFill>
              </a:rPr>
              <a:t>checker</a:t>
            </a:r>
            <a:endParaRPr kumimoji="1"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0963" y="2467875"/>
            <a:ext cx="4320743" cy="37587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900" dirty="0" smtClean="0">
                <a:solidFill>
                  <a:schemeClr val="tx1"/>
                </a:solidFill>
              </a:rPr>
              <a:t>   // </a:t>
            </a:r>
            <a:r>
              <a:rPr kumimoji="1" lang="en-US" altLang="ja-JP" sz="900" dirty="0">
                <a:solidFill>
                  <a:schemeClr val="tx1"/>
                </a:solidFill>
              </a:rPr>
              <a:t>Continuation</a:t>
            </a:r>
          </a:p>
          <a:p>
            <a:r>
              <a:rPr kumimoji="1" lang="en-US" altLang="ja-JP" sz="900" dirty="0" smtClean="0">
                <a:solidFill>
                  <a:schemeClr val="tx1"/>
                </a:solidFill>
              </a:rPr>
              <a:t>   input                       </a:t>
            </a:r>
            <a:r>
              <a:rPr kumimoji="1" lang="en-US" altLang="ja-JP" sz="900" dirty="0">
                <a:solidFill>
                  <a:schemeClr val="tx1"/>
                </a:solidFill>
              </a:rPr>
              <a:t>PCLK;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input                       PRESET;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input   [PSEL_N-1:0]       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psel</a:t>
            </a:r>
            <a:r>
              <a:rPr kumimoji="1" lang="en-US" altLang="ja-JP" sz="900" dirty="0">
                <a:solidFill>
                  <a:schemeClr val="tx1"/>
                </a:solidFill>
              </a:rPr>
              <a:t>;      // Master select line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…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input   [DBUS_WIDTH-1:0]   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prdata</a:t>
            </a:r>
            <a:r>
              <a:rPr kumimoji="1" lang="en-US" altLang="ja-JP" sz="900" dirty="0">
                <a:solidFill>
                  <a:schemeClr val="tx1"/>
                </a:solidFill>
              </a:rPr>
              <a:t>;    // Slave read data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input                      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pslverr</a:t>
            </a:r>
            <a:r>
              <a:rPr kumimoji="1" lang="en-US" altLang="ja-JP" sz="900" dirty="0">
                <a:solidFill>
                  <a:schemeClr val="tx1"/>
                </a:solidFill>
              </a:rPr>
              <a:t>;    // Slave error signal</a:t>
            </a:r>
          </a:p>
          <a:p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</a:t>
            </a:r>
            <a:r>
              <a:rPr kumimoji="1" lang="en-US" altLang="ja-JP" sz="900" dirty="0" smtClean="0">
                <a:solidFill>
                  <a:schemeClr val="tx1"/>
                </a:solidFill>
              </a:rPr>
              <a:t>cdn_abvip_apb4_monitor </a:t>
            </a:r>
            <a:r>
              <a:rPr kumimoji="1" lang="en-US" altLang="ja-JP" sz="900" dirty="0">
                <a:solidFill>
                  <a:schemeClr val="tx1"/>
                </a:solidFill>
              </a:rPr>
              <a:t>#(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.ABUS_WIDTH     (ABUS_WIDTH    ),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.DBUS_WIDTH     (DBUS_WIDTH    ),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.PSEL_N         (PSEL_N        ),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….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) </a:t>
            </a:r>
            <a:r>
              <a:rPr kumimoji="1" lang="en-US" altLang="ja-JP" sz="900" dirty="0" smtClean="0">
                <a:solidFill>
                  <a:schemeClr val="tx1"/>
                </a:solidFill>
              </a:rPr>
              <a:t>apb4_monitor </a:t>
            </a:r>
            <a:r>
              <a:rPr kumimoji="1" lang="en-US" altLang="ja-JP" sz="900" dirty="0">
                <a:solidFill>
                  <a:schemeClr val="tx1"/>
                </a:solidFill>
              </a:rPr>
              <a:t>(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pclk</a:t>
            </a:r>
            <a:r>
              <a:rPr kumimoji="1" lang="en-US" altLang="ja-JP" sz="900" dirty="0">
                <a:solidFill>
                  <a:schemeClr val="tx1"/>
                </a:solidFill>
              </a:rPr>
              <a:t>       (PCLK),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presetn</a:t>
            </a:r>
            <a:r>
              <a:rPr kumimoji="1" lang="en-US" altLang="ja-JP" sz="900" dirty="0">
                <a:solidFill>
                  <a:schemeClr val="tx1"/>
                </a:solidFill>
              </a:rPr>
              <a:t>    (!PRESET),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psel</a:t>
            </a:r>
            <a:r>
              <a:rPr kumimoji="1" lang="en-US" altLang="ja-JP" sz="900" dirty="0">
                <a:solidFill>
                  <a:schemeClr val="tx1"/>
                </a:solidFill>
              </a:rPr>
              <a:t>       (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psel</a:t>
            </a:r>
            <a:r>
              <a:rPr kumimoji="1" lang="en-US" altLang="ja-JP" sz="900" dirty="0">
                <a:solidFill>
                  <a:schemeClr val="tx1"/>
                </a:solidFill>
              </a:rPr>
              <a:t>   ),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….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prdata</a:t>
            </a:r>
            <a:r>
              <a:rPr kumimoji="1" lang="en-US" altLang="ja-JP" sz="900" dirty="0">
                <a:solidFill>
                  <a:schemeClr val="tx1"/>
                </a:solidFill>
              </a:rPr>
              <a:t>     (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prdata</a:t>
            </a:r>
            <a:r>
              <a:rPr kumimoji="1" lang="en-US" altLang="ja-JP" sz="900" dirty="0">
                <a:solidFill>
                  <a:schemeClr val="tx1"/>
                </a:solidFill>
              </a:rPr>
              <a:t> ),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pslverr</a:t>
            </a:r>
            <a:r>
              <a:rPr kumimoji="1" lang="en-US" altLang="ja-JP" sz="900" dirty="0">
                <a:solidFill>
                  <a:schemeClr val="tx1"/>
                </a:solidFill>
              </a:rPr>
              <a:t>    (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pslverr</a:t>
            </a:r>
            <a:r>
              <a:rPr kumimoji="1" lang="en-US" altLang="ja-JP" sz="900" dirty="0">
                <a:solidFill>
                  <a:schemeClr val="tx1"/>
                </a:solidFill>
              </a:rPr>
              <a:t>)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);</a:t>
            </a:r>
          </a:p>
          <a:p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kumimoji="1" lang="en-US" altLang="ja-JP" sz="900" dirty="0" err="1">
                <a:solidFill>
                  <a:schemeClr val="tx1"/>
                </a:solidFill>
              </a:rPr>
              <a:t>endmodule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endParaRPr kumimoji="1" lang="en-US" altLang="ja-JP" sz="900" dirty="0">
              <a:solidFill>
                <a:schemeClr val="tx1"/>
              </a:solidFill>
            </a:endParaRPr>
          </a:p>
          <a:p>
            <a:endParaRPr kumimoji="1"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46229" y="0"/>
            <a:ext cx="15457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v1.1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774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0000" y="6509880"/>
            <a:ext cx="671760" cy="16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Page </a:t>
            </a:r>
            <a:fld id="{91F0ACDD-2FE9-43CC-B4E8-3DD3299C311F}" type="slidenum"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pPr/>
              <a:t>25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80000" y="936000"/>
            <a:ext cx="10788346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S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using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AXI/APB4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Stratus SC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library</a:t>
            </a:r>
            <a:endParaRPr lang="de-DE" sz="3200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66787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err="1" smtClean="0"/>
              <a:t>monitor.v</a:t>
            </a:r>
            <a:r>
              <a:rPr lang="en-US" dirty="0" smtClean="0"/>
              <a:t> module generation: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For AXI3: (similar to </a:t>
            </a:r>
            <a:r>
              <a:rPr lang="en-US" dirty="0" err="1" smtClean="0"/>
              <a:t>monitor.v</a:t>
            </a:r>
            <a:r>
              <a:rPr lang="en-US" dirty="0" smtClean="0"/>
              <a:t> in  AXI3 example)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0963" y="2467875"/>
            <a:ext cx="4320743" cy="37587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chemeClr val="tx1"/>
                </a:solidFill>
              </a:rPr>
              <a:t>// Continuation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input                       ACLK;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input                       ARESET;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input   [ID_WIDTH-1:0]     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awid</a:t>
            </a:r>
            <a:r>
              <a:rPr kumimoji="1" lang="en-US" altLang="ja-JP" sz="9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input   [ADDR_WIDTH-1:0]   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awaddr</a:t>
            </a:r>
            <a:r>
              <a:rPr kumimoji="1" lang="en-US" altLang="ja-JP" sz="9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...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input                      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rready</a:t>
            </a:r>
            <a:r>
              <a:rPr kumimoji="1" lang="en-US" altLang="ja-JP" sz="900" dirty="0">
                <a:solidFill>
                  <a:schemeClr val="tx1"/>
                </a:solidFill>
              </a:rPr>
              <a:t>;</a:t>
            </a:r>
          </a:p>
          <a:p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cdn_abvip_axi4_monitor #(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.ADDR_WIDTH   (ADDR_WIDTH   ),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.DATA_WIDTH   (DATA_WIDTH   ),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 ...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.LOW_POWER_ON(LOW_POWER_ON)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)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axi_monitor</a:t>
            </a:r>
            <a:r>
              <a:rPr kumimoji="1" lang="en-US" altLang="ja-JP" sz="900" dirty="0">
                <a:solidFill>
                  <a:schemeClr val="tx1"/>
                </a:solidFill>
              </a:rPr>
              <a:t> (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aclk</a:t>
            </a:r>
            <a:r>
              <a:rPr kumimoji="1" lang="en-US" altLang="ja-JP" sz="900" dirty="0">
                <a:solidFill>
                  <a:schemeClr val="tx1"/>
                </a:solidFill>
              </a:rPr>
              <a:t>       (ACLK), .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aresetn</a:t>
            </a:r>
            <a:r>
              <a:rPr kumimoji="1" lang="en-US" altLang="ja-JP" sz="900" dirty="0">
                <a:solidFill>
                  <a:schemeClr val="tx1"/>
                </a:solidFill>
              </a:rPr>
              <a:t>    (!ARESET),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awid</a:t>
            </a:r>
            <a:r>
              <a:rPr kumimoji="1" lang="en-US" altLang="ja-JP" sz="900" dirty="0">
                <a:solidFill>
                  <a:schemeClr val="tx1"/>
                </a:solidFill>
              </a:rPr>
              <a:t>       (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awid</a:t>
            </a:r>
            <a:r>
              <a:rPr kumimoji="1" lang="en-US" altLang="ja-JP" sz="900" dirty="0">
                <a:solidFill>
                  <a:schemeClr val="tx1"/>
                </a:solidFill>
              </a:rPr>
              <a:t>), .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awaddr</a:t>
            </a:r>
            <a:r>
              <a:rPr kumimoji="1" lang="en-US" altLang="ja-JP" sz="900" dirty="0">
                <a:solidFill>
                  <a:schemeClr val="tx1"/>
                </a:solidFill>
              </a:rPr>
              <a:t>     (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awaddr</a:t>
            </a:r>
            <a:r>
              <a:rPr kumimoji="1" lang="en-US" altLang="ja-JP" sz="900" dirty="0">
                <a:solidFill>
                  <a:schemeClr val="tx1"/>
                </a:solidFill>
              </a:rPr>
              <a:t>),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...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rvalid</a:t>
            </a:r>
            <a:r>
              <a:rPr kumimoji="1" lang="en-US" altLang="ja-JP" sz="900" dirty="0">
                <a:solidFill>
                  <a:schemeClr val="tx1"/>
                </a:solidFill>
              </a:rPr>
              <a:t>     (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rvalid</a:t>
            </a:r>
            <a:r>
              <a:rPr kumimoji="1" lang="en-US" altLang="ja-JP" sz="900" dirty="0">
                <a:solidFill>
                  <a:schemeClr val="tx1"/>
                </a:solidFill>
              </a:rPr>
              <a:t>), .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rready</a:t>
            </a:r>
            <a:r>
              <a:rPr kumimoji="1" lang="en-US" altLang="ja-JP" sz="900" dirty="0">
                <a:solidFill>
                  <a:schemeClr val="tx1"/>
                </a:solidFill>
              </a:rPr>
              <a:t>     (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rready</a:t>
            </a:r>
            <a:r>
              <a:rPr kumimoji="1" lang="en-US" altLang="ja-JP" sz="900" dirty="0">
                <a:solidFill>
                  <a:schemeClr val="tx1"/>
                </a:solidFill>
              </a:rPr>
              <a:t>),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csysreq</a:t>
            </a:r>
            <a:r>
              <a:rPr kumimoji="1" lang="en-US" altLang="ja-JP" sz="900" dirty="0">
                <a:solidFill>
                  <a:schemeClr val="tx1"/>
                </a:solidFill>
              </a:rPr>
              <a:t>    (1’b0),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csysack</a:t>
            </a:r>
            <a:r>
              <a:rPr kumimoji="1" lang="en-US" altLang="ja-JP" sz="900" dirty="0">
                <a:solidFill>
                  <a:schemeClr val="tx1"/>
                </a:solidFill>
              </a:rPr>
              <a:t>    (1’b0),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cactive</a:t>
            </a:r>
            <a:r>
              <a:rPr kumimoji="1" lang="en-US" altLang="ja-JP" sz="900" dirty="0">
                <a:solidFill>
                  <a:schemeClr val="tx1"/>
                </a:solidFill>
              </a:rPr>
              <a:t>    (1’b0)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);</a:t>
            </a:r>
          </a:p>
          <a:p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kumimoji="1" lang="en-US" altLang="ja-JP" sz="900" dirty="0" err="1" smtClean="0">
                <a:solidFill>
                  <a:schemeClr val="tx1"/>
                </a:solidFill>
              </a:rPr>
              <a:t>endmodule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endParaRPr kumimoji="1" lang="en-US" altLang="ja-JP" sz="900" dirty="0">
              <a:solidFill>
                <a:schemeClr val="tx1"/>
              </a:solidFill>
            </a:endParaRPr>
          </a:p>
          <a:p>
            <a:endParaRPr kumimoji="1"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46229" y="0"/>
            <a:ext cx="15457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v1.1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10235" y="2467875"/>
            <a:ext cx="5970493" cy="37446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chemeClr val="tx1"/>
                </a:solidFill>
              </a:rPr>
              <a:t>module monitor(ACLK, ARESET,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awid</a:t>
            </a:r>
            <a:r>
              <a:rPr kumimoji="1" lang="en-US" altLang="ja-JP" sz="900" dirty="0">
                <a:solidFill>
                  <a:schemeClr val="tx1"/>
                </a:solidFill>
              </a:rPr>
              <a:t>,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awaddr</a:t>
            </a:r>
            <a:r>
              <a:rPr kumimoji="1" lang="en-US" altLang="ja-JP" sz="900" dirty="0">
                <a:solidFill>
                  <a:schemeClr val="tx1"/>
                </a:solidFill>
              </a:rPr>
              <a:t>, ...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rready</a:t>
            </a:r>
            <a:r>
              <a:rPr kumimoji="1" lang="en-US" altLang="ja-JP" sz="900" dirty="0">
                <a:solidFill>
                  <a:schemeClr val="tx1"/>
                </a:solidFill>
              </a:rPr>
              <a:t>);</a:t>
            </a:r>
          </a:p>
          <a:p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kumimoji="1" lang="en-US" altLang="ja-JP" sz="900" dirty="0">
                <a:solidFill>
                  <a:srgbClr val="0000FF"/>
                </a:solidFill>
              </a:rPr>
              <a:t>    parameter   ADDR_WIDTH              = 32;</a:t>
            </a:r>
          </a:p>
          <a:p>
            <a:r>
              <a:rPr kumimoji="1" lang="en-US" altLang="ja-JP" sz="900" dirty="0">
                <a:solidFill>
                  <a:srgbClr val="0000FF"/>
                </a:solidFill>
              </a:rPr>
              <a:t>    parameter   DATA_WIDTH              = 64;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</a:t>
            </a:r>
            <a:r>
              <a:rPr kumimoji="1" lang="en-US" altLang="ja-JP" sz="900" dirty="0">
                <a:solidFill>
                  <a:srgbClr val="0000FF"/>
                </a:solidFill>
              </a:rPr>
              <a:t>parameter   ID_WIDTH                = 4;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LEN_WIDTH               = </a:t>
            </a:r>
            <a:r>
              <a:rPr kumimoji="1" lang="en-US" altLang="ja-JP" sz="900" dirty="0" smtClean="0">
                <a:solidFill>
                  <a:schemeClr val="tx1"/>
                </a:solidFill>
              </a:rPr>
              <a:t>4;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</a:t>
            </a:r>
            <a:r>
              <a:rPr kumimoji="1" lang="en-US" altLang="ja-JP" sz="900" dirty="0">
                <a:solidFill>
                  <a:srgbClr val="0000FF"/>
                </a:solidFill>
              </a:rPr>
              <a:t>parameter   SIZE_WIDTH              = 4;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BURST_WIDTH             = 2;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LOCK_WIDTH              = 2;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CACHE_WIDTH             = 4;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PROT_WIDTH              = 3;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BRESP_WIDTH             = 2;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RRESP_WIDTH             = 2;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COVERAGE_ON             = 1;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RST_CHECKS_ON           = 1;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X_CHECKS_ON             = 1;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MAX_WAIT_CYCLES_ON      = 1;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ALL_STROBES_HIGH_ON     = 0;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BYTE_STROBE_ON          = 1;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EXCL_ACCESS_ON          = 1;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LOCKED_ACCESS_ON        = 1;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READ_INTERLEAVE_ON      = 0;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WRITE_INTERLEAVE_ON     = 0;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READ_RESP_IN_ORDER_ON   = 1;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WRITE_RESP_IN_ORDER_ON  = 1;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LOW_POWER_ON            = 1;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4424083" y="2958353"/>
            <a:ext cx="2353236" cy="1183341"/>
          </a:xfrm>
          <a:prstGeom prst="wedgeRoundRectCallout">
            <a:avLst>
              <a:gd name="adj1" fmla="val -88262"/>
              <a:gd name="adj2" fmla="val -5098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Value is corresponding to specified value of “apb4/axi3/axi4_master/slave command’s options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9207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0000" y="6509880"/>
            <a:ext cx="671760" cy="16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Page </a:t>
            </a:r>
            <a:fld id="{91F0ACDD-2FE9-43CC-B4E8-3DD3299C311F}" type="slidenum"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pPr/>
              <a:t>26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80000" y="936000"/>
            <a:ext cx="10788346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S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using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AXI/APB4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Stratus SC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library</a:t>
            </a:r>
            <a:endParaRPr lang="de-DE" sz="3200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66787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err="1" smtClean="0"/>
              <a:t>monitor.v</a:t>
            </a:r>
            <a:r>
              <a:rPr lang="en-US" dirty="0" smtClean="0"/>
              <a:t> module generation: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For AXI4: (similar to </a:t>
            </a:r>
            <a:r>
              <a:rPr lang="en-US" dirty="0" err="1" smtClean="0"/>
              <a:t>monitor.v</a:t>
            </a:r>
            <a:r>
              <a:rPr lang="en-US" dirty="0" smtClean="0"/>
              <a:t> in  AXI4 example)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0963" y="2716306"/>
            <a:ext cx="4320743" cy="35103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chemeClr val="tx1"/>
                </a:solidFill>
              </a:rPr>
              <a:t>// Continuation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</a:t>
            </a:r>
            <a:r>
              <a:rPr kumimoji="1" lang="en-US" altLang="ja-JP" sz="900" dirty="0" smtClean="0">
                <a:solidFill>
                  <a:schemeClr val="tx1"/>
                </a:solidFill>
              </a:rPr>
              <a:t>…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input   [ID_WIDTH-1:0]     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awid</a:t>
            </a:r>
            <a:r>
              <a:rPr kumimoji="1" lang="en-US" altLang="ja-JP" sz="9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ja-JP" sz="900" dirty="0" smtClean="0">
                <a:solidFill>
                  <a:schemeClr val="tx1"/>
                </a:solidFill>
              </a:rPr>
              <a:t>    </a:t>
            </a:r>
            <a:r>
              <a:rPr kumimoji="1" lang="en-US" altLang="ja-JP" sz="900" dirty="0">
                <a:solidFill>
                  <a:schemeClr val="tx1"/>
                </a:solidFill>
              </a:rPr>
              <a:t>input                      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awlock</a:t>
            </a:r>
            <a:r>
              <a:rPr kumimoji="1" lang="en-US" altLang="ja-JP" sz="9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ja-JP" sz="900" dirty="0">
                <a:solidFill>
                  <a:srgbClr val="0000FF"/>
                </a:solidFill>
              </a:rPr>
              <a:t>   </a:t>
            </a:r>
            <a:r>
              <a:rPr kumimoji="1" lang="en-US" altLang="ja-JP" sz="900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900" dirty="0">
                <a:solidFill>
                  <a:srgbClr val="0000FF"/>
                </a:solidFill>
              </a:rPr>
              <a:t>input   [QOS_WIDTH-1:0]     </a:t>
            </a:r>
            <a:r>
              <a:rPr kumimoji="1" lang="en-US" altLang="ja-JP" sz="900" dirty="0" err="1">
                <a:solidFill>
                  <a:srgbClr val="0000FF"/>
                </a:solidFill>
              </a:rPr>
              <a:t>awqos</a:t>
            </a:r>
            <a:r>
              <a:rPr kumimoji="1" lang="en-US" altLang="ja-JP" sz="900" dirty="0">
                <a:solidFill>
                  <a:srgbClr val="0000FF"/>
                </a:solidFill>
              </a:rPr>
              <a:t>; </a:t>
            </a:r>
            <a:endParaRPr kumimoji="1" lang="en-US" altLang="ja-JP" sz="900" dirty="0" smtClean="0">
              <a:solidFill>
                <a:srgbClr val="0000FF"/>
              </a:solidFill>
            </a:endParaRPr>
          </a:p>
          <a:p>
            <a:r>
              <a:rPr kumimoji="1" lang="en-US" altLang="ja-JP" sz="900" dirty="0">
                <a:solidFill>
                  <a:srgbClr val="0000FF"/>
                </a:solidFill>
              </a:rPr>
              <a:t> </a:t>
            </a:r>
            <a:r>
              <a:rPr kumimoji="1" lang="en-US" altLang="ja-JP" sz="900" dirty="0" smtClean="0">
                <a:solidFill>
                  <a:srgbClr val="0000FF"/>
                </a:solidFill>
              </a:rPr>
              <a:t>   input   [REGION_WIDTH-1:0]  </a:t>
            </a:r>
            <a:r>
              <a:rPr kumimoji="1" lang="en-US" altLang="ja-JP" sz="900" dirty="0" err="1" smtClean="0">
                <a:solidFill>
                  <a:srgbClr val="0000FF"/>
                </a:solidFill>
              </a:rPr>
              <a:t>awregion</a:t>
            </a:r>
            <a:r>
              <a:rPr kumimoji="1" lang="en-US" altLang="ja-JP" sz="900" dirty="0" smtClean="0">
                <a:solidFill>
                  <a:srgbClr val="0000FF"/>
                </a:solidFill>
              </a:rPr>
              <a:t>;  </a:t>
            </a:r>
          </a:p>
          <a:p>
            <a:r>
              <a:rPr kumimoji="1" lang="en-US" altLang="ja-JP" sz="900" dirty="0" smtClean="0">
                <a:solidFill>
                  <a:srgbClr val="0000FF"/>
                </a:solidFill>
              </a:rPr>
              <a:t>    </a:t>
            </a:r>
            <a:r>
              <a:rPr kumimoji="1" lang="en-US" altLang="ja-JP" sz="900" dirty="0">
                <a:solidFill>
                  <a:srgbClr val="0000FF"/>
                </a:solidFill>
              </a:rPr>
              <a:t>input   [AWUSER_WIDTH-1:0]  </a:t>
            </a:r>
            <a:r>
              <a:rPr kumimoji="1" lang="en-US" altLang="ja-JP" sz="900" dirty="0" err="1">
                <a:solidFill>
                  <a:srgbClr val="0000FF"/>
                </a:solidFill>
              </a:rPr>
              <a:t>awuser</a:t>
            </a:r>
            <a:r>
              <a:rPr kumimoji="1" lang="en-US" altLang="ja-JP" sz="900" dirty="0">
                <a:solidFill>
                  <a:srgbClr val="0000FF"/>
                </a:solidFill>
              </a:rPr>
              <a:t>; </a:t>
            </a:r>
          </a:p>
          <a:p>
            <a:r>
              <a:rPr kumimoji="1" lang="en-US" altLang="ja-JP" sz="900" dirty="0" smtClean="0">
                <a:solidFill>
                  <a:schemeClr val="tx1"/>
                </a:solidFill>
              </a:rPr>
              <a:t>    </a:t>
            </a:r>
            <a:r>
              <a:rPr kumimoji="1" lang="en-US" altLang="ja-JP" sz="900" dirty="0">
                <a:solidFill>
                  <a:schemeClr val="tx1"/>
                </a:solidFill>
              </a:rPr>
              <a:t>input   [ADDR_WIDTH-1:0]   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awaddr</a:t>
            </a:r>
            <a:r>
              <a:rPr kumimoji="1" lang="en-US" altLang="ja-JP" sz="9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...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input                      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rready</a:t>
            </a:r>
            <a:r>
              <a:rPr kumimoji="1" lang="en-US" altLang="ja-JP" sz="900" dirty="0">
                <a:solidFill>
                  <a:schemeClr val="tx1"/>
                </a:solidFill>
              </a:rPr>
              <a:t>;</a:t>
            </a:r>
          </a:p>
          <a:p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cdn_abvip_axi4_monitor #(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.ADDR_WIDTH   (ADDR_WIDTH   ),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.DATA_WIDTH   (DATA_WIDTH   ),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 ...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.LOW_POWER_ON(LOW_POWER_ON)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)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axi_monitor</a:t>
            </a:r>
            <a:r>
              <a:rPr kumimoji="1" lang="en-US" altLang="ja-JP" sz="900" dirty="0">
                <a:solidFill>
                  <a:schemeClr val="tx1"/>
                </a:solidFill>
              </a:rPr>
              <a:t> (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aclk</a:t>
            </a:r>
            <a:r>
              <a:rPr kumimoji="1" lang="en-US" altLang="ja-JP" sz="900" dirty="0">
                <a:solidFill>
                  <a:schemeClr val="tx1"/>
                </a:solidFill>
              </a:rPr>
              <a:t>       (ACLK), .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aresetn</a:t>
            </a:r>
            <a:r>
              <a:rPr kumimoji="1" lang="en-US" altLang="ja-JP" sz="900" dirty="0">
                <a:solidFill>
                  <a:schemeClr val="tx1"/>
                </a:solidFill>
              </a:rPr>
              <a:t>    (!ARESET),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awid</a:t>
            </a:r>
            <a:r>
              <a:rPr kumimoji="1" lang="en-US" altLang="ja-JP" sz="900" dirty="0">
                <a:solidFill>
                  <a:schemeClr val="tx1"/>
                </a:solidFill>
              </a:rPr>
              <a:t>       (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awid</a:t>
            </a:r>
            <a:r>
              <a:rPr kumimoji="1" lang="en-US" altLang="ja-JP" sz="900" dirty="0">
                <a:solidFill>
                  <a:schemeClr val="tx1"/>
                </a:solidFill>
              </a:rPr>
              <a:t>), .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awaddr</a:t>
            </a:r>
            <a:r>
              <a:rPr kumimoji="1" lang="en-US" altLang="ja-JP" sz="900" dirty="0">
                <a:solidFill>
                  <a:schemeClr val="tx1"/>
                </a:solidFill>
              </a:rPr>
              <a:t>     (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awaddr</a:t>
            </a:r>
            <a:r>
              <a:rPr kumimoji="1" lang="en-US" altLang="ja-JP" sz="900" dirty="0">
                <a:solidFill>
                  <a:schemeClr val="tx1"/>
                </a:solidFill>
              </a:rPr>
              <a:t>),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    ...</a:t>
            </a:r>
          </a:p>
          <a:p>
            <a:r>
              <a:rPr kumimoji="1" lang="en-US" altLang="ja-JP" sz="900" dirty="0" smtClean="0">
                <a:solidFill>
                  <a:schemeClr val="tx1"/>
                </a:solidFill>
              </a:rPr>
              <a:t>.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cactive</a:t>
            </a:r>
            <a:r>
              <a:rPr kumimoji="1" lang="en-US" altLang="ja-JP" sz="900" dirty="0">
                <a:solidFill>
                  <a:schemeClr val="tx1"/>
                </a:solidFill>
              </a:rPr>
              <a:t>    (1’b0)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);</a:t>
            </a:r>
          </a:p>
          <a:p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kumimoji="1" lang="en-US" altLang="ja-JP" sz="900" dirty="0" err="1" smtClean="0">
                <a:solidFill>
                  <a:schemeClr val="tx1"/>
                </a:solidFill>
              </a:rPr>
              <a:t>endmodule</a:t>
            </a:r>
            <a:endParaRPr kumimoji="1"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46229" y="0"/>
            <a:ext cx="15457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v1.1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03830" y="2716306"/>
            <a:ext cx="5970493" cy="35032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chemeClr val="tx1"/>
                </a:solidFill>
              </a:rPr>
              <a:t>module monitor(ACLK, ARESET,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awid</a:t>
            </a:r>
            <a:r>
              <a:rPr kumimoji="1" lang="en-US" altLang="ja-JP" sz="900" dirty="0">
                <a:solidFill>
                  <a:schemeClr val="tx1"/>
                </a:solidFill>
              </a:rPr>
              <a:t>,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awaddr</a:t>
            </a:r>
            <a:r>
              <a:rPr kumimoji="1" lang="en-US" altLang="ja-JP" sz="900" dirty="0">
                <a:solidFill>
                  <a:schemeClr val="tx1"/>
                </a:solidFill>
              </a:rPr>
              <a:t>, ...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rready</a:t>
            </a:r>
            <a:r>
              <a:rPr kumimoji="1" lang="en-US" altLang="ja-JP" sz="900" dirty="0">
                <a:solidFill>
                  <a:schemeClr val="tx1"/>
                </a:solidFill>
              </a:rPr>
              <a:t>);</a:t>
            </a:r>
          </a:p>
          <a:p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ADDR_WIDTH              = 32;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DATA_WIDTH              = 64;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ID_WIDTH                = 4;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LEN_WIDTH               = 8;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 parameter   SIZE_WIDTH              = 4;</a:t>
            </a:r>
          </a:p>
          <a:p>
            <a:r>
              <a:rPr kumimoji="1" lang="en-US" altLang="ja-JP" sz="900" dirty="0" smtClean="0">
                <a:solidFill>
                  <a:schemeClr val="tx1"/>
                </a:solidFill>
              </a:rPr>
              <a:t>    …</a:t>
            </a:r>
          </a:p>
          <a:p>
            <a:r>
              <a:rPr kumimoji="1" lang="en-US" altLang="ja-JP" sz="900" dirty="0" smtClean="0">
                <a:solidFill>
                  <a:srgbClr val="0000FF"/>
                </a:solidFill>
              </a:rPr>
              <a:t>    </a:t>
            </a:r>
            <a:r>
              <a:rPr kumimoji="1" lang="en-US" altLang="ja-JP" sz="900" dirty="0">
                <a:solidFill>
                  <a:srgbClr val="0000FF"/>
                </a:solidFill>
              </a:rPr>
              <a:t>parameter   AWUSER_WIDTH            = 32; // Size of </a:t>
            </a:r>
            <a:r>
              <a:rPr kumimoji="1" lang="en-US" altLang="ja-JP" sz="900" dirty="0" err="1">
                <a:solidFill>
                  <a:srgbClr val="0000FF"/>
                </a:solidFill>
              </a:rPr>
              <a:t>AWUser</a:t>
            </a:r>
            <a:r>
              <a:rPr kumimoji="1" lang="en-US" altLang="ja-JP" sz="900" dirty="0">
                <a:solidFill>
                  <a:srgbClr val="0000FF"/>
                </a:solidFill>
              </a:rPr>
              <a:t> field</a:t>
            </a:r>
          </a:p>
          <a:p>
            <a:r>
              <a:rPr kumimoji="1" lang="en-US" altLang="ja-JP" sz="900" dirty="0">
                <a:solidFill>
                  <a:srgbClr val="0000FF"/>
                </a:solidFill>
              </a:rPr>
              <a:t>   </a:t>
            </a:r>
            <a:r>
              <a:rPr kumimoji="1" lang="en-US" altLang="ja-JP" sz="900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900" dirty="0">
                <a:solidFill>
                  <a:srgbClr val="0000FF"/>
                </a:solidFill>
              </a:rPr>
              <a:t>parameter   WUSER_WIDTH             = 32; // Size of </a:t>
            </a:r>
            <a:r>
              <a:rPr kumimoji="1" lang="en-US" altLang="ja-JP" sz="900" dirty="0" err="1">
                <a:solidFill>
                  <a:srgbClr val="0000FF"/>
                </a:solidFill>
              </a:rPr>
              <a:t>WUser</a:t>
            </a:r>
            <a:r>
              <a:rPr kumimoji="1" lang="en-US" altLang="ja-JP" sz="900" dirty="0">
                <a:solidFill>
                  <a:srgbClr val="0000FF"/>
                </a:solidFill>
              </a:rPr>
              <a:t> field</a:t>
            </a:r>
          </a:p>
          <a:p>
            <a:r>
              <a:rPr kumimoji="1" lang="en-US" altLang="ja-JP" sz="900" dirty="0">
                <a:solidFill>
                  <a:srgbClr val="0000FF"/>
                </a:solidFill>
              </a:rPr>
              <a:t>   </a:t>
            </a:r>
            <a:r>
              <a:rPr kumimoji="1" lang="en-US" altLang="ja-JP" sz="900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900" dirty="0">
                <a:solidFill>
                  <a:srgbClr val="0000FF"/>
                </a:solidFill>
              </a:rPr>
              <a:t>parameter   BUSER_WIDTH             = 32; // Size of </a:t>
            </a:r>
            <a:r>
              <a:rPr kumimoji="1" lang="en-US" altLang="ja-JP" sz="900" dirty="0" err="1">
                <a:solidFill>
                  <a:srgbClr val="0000FF"/>
                </a:solidFill>
              </a:rPr>
              <a:t>BUser</a:t>
            </a:r>
            <a:r>
              <a:rPr kumimoji="1" lang="en-US" altLang="ja-JP" sz="900" dirty="0">
                <a:solidFill>
                  <a:srgbClr val="0000FF"/>
                </a:solidFill>
              </a:rPr>
              <a:t> field</a:t>
            </a:r>
          </a:p>
          <a:p>
            <a:r>
              <a:rPr kumimoji="1" lang="en-US" altLang="ja-JP" sz="900" dirty="0">
                <a:solidFill>
                  <a:srgbClr val="0000FF"/>
                </a:solidFill>
              </a:rPr>
              <a:t>   </a:t>
            </a:r>
            <a:r>
              <a:rPr kumimoji="1" lang="en-US" altLang="ja-JP" sz="900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900" dirty="0">
                <a:solidFill>
                  <a:srgbClr val="0000FF"/>
                </a:solidFill>
              </a:rPr>
              <a:t>parameter   ARUSER_WIDTH            = 32; // Size of </a:t>
            </a:r>
            <a:r>
              <a:rPr kumimoji="1" lang="en-US" altLang="ja-JP" sz="900" dirty="0" err="1">
                <a:solidFill>
                  <a:srgbClr val="0000FF"/>
                </a:solidFill>
              </a:rPr>
              <a:t>ARUser</a:t>
            </a:r>
            <a:r>
              <a:rPr kumimoji="1" lang="en-US" altLang="ja-JP" sz="900" dirty="0">
                <a:solidFill>
                  <a:srgbClr val="0000FF"/>
                </a:solidFill>
              </a:rPr>
              <a:t> field</a:t>
            </a:r>
          </a:p>
          <a:p>
            <a:r>
              <a:rPr kumimoji="1" lang="en-US" altLang="ja-JP" sz="900" dirty="0">
                <a:solidFill>
                  <a:srgbClr val="0000FF"/>
                </a:solidFill>
              </a:rPr>
              <a:t>   </a:t>
            </a:r>
            <a:r>
              <a:rPr kumimoji="1" lang="en-US" altLang="ja-JP" sz="900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900" dirty="0">
                <a:solidFill>
                  <a:srgbClr val="0000FF"/>
                </a:solidFill>
              </a:rPr>
              <a:t>parameter   RUSER_WIDTH             = 32; // Size of </a:t>
            </a:r>
            <a:r>
              <a:rPr kumimoji="1" lang="en-US" altLang="ja-JP" sz="900" dirty="0" err="1">
                <a:solidFill>
                  <a:srgbClr val="0000FF"/>
                </a:solidFill>
              </a:rPr>
              <a:t>RUser</a:t>
            </a:r>
            <a:r>
              <a:rPr kumimoji="1" lang="en-US" altLang="ja-JP" sz="900" dirty="0">
                <a:solidFill>
                  <a:srgbClr val="0000FF"/>
                </a:solidFill>
              </a:rPr>
              <a:t> field</a:t>
            </a:r>
          </a:p>
          <a:p>
            <a:r>
              <a:rPr kumimoji="1" lang="en-US" altLang="ja-JP" sz="900" dirty="0" smtClean="0">
                <a:solidFill>
                  <a:schemeClr val="tx1"/>
                </a:solidFill>
              </a:rPr>
              <a:t>    …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   </a:t>
            </a:r>
            <a:r>
              <a:rPr kumimoji="1" lang="en-US" altLang="ja-JP" sz="900" dirty="0" smtClean="0">
                <a:solidFill>
                  <a:schemeClr val="tx1"/>
                </a:solidFill>
              </a:rPr>
              <a:t> parameter   </a:t>
            </a:r>
            <a:r>
              <a:rPr kumimoji="1" lang="en-US" altLang="ja-JP" sz="900" dirty="0">
                <a:solidFill>
                  <a:schemeClr val="tx1"/>
                </a:solidFill>
              </a:rPr>
              <a:t>LOW_POWER_ON            = 1;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424083" y="2958353"/>
            <a:ext cx="2353236" cy="1183341"/>
          </a:xfrm>
          <a:prstGeom prst="wedgeRoundRectCallout">
            <a:avLst>
              <a:gd name="adj1" fmla="val -47691"/>
              <a:gd name="adj2" fmla="val 6719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Value is corresponding to specified value of “apb4/axi3/axi4_master/slave command’s options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3024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0000" y="6509880"/>
            <a:ext cx="671760" cy="16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Page </a:t>
            </a:r>
            <a:fld id="{91F0ACDD-2FE9-43CC-B4E8-3DD3299C311F}" type="slidenum"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pPr/>
              <a:t>27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80000" y="936000"/>
            <a:ext cx="10788346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S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using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AXI/APB4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Stratus SC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library</a:t>
            </a:r>
            <a:endParaRPr lang="de-DE" sz="3200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66787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.map module generation:</a:t>
            </a:r>
            <a:r>
              <a:rPr lang="en-US" dirty="0"/>
              <a:t> </a:t>
            </a:r>
            <a:r>
              <a:rPr lang="en-US" dirty="0" err="1"/>
              <a:t>monitor_ies.map</a:t>
            </a:r>
            <a:r>
              <a:rPr lang="en-US" dirty="0"/>
              <a:t>, &lt;module&gt;_</a:t>
            </a:r>
            <a:r>
              <a:rPr lang="en-US" dirty="0" err="1"/>
              <a:t>ies.map</a:t>
            </a:r>
            <a:endParaRPr lang="en-US" dirty="0" smtClean="0"/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 smtClean="0"/>
              <a:t>The following is example of APB4 I/F. The corresponding declaration will be generated for AXI3/AXI4.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0963" y="2716306"/>
            <a:ext cx="4320743" cy="35103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chemeClr val="tx1"/>
                </a:solidFill>
              </a:rPr>
              <a:t>-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900" dirty="0">
                <a:solidFill>
                  <a:schemeClr val="tx1"/>
                </a:solidFill>
              </a:rPr>
              <a:t> "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PCLK:bool</a:t>
            </a:r>
            <a:r>
              <a:rPr kumimoji="1" lang="en-US" altLang="ja-JP" sz="900" dirty="0">
                <a:solidFill>
                  <a:schemeClr val="tx1"/>
                </a:solidFill>
              </a:rPr>
              <a:t>"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-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900" dirty="0">
                <a:solidFill>
                  <a:schemeClr val="tx1"/>
                </a:solidFill>
              </a:rPr>
              <a:t> "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PRESET:bool</a:t>
            </a:r>
            <a:r>
              <a:rPr kumimoji="1" lang="en-US" altLang="ja-JP" sz="900" dirty="0">
                <a:solidFill>
                  <a:schemeClr val="tx1"/>
                </a:solidFill>
              </a:rPr>
              <a:t>"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-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900" dirty="0">
                <a:solidFill>
                  <a:schemeClr val="tx1"/>
                </a:solidFill>
              </a:rPr>
              <a:t> "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trig:bool</a:t>
            </a:r>
            <a:r>
              <a:rPr kumimoji="1" lang="en-US" altLang="ja-JP" sz="900" dirty="0">
                <a:solidFill>
                  <a:schemeClr val="tx1"/>
                </a:solidFill>
              </a:rPr>
              <a:t>"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-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900" dirty="0">
                <a:solidFill>
                  <a:schemeClr val="tx1"/>
                </a:solidFill>
              </a:rPr>
              <a:t> "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INT:bool</a:t>
            </a:r>
            <a:r>
              <a:rPr kumimoji="1" lang="en-US" altLang="ja-JP" sz="900" dirty="0">
                <a:solidFill>
                  <a:schemeClr val="tx1"/>
                </a:solidFill>
              </a:rPr>
              <a:t>"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-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900" dirty="0">
                <a:solidFill>
                  <a:schemeClr val="tx1"/>
                </a:solidFill>
              </a:rPr>
              <a:t> "</a:t>
            </a:r>
            <a:r>
              <a:rPr kumimoji="1" lang="en-US" altLang="ja-JP" sz="900" dirty="0">
                <a:solidFill>
                  <a:srgbClr val="0000FF"/>
                </a:solidFill>
              </a:rPr>
              <a:t>target1_</a:t>
            </a:r>
            <a:r>
              <a:rPr kumimoji="1" lang="en-US" altLang="ja-JP" sz="900" dirty="0">
                <a:solidFill>
                  <a:schemeClr val="tx1"/>
                </a:solidFill>
              </a:rPr>
              <a:t>PADDR:sc_uint&lt;32&gt;"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-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900" dirty="0">
                <a:solidFill>
                  <a:schemeClr val="tx1"/>
                </a:solidFill>
              </a:rPr>
              <a:t> "target1_PSELX:sc_uint&lt;1&gt;"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-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900" dirty="0">
                <a:solidFill>
                  <a:schemeClr val="tx1"/>
                </a:solidFill>
              </a:rPr>
              <a:t> "target1_PENABLE:bool"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-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900" dirty="0">
                <a:solidFill>
                  <a:schemeClr val="tx1"/>
                </a:solidFill>
              </a:rPr>
              <a:t> "target1_PWRITE:bool"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-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900" dirty="0">
                <a:solidFill>
                  <a:schemeClr val="tx1"/>
                </a:solidFill>
              </a:rPr>
              <a:t> "target1_PWDATA:sc_uint&lt;32&gt;"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-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900" dirty="0">
                <a:solidFill>
                  <a:schemeClr val="tx1"/>
                </a:solidFill>
              </a:rPr>
              <a:t> "target1_PSTRB:sc_uint&lt;4&gt;"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-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900" dirty="0">
                <a:solidFill>
                  <a:schemeClr val="tx1"/>
                </a:solidFill>
              </a:rPr>
              <a:t> "target1_PPROT:sc_uint&lt;3&gt;"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-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900" dirty="0">
                <a:solidFill>
                  <a:schemeClr val="tx1"/>
                </a:solidFill>
              </a:rPr>
              <a:t> "target1_PRDATA:sc_uint&lt;32&gt;"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-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900" dirty="0">
                <a:solidFill>
                  <a:schemeClr val="tx1"/>
                </a:solidFill>
              </a:rPr>
              <a:t> "target1_PREADY:bool"</a:t>
            </a:r>
          </a:p>
          <a:p>
            <a:r>
              <a:rPr kumimoji="1" lang="en-US" altLang="ja-JP" sz="900" dirty="0">
                <a:solidFill>
                  <a:schemeClr val="tx1"/>
                </a:solidFill>
              </a:rPr>
              <a:t>-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900" dirty="0">
                <a:solidFill>
                  <a:schemeClr val="tx1"/>
                </a:solidFill>
              </a:rPr>
              <a:t> "target1_PSLVERR:bool"</a:t>
            </a:r>
          </a:p>
          <a:p>
            <a:endParaRPr kumimoji="1"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46229" y="0"/>
            <a:ext cx="15457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v1.1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03612" y="2716306"/>
            <a:ext cx="4693024" cy="35032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-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1000" dirty="0">
                <a:solidFill>
                  <a:schemeClr val="tx1"/>
                </a:solidFill>
              </a:rPr>
              <a:t> "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PCLK:bool</a:t>
            </a:r>
            <a:r>
              <a:rPr kumimoji="1" lang="en-US" altLang="ja-JP" sz="1000" dirty="0">
                <a:solidFill>
                  <a:schemeClr val="tx1"/>
                </a:solidFill>
              </a:rPr>
              <a:t>"</a:t>
            </a:r>
          </a:p>
          <a:p>
            <a:r>
              <a:rPr kumimoji="1" lang="en-US" altLang="ja-JP" sz="1000" dirty="0">
                <a:solidFill>
                  <a:schemeClr val="tx1"/>
                </a:solidFill>
              </a:rPr>
              <a:t>-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1000" dirty="0">
                <a:solidFill>
                  <a:schemeClr val="tx1"/>
                </a:solidFill>
              </a:rPr>
              <a:t> "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PRESET:bool</a:t>
            </a:r>
            <a:r>
              <a:rPr kumimoji="1" lang="en-US" altLang="ja-JP" sz="1000" dirty="0">
                <a:solidFill>
                  <a:schemeClr val="tx1"/>
                </a:solidFill>
              </a:rPr>
              <a:t>"</a:t>
            </a:r>
          </a:p>
          <a:p>
            <a:r>
              <a:rPr kumimoji="1" lang="en-US" altLang="ja-JP" sz="1000" dirty="0">
                <a:solidFill>
                  <a:schemeClr val="tx1"/>
                </a:solidFill>
              </a:rPr>
              <a:t>-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1000" dirty="0">
                <a:solidFill>
                  <a:schemeClr val="tx1"/>
                </a:solidFill>
              </a:rPr>
              <a:t> "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paddr:sc_uint</a:t>
            </a:r>
            <a:r>
              <a:rPr kumimoji="1" lang="en-US" altLang="ja-JP" sz="1000" dirty="0">
                <a:solidFill>
                  <a:schemeClr val="tx1"/>
                </a:solidFill>
              </a:rPr>
              <a:t>&lt;</a:t>
            </a:r>
            <a:r>
              <a:rPr kumimoji="1" lang="en-US" altLang="ja-JP" sz="1000" dirty="0">
                <a:solidFill>
                  <a:srgbClr val="0000FF"/>
                </a:solidFill>
              </a:rPr>
              <a:t>32</a:t>
            </a:r>
            <a:r>
              <a:rPr kumimoji="1" lang="en-US" altLang="ja-JP" sz="1000" dirty="0">
                <a:solidFill>
                  <a:schemeClr val="tx1"/>
                </a:solidFill>
              </a:rPr>
              <a:t>&gt;"</a:t>
            </a:r>
          </a:p>
          <a:p>
            <a:r>
              <a:rPr kumimoji="1" lang="en-US" altLang="ja-JP" sz="1000" dirty="0">
                <a:solidFill>
                  <a:schemeClr val="tx1"/>
                </a:solidFill>
              </a:rPr>
              <a:t>-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1000" dirty="0">
                <a:solidFill>
                  <a:schemeClr val="tx1"/>
                </a:solidFill>
              </a:rPr>
              <a:t> "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psel:sc_uint</a:t>
            </a:r>
            <a:r>
              <a:rPr kumimoji="1" lang="en-US" altLang="ja-JP" sz="1000" dirty="0">
                <a:solidFill>
                  <a:schemeClr val="tx1"/>
                </a:solidFill>
              </a:rPr>
              <a:t>&lt;1&gt;"</a:t>
            </a:r>
          </a:p>
          <a:p>
            <a:r>
              <a:rPr kumimoji="1" lang="en-US" altLang="ja-JP" sz="1000" dirty="0">
                <a:solidFill>
                  <a:schemeClr val="tx1"/>
                </a:solidFill>
              </a:rPr>
              <a:t>-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1000" dirty="0">
                <a:solidFill>
                  <a:schemeClr val="tx1"/>
                </a:solidFill>
              </a:rPr>
              <a:t> "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penable:bool</a:t>
            </a:r>
            <a:r>
              <a:rPr kumimoji="1" lang="en-US" altLang="ja-JP" sz="1000" dirty="0">
                <a:solidFill>
                  <a:schemeClr val="tx1"/>
                </a:solidFill>
              </a:rPr>
              <a:t>"</a:t>
            </a:r>
          </a:p>
          <a:p>
            <a:r>
              <a:rPr kumimoji="1" lang="en-US" altLang="ja-JP" sz="1000" dirty="0">
                <a:solidFill>
                  <a:schemeClr val="tx1"/>
                </a:solidFill>
              </a:rPr>
              <a:t>-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1000" dirty="0">
                <a:solidFill>
                  <a:schemeClr val="tx1"/>
                </a:solidFill>
              </a:rPr>
              <a:t> "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pwrite:bool</a:t>
            </a:r>
            <a:r>
              <a:rPr kumimoji="1" lang="en-US" altLang="ja-JP" sz="1000" dirty="0">
                <a:solidFill>
                  <a:schemeClr val="tx1"/>
                </a:solidFill>
              </a:rPr>
              <a:t>"</a:t>
            </a:r>
          </a:p>
          <a:p>
            <a:r>
              <a:rPr kumimoji="1" lang="en-US" altLang="ja-JP" sz="1000" dirty="0">
                <a:solidFill>
                  <a:schemeClr val="tx1"/>
                </a:solidFill>
              </a:rPr>
              <a:t>-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1000" dirty="0">
                <a:solidFill>
                  <a:schemeClr val="tx1"/>
                </a:solidFill>
              </a:rPr>
              <a:t> "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pwdata:sc_uint</a:t>
            </a:r>
            <a:r>
              <a:rPr kumimoji="1" lang="en-US" altLang="ja-JP" sz="1000" dirty="0">
                <a:solidFill>
                  <a:schemeClr val="tx1"/>
                </a:solidFill>
              </a:rPr>
              <a:t>&lt;32&gt;"</a:t>
            </a:r>
          </a:p>
          <a:p>
            <a:r>
              <a:rPr kumimoji="1" lang="en-US" altLang="ja-JP" sz="1000" dirty="0">
                <a:solidFill>
                  <a:schemeClr val="tx1"/>
                </a:solidFill>
              </a:rPr>
              <a:t>-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1000" dirty="0">
                <a:solidFill>
                  <a:schemeClr val="tx1"/>
                </a:solidFill>
              </a:rPr>
              <a:t> "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pstrb:sc_uint</a:t>
            </a:r>
            <a:r>
              <a:rPr kumimoji="1" lang="en-US" altLang="ja-JP" sz="1000" dirty="0">
                <a:solidFill>
                  <a:schemeClr val="tx1"/>
                </a:solidFill>
              </a:rPr>
              <a:t>&lt;4&gt;"</a:t>
            </a:r>
          </a:p>
          <a:p>
            <a:r>
              <a:rPr kumimoji="1" lang="en-US" altLang="ja-JP" sz="1000" dirty="0">
                <a:solidFill>
                  <a:schemeClr val="tx1"/>
                </a:solidFill>
              </a:rPr>
              <a:t>-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1000" dirty="0">
                <a:solidFill>
                  <a:schemeClr val="tx1"/>
                </a:solidFill>
              </a:rPr>
              <a:t> "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pprot:sc_uint</a:t>
            </a:r>
            <a:r>
              <a:rPr kumimoji="1" lang="en-US" altLang="ja-JP" sz="1000" dirty="0">
                <a:solidFill>
                  <a:schemeClr val="tx1"/>
                </a:solidFill>
              </a:rPr>
              <a:t>&lt;3&gt;"</a:t>
            </a:r>
          </a:p>
          <a:p>
            <a:r>
              <a:rPr kumimoji="1" lang="en-US" altLang="ja-JP" sz="1000" dirty="0">
                <a:solidFill>
                  <a:schemeClr val="tx1"/>
                </a:solidFill>
              </a:rPr>
              <a:t>-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1000" dirty="0">
                <a:solidFill>
                  <a:schemeClr val="tx1"/>
                </a:solidFill>
              </a:rPr>
              <a:t> "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prdata:sc_uint</a:t>
            </a:r>
            <a:r>
              <a:rPr kumimoji="1" lang="en-US" altLang="ja-JP" sz="1000" dirty="0">
                <a:solidFill>
                  <a:schemeClr val="tx1"/>
                </a:solidFill>
              </a:rPr>
              <a:t>&lt;32&gt;"</a:t>
            </a:r>
          </a:p>
          <a:p>
            <a:r>
              <a:rPr kumimoji="1" lang="en-US" altLang="ja-JP" sz="1000" dirty="0">
                <a:solidFill>
                  <a:schemeClr val="tx1"/>
                </a:solidFill>
              </a:rPr>
              <a:t>-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1000" dirty="0">
                <a:solidFill>
                  <a:schemeClr val="tx1"/>
                </a:solidFill>
              </a:rPr>
              <a:t> "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pready:bool</a:t>
            </a:r>
            <a:r>
              <a:rPr kumimoji="1" lang="en-US" altLang="ja-JP" sz="1000" dirty="0">
                <a:solidFill>
                  <a:schemeClr val="tx1"/>
                </a:solidFill>
              </a:rPr>
              <a:t>"</a:t>
            </a:r>
          </a:p>
          <a:p>
            <a:r>
              <a:rPr kumimoji="1" lang="en-US" altLang="ja-JP" sz="1000" dirty="0">
                <a:solidFill>
                  <a:schemeClr val="tx1"/>
                </a:solidFill>
              </a:rPr>
              <a:t>-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sctype</a:t>
            </a:r>
            <a:r>
              <a:rPr kumimoji="1" lang="en-US" altLang="ja-JP" sz="1000" dirty="0">
                <a:solidFill>
                  <a:schemeClr val="tx1"/>
                </a:solidFill>
              </a:rPr>
              <a:t> "</a:t>
            </a:r>
            <a:r>
              <a:rPr kumimoji="1" lang="en-US" altLang="ja-JP" sz="1000" dirty="0" err="1">
                <a:solidFill>
                  <a:schemeClr val="tx1"/>
                </a:solidFill>
              </a:rPr>
              <a:t>pslverr:bool</a:t>
            </a:r>
            <a:r>
              <a:rPr kumimoji="1" lang="en-US" altLang="ja-JP" sz="1000" dirty="0">
                <a:solidFill>
                  <a:schemeClr val="tx1"/>
                </a:solidFill>
              </a:rPr>
              <a:t>"</a:t>
            </a:r>
          </a:p>
          <a:p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93976" y="2716306"/>
            <a:ext cx="1210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monitor_ies.map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0394576" y="2738777"/>
            <a:ext cx="1210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test_ies.map</a:t>
            </a:r>
            <a:endParaRPr lang="en-US" sz="10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9526282" y="3315213"/>
            <a:ext cx="1143000" cy="497541"/>
          </a:xfrm>
          <a:prstGeom prst="wedgeRoundRectCallout">
            <a:avLst>
              <a:gd name="adj1" fmla="val -154951"/>
              <a:gd name="adj2" fmla="val 8141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Channel name</a:t>
            </a:r>
            <a:endParaRPr lang="en-US" sz="10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706471" y="3238145"/>
            <a:ext cx="1389409" cy="574609"/>
          </a:xfrm>
          <a:prstGeom prst="wedgeRoundRectCallout">
            <a:avLst>
              <a:gd name="adj1" fmla="val -125916"/>
              <a:gd name="adj2" fmla="val 603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Depended on I/F command option in any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67862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0000" y="6509880"/>
            <a:ext cx="671760" cy="16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Page </a:t>
            </a:r>
            <a:fld id="{91F0ACDD-2FE9-43CC-B4E8-3DD3299C311F}" type="slidenum"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pPr/>
              <a:t>28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80000" y="936000"/>
            <a:ext cx="10788346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S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using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AXI/APB4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Stratus SC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library</a:t>
            </a:r>
            <a:endParaRPr lang="de-DE" sz="3200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59093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Module configuration: DUT master – DUT slave. The following is example for APB4. Similar generation code for AXI I/F.</a:t>
            </a:r>
          </a:p>
        </p:txBody>
      </p:sp>
      <p:sp>
        <p:nvSpPr>
          <p:cNvPr id="5" name="Rectangle 4"/>
          <p:cNvSpPr/>
          <p:nvPr/>
        </p:nvSpPr>
        <p:spPr>
          <a:xfrm>
            <a:off x="3153729" y="2426858"/>
            <a:ext cx="2171982" cy="11979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module </a:t>
            </a:r>
            <a:r>
              <a:rPr lang="en-US" sz="800" dirty="0" smtClean="0">
                <a:solidFill>
                  <a:schemeClr val="tx1"/>
                </a:solidFill>
              </a:rPr>
              <a:t>master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clock PCLK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sreset</a:t>
            </a:r>
            <a:r>
              <a:rPr lang="en-US" sz="800" dirty="0">
                <a:solidFill>
                  <a:schemeClr val="tx1"/>
                </a:solidFill>
              </a:rPr>
              <a:t> PRESET </a:t>
            </a:r>
            <a:r>
              <a:rPr lang="en-US" sz="800" dirty="0" err="1">
                <a:solidFill>
                  <a:schemeClr val="tx1"/>
                </a:solidFill>
              </a:rPr>
              <a:t>pos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rgbClr val="0000FF"/>
                </a:solidFill>
              </a:rPr>
              <a:t>apb4_master initiator1 </a:t>
            </a:r>
            <a:endParaRPr lang="en-US" sz="800" dirty="0">
              <a:solidFill>
                <a:srgbClr val="0000FF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cthread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main_thread</a:t>
            </a:r>
            <a:r>
              <a:rPr lang="en-US" sz="800" dirty="0">
                <a:solidFill>
                  <a:schemeClr val="tx1"/>
                </a:solidFill>
              </a:rPr>
              <a:t> -</a:t>
            </a:r>
            <a:r>
              <a:rPr lang="en-US" sz="800" dirty="0" err="1">
                <a:solidFill>
                  <a:schemeClr val="tx1"/>
                </a:solidFill>
              </a:rPr>
              <a:t>reset_header</a:t>
            </a:r>
            <a:r>
              <a:rPr lang="en-US" sz="800" dirty="0">
                <a:solidFill>
                  <a:schemeClr val="tx1"/>
                </a:solidFill>
              </a:rPr>
              <a:t> -</a:t>
            </a:r>
            <a:r>
              <a:rPr lang="en-US" sz="800" dirty="0" err="1">
                <a:solidFill>
                  <a:schemeClr val="tx1"/>
                </a:solidFill>
              </a:rPr>
              <a:t>wait_header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2908" y="2224907"/>
            <a:ext cx="10599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master.in</a:t>
            </a:r>
            <a:endParaRPr lang="en-US" sz="800" dirty="0"/>
          </a:p>
        </p:txBody>
      </p:sp>
      <p:sp>
        <p:nvSpPr>
          <p:cNvPr id="9" name="Right Arrow 8"/>
          <p:cNvSpPr/>
          <p:nvPr/>
        </p:nvSpPr>
        <p:spPr>
          <a:xfrm>
            <a:off x="5615113" y="4007348"/>
            <a:ext cx="461175" cy="27034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55205" y="2800349"/>
            <a:ext cx="3028807" cy="31024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#include </a:t>
            </a:r>
            <a:r>
              <a:rPr lang="en-US" sz="800" dirty="0" smtClean="0">
                <a:solidFill>
                  <a:schemeClr val="tx1"/>
                </a:solidFill>
              </a:rPr>
              <a:t>“</a:t>
            </a:r>
            <a:r>
              <a:rPr lang="en-US" sz="800" dirty="0" err="1" smtClean="0">
                <a:solidFill>
                  <a:schemeClr val="tx1"/>
                </a:solidFill>
              </a:rPr>
              <a:t>master.h</a:t>
            </a:r>
            <a:r>
              <a:rPr lang="en-US" sz="800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#include “</a:t>
            </a:r>
            <a:r>
              <a:rPr lang="en-US" sz="800" dirty="0" err="1" smtClean="0">
                <a:solidFill>
                  <a:schemeClr val="tx1"/>
                </a:solidFill>
              </a:rPr>
              <a:t>slave.h</a:t>
            </a:r>
            <a:r>
              <a:rPr lang="en-US" sz="800" dirty="0" smtClean="0">
                <a:solidFill>
                  <a:schemeClr val="tx1"/>
                </a:solidFill>
              </a:rPr>
              <a:t>”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800" dirty="0"/>
          </a:p>
          <a:p>
            <a:r>
              <a:rPr lang="en-US" sz="800" dirty="0" smtClean="0"/>
              <a:t>SC_MODULE(top</a:t>
            </a:r>
            <a:r>
              <a:rPr lang="en-US" sz="800" dirty="0"/>
              <a:t>) {</a:t>
            </a:r>
          </a:p>
          <a:p>
            <a:endParaRPr lang="en-US" sz="800" dirty="0"/>
          </a:p>
          <a:p>
            <a:r>
              <a:rPr lang="en-US" sz="800" dirty="0"/>
              <a:t> </a:t>
            </a:r>
            <a:r>
              <a:rPr lang="en-US" sz="800" dirty="0" smtClean="0"/>
              <a:t>master master0;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slave slave0;</a:t>
            </a:r>
          </a:p>
          <a:p>
            <a:r>
              <a:rPr lang="en-US" sz="800" dirty="0" smtClean="0">
                <a:solidFill>
                  <a:srgbClr val="0000FF"/>
                </a:solidFill>
              </a:rPr>
              <a:t> apb4_channel&lt;apb4_def_traits</a:t>
            </a:r>
            <a:r>
              <a:rPr lang="en-US" sz="800" dirty="0">
                <a:solidFill>
                  <a:srgbClr val="0000FF"/>
                </a:solidFill>
              </a:rPr>
              <a:t>&gt; </a:t>
            </a:r>
            <a:r>
              <a:rPr lang="en-US" sz="800" dirty="0" smtClean="0">
                <a:solidFill>
                  <a:srgbClr val="0000FF"/>
                </a:solidFill>
              </a:rPr>
              <a:t>master0_to_slave0;</a:t>
            </a:r>
            <a:endParaRPr lang="en-US" sz="800" dirty="0">
              <a:solidFill>
                <a:srgbClr val="0000FF"/>
              </a:solidFill>
            </a:endParaRPr>
          </a:p>
          <a:p>
            <a:endParaRPr lang="en-US" sz="800" dirty="0"/>
          </a:p>
          <a:p>
            <a:r>
              <a:rPr lang="en-US" sz="800" dirty="0">
                <a:solidFill>
                  <a:srgbClr val="0000FF"/>
                </a:solidFill>
              </a:rPr>
              <a:t> </a:t>
            </a:r>
            <a:endParaRPr lang="en-US" sz="800" dirty="0"/>
          </a:p>
          <a:p>
            <a:r>
              <a:rPr lang="en-US" sz="800" dirty="0"/>
              <a:t>    SC_CTOR(top)</a:t>
            </a:r>
          </a:p>
          <a:p>
            <a:r>
              <a:rPr lang="en-US" sz="800" dirty="0"/>
              <a:t>        : PCLK("PCLK")</a:t>
            </a:r>
          </a:p>
          <a:p>
            <a:r>
              <a:rPr lang="en-US" sz="800" dirty="0"/>
              <a:t>        , ...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     , </a:t>
            </a:r>
            <a:r>
              <a:rPr lang="en-US" sz="800" dirty="0" smtClean="0">
                <a:solidFill>
                  <a:schemeClr val="tx1"/>
                </a:solidFill>
              </a:rPr>
              <a:t>master0(“master0")</a:t>
            </a:r>
          </a:p>
          <a:p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smtClean="0">
                <a:solidFill>
                  <a:schemeClr val="tx1"/>
                </a:solidFill>
              </a:rPr>
              <a:t>       , slave0(“slave0”)</a:t>
            </a:r>
          </a:p>
          <a:p>
            <a:r>
              <a:rPr lang="en-US" sz="800" dirty="0">
                <a:solidFill>
                  <a:srgbClr val="0000FF"/>
                </a:solidFill>
              </a:rPr>
              <a:t> </a:t>
            </a:r>
            <a:r>
              <a:rPr lang="en-US" sz="800" dirty="0" smtClean="0">
                <a:solidFill>
                  <a:srgbClr val="0000FF"/>
                </a:solidFill>
              </a:rPr>
              <a:t>       , </a:t>
            </a:r>
            <a:r>
              <a:rPr lang="en-US" sz="800" dirty="0">
                <a:solidFill>
                  <a:srgbClr val="0000FF"/>
                </a:solidFill>
              </a:rPr>
              <a:t>master0_to_slave0 (“master0_to_slave0 ")</a:t>
            </a:r>
          </a:p>
          <a:p>
            <a:r>
              <a:rPr lang="en-US" sz="800" dirty="0"/>
              <a:t>    {</a:t>
            </a:r>
          </a:p>
          <a:p>
            <a:r>
              <a:rPr lang="en-US" sz="800" dirty="0" smtClean="0">
                <a:solidFill>
                  <a:srgbClr val="0000FF"/>
                </a:solidFill>
              </a:rPr>
              <a:t>          </a:t>
            </a:r>
            <a:r>
              <a:rPr lang="en-US" sz="800" dirty="0">
                <a:solidFill>
                  <a:srgbClr val="0000FF"/>
                </a:solidFill>
              </a:rPr>
              <a:t>master0_to_slave0</a:t>
            </a:r>
            <a:r>
              <a:rPr lang="en-US" sz="800" dirty="0" smtClean="0">
                <a:solidFill>
                  <a:srgbClr val="0000FF"/>
                </a:solidFill>
              </a:rPr>
              <a:t>(slave0.target1);</a:t>
            </a:r>
            <a:endParaRPr lang="en-US" sz="800" dirty="0"/>
          </a:p>
          <a:p>
            <a:r>
              <a:rPr lang="en-US" sz="800" dirty="0">
                <a:solidFill>
                  <a:srgbClr val="0000FF"/>
                </a:solidFill>
              </a:rPr>
              <a:t>          </a:t>
            </a:r>
            <a:r>
              <a:rPr lang="en-US" sz="800" dirty="0" smtClean="0">
                <a:solidFill>
                  <a:srgbClr val="0000FF"/>
                </a:solidFill>
              </a:rPr>
              <a:t>master0.initiator1(master0_to_slave0); </a:t>
            </a:r>
            <a:endParaRPr lang="en-US" sz="800" dirty="0">
              <a:solidFill>
                <a:srgbClr val="0000FF"/>
              </a:solidFill>
            </a:endParaRPr>
          </a:p>
          <a:p>
            <a:r>
              <a:rPr lang="en-US" sz="800" dirty="0" smtClean="0"/>
              <a:t>    </a:t>
            </a:r>
            <a:r>
              <a:rPr lang="en-US" sz="80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31085" y="2800349"/>
            <a:ext cx="1105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top.h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3125101" y="3889498"/>
            <a:ext cx="2206178" cy="12722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module </a:t>
            </a:r>
            <a:r>
              <a:rPr lang="en-US" sz="800" dirty="0" smtClean="0">
                <a:solidFill>
                  <a:schemeClr val="tx1"/>
                </a:solidFill>
              </a:rPr>
              <a:t>slave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clock PCLK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sreset</a:t>
            </a:r>
            <a:r>
              <a:rPr lang="en-US" sz="800" dirty="0">
                <a:solidFill>
                  <a:schemeClr val="tx1"/>
                </a:solidFill>
              </a:rPr>
              <a:t> PRESET </a:t>
            </a:r>
            <a:r>
              <a:rPr lang="en-US" sz="800" dirty="0" err="1">
                <a:solidFill>
                  <a:schemeClr val="tx1"/>
                </a:solidFill>
              </a:rPr>
              <a:t>pos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rgbClr val="0000FF"/>
                </a:solidFill>
              </a:rPr>
              <a:t>apb4_slave </a:t>
            </a:r>
            <a:r>
              <a:rPr lang="en-US" sz="800" dirty="0">
                <a:solidFill>
                  <a:srgbClr val="0000FF"/>
                </a:solidFill>
              </a:rPr>
              <a:t>target1 -</a:t>
            </a:r>
            <a:r>
              <a:rPr lang="en-US" sz="800" dirty="0" err="1">
                <a:solidFill>
                  <a:srgbClr val="0000FF"/>
                </a:solidFill>
              </a:rPr>
              <a:t>clk</a:t>
            </a:r>
            <a:r>
              <a:rPr lang="en-US" sz="800" dirty="0">
                <a:solidFill>
                  <a:srgbClr val="0000FF"/>
                </a:solidFill>
              </a:rPr>
              <a:t> PCLK -</a:t>
            </a:r>
            <a:r>
              <a:rPr lang="en-US" sz="800" dirty="0" err="1">
                <a:solidFill>
                  <a:srgbClr val="0000FF"/>
                </a:solidFill>
              </a:rPr>
              <a:t>rst</a:t>
            </a:r>
            <a:r>
              <a:rPr lang="en-US" sz="800" dirty="0">
                <a:solidFill>
                  <a:srgbClr val="0000FF"/>
                </a:solidFill>
              </a:rPr>
              <a:t> PRESET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cthread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main_thread</a:t>
            </a:r>
            <a:r>
              <a:rPr lang="en-US" sz="800" dirty="0">
                <a:solidFill>
                  <a:schemeClr val="tx1"/>
                </a:solidFill>
              </a:rPr>
              <a:t> -</a:t>
            </a:r>
            <a:r>
              <a:rPr lang="en-US" sz="800" dirty="0" err="1">
                <a:solidFill>
                  <a:schemeClr val="tx1"/>
                </a:solidFill>
              </a:rPr>
              <a:t>reset_header</a:t>
            </a:r>
            <a:r>
              <a:rPr lang="en-US" sz="800" dirty="0">
                <a:solidFill>
                  <a:schemeClr val="tx1"/>
                </a:solidFill>
              </a:rPr>
              <a:t> -</a:t>
            </a:r>
            <a:r>
              <a:rPr lang="en-US" sz="800" dirty="0" err="1">
                <a:solidFill>
                  <a:schemeClr val="tx1"/>
                </a:solidFill>
              </a:rPr>
              <a:t>wait_header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76116" y="3703875"/>
            <a:ext cx="10599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slave.in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3125101" y="5435302"/>
            <a:ext cx="2206178" cy="7555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module </a:t>
            </a:r>
            <a:r>
              <a:rPr lang="en-US" sz="800" dirty="0" smtClean="0">
                <a:solidFill>
                  <a:schemeClr val="tx1"/>
                </a:solidFill>
              </a:rPr>
              <a:t>top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sub master master0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sub slave slave0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bind master0.initiator1 slave0.target1 master0_to_slave0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67950" y="5253261"/>
            <a:ext cx="10599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top.in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909242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0000" y="6509880"/>
            <a:ext cx="671760" cy="16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Page </a:t>
            </a:r>
            <a:fld id="{91F0ACDD-2FE9-43CC-B4E8-3DD3299C311F}" type="slidenum"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pPr/>
              <a:t>29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80000" y="936000"/>
            <a:ext cx="10552758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</a:t>
            </a:r>
            <a:r>
              <a:rPr lang="de-DE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.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Preprocessor support for “bind” and “mem”</a:t>
            </a:r>
            <a:endParaRPr lang="de-DE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694078" cy="3896451"/>
          </a:xfrm>
        </p:spPr>
        <p:txBody>
          <a:bodyPr/>
          <a:lstStyle/>
          <a:p>
            <a:r>
              <a:rPr lang="en-US" sz="1400" dirty="0" smtClean="0"/>
              <a:t>Request from RVC/</a:t>
            </a:r>
            <a:r>
              <a:rPr lang="en-US" sz="1400" dirty="0" err="1" smtClean="0"/>
              <a:t>VideoIP</a:t>
            </a:r>
            <a:r>
              <a:rPr lang="en-US" sz="1400" dirty="0" smtClean="0"/>
              <a:t>: Support only #</a:t>
            </a:r>
            <a:r>
              <a:rPr lang="en-US" sz="1400" dirty="0" err="1" smtClean="0"/>
              <a:t>ifdef</a:t>
            </a:r>
            <a:r>
              <a:rPr lang="en-US" sz="1400" dirty="0" smtClean="0"/>
              <a:t>, #</a:t>
            </a:r>
            <a:r>
              <a:rPr lang="en-US" sz="1400" dirty="0" err="1" smtClean="0"/>
              <a:t>endif</a:t>
            </a:r>
            <a:r>
              <a:rPr lang="en-US" sz="1400" dirty="0" smtClean="0"/>
              <a:t> for “bind” and “mem” only (not support “#else”, </a:t>
            </a:r>
            <a:r>
              <a:rPr lang="en-US" sz="1400" dirty="0"/>
              <a:t>#</a:t>
            </a:r>
            <a:r>
              <a:rPr lang="en-US" sz="1400" dirty="0" err="1" smtClean="0"/>
              <a:t>ifndef</a:t>
            </a:r>
            <a:r>
              <a:rPr lang="en-US" sz="1400" dirty="0" smtClean="0"/>
              <a:t>, #if, nested #</a:t>
            </a:r>
            <a:r>
              <a:rPr lang="en-US" sz="1400" dirty="0" err="1" smtClean="0"/>
              <a:t>ifdef</a:t>
            </a:r>
            <a:r>
              <a:rPr lang="en-US" sz="1400" dirty="0" smtClean="0"/>
              <a:t>). And user should assure the preprocessor description by themselves to avoid “port not bound” error.</a:t>
            </a:r>
          </a:p>
          <a:p>
            <a:r>
              <a:rPr lang="en-US" sz="1400" dirty="0" smtClean="0"/>
              <a:t>If preprocessor is defined for “bind”, “</a:t>
            </a:r>
            <a:r>
              <a:rPr lang="en-US" sz="1400" dirty="0" err="1" smtClean="0"/>
              <a:t>mem</a:t>
            </a:r>
            <a:r>
              <a:rPr lang="en-US" sz="1400" dirty="0" smtClean="0"/>
              <a:t>”: the preprocessor will be generated to the corresponding code. (Auto-bind generation code will be not generated)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645834" y="3257633"/>
            <a:ext cx="3768918" cy="18768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top </a:t>
            </a:r>
            <a:r>
              <a:rPr lang="en-US" sz="1000" dirty="0" err="1" smtClean="0"/>
              <a:t>test_top</a:t>
            </a:r>
            <a:endParaRPr lang="en-US" sz="1000" dirty="0" smtClean="0"/>
          </a:p>
          <a:p>
            <a:r>
              <a:rPr lang="en-US" sz="1000" dirty="0" smtClean="0"/>
              <a:t>sub test.in test0</a:t>
            </a:r>
          </a:p>
          <a:p>
            <a:r>
              <a:rPr lang="en-US" sz="1000" dirty="0" smtClean="0"/>
              <a:t>sub testa.in test1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#</a:t>
            </a:r>
            <a:r>
              <a:rPr lang="en-US" sz="1000" dirty="0" err="1" smtClean="0"/>
              <a:t>ifdef</a:t>
            </a:r>
            <a:r>
              <a:rPr lang="en-US" sz="1000" dirty="0"/>
              <a:t> </a:t>
            </a:r>
            <a:r>
              <a:rPr lang="en-US" sz="1000" dirty="0" smtClean="0"/>
              <a:t>MACRO_DEF</a:t>
            </a:r>
          </a:p>
          <a:p>
            <a:r>
              <a:rPr lang="en-US" sz="1000" dirty="0" smtClean="0"/>
              <a:t>bind    test0.port_sync        test1.port_sync  </a:t>
            </a:r>
            <a:r>
              <a:rPr lang="en-US" sz="1000" dirty="0" err="1" smtClean="0"/>
              <a:t>port_sync</a:t>
            </a:r>
            <a:endParaRPr lang="en-US" sz="1000" dirty="0" smtClean="0"/>
          </a:p>
          <a:p>
            <a:r>
              <a:rPr lang="en-US" sz="1000" dirty="0" smtClean="0"/>
              <a:t>#</a:t>
            </a:r>
            <a:r>
              <a:rPr lang="en-US" sz="1000" dirty="0" err="1" smtClean="0"/>
              <a:t>endif</a:t>
            </a:r>
            <a:endParaRPr lang="en-US" sz="1000" dirty="0" smtClean="0"/>
          </a:p>
          <a:p>
            <a:r>
              <a:rPr lang="en-US" sz="1000" dirty="0" smtClean="0"/>
              <a:t>#</a:t>
            </a:r>
            <a:r>
              <a:rPr lang="en-US" sz="1000" dirty="0" err="1" smtClean="0"/>
              <a:t>ifdef</a:t>
            </a:r>
            <a:r>
              <a:rPr lang="en-US" sz="1000" dirty="0" smtClean="0"/>
              <a:t> MACRO_DEF_A</a:t>
            </a:r>
          </a:p>
          <a:p>
            <a:r>
              <a:rPr lang="en-US" sz="1000" dirty="0" smtClean="0"/>
              <a:t>bind    0 	                 test0.port_sync  </a:t>
            </a:r>
            <a:r>
              <a:rPr lang="en-US" sz="1000" dirty="0" err="1" smtClean="0"/>
              <a:t>sig_tmp</a:t>
            </a:r>
            <a:endParaRPr lang="en-US" sz="1000" dirty="0" smtClean="0"/>
          </a:p>
          <a:p>
            <a:r>
              <a:rPr lang="en-US" sz="1000" dirty="0" smtClean="0"/>
              <a:t>#</a:t>
            </a:r>
            <a:r>
              <a:rPr lang="en-US" sz="1000" dirty="0" err="1" smtClean="0"/>
              <a:t>endif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4" name="Right Arrow 3"/>
          <p:cNvSpPr/>
          <p:nvPr/>
        </p:nvSpPr>
        <p:spPr>
          <a:xfrm>
            <a:off x="5684220" y="4060879"/>
            <a:ext cx="461175" cy="27034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10748" y="3029476"/>
            <a:ext cx="2336639" cy="27714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/>
              <a:t>SC_MODULE(</a:t>
            </a:r>
            <a:r>
              <a:rPr lang="en-US" sz="900" dirty="0" err="1" smtClean="0"/>
              <a:t>test_top</a:t>
            </a:r>
            <a:r>
              <a:rPr lang="en-US" sz="900" dirty="0" smtClean="0"/>
              <a:t>) {</a:t>
            </a:r>
          </a:p>
          <a:p>
            <a:endParaRPr lang="en-US" sz="900" dirty="0" smtClean="0"/>
          </a:p>
          <a:p>
            <a:r>
              <a:rPr lang="en-US" sz="900" dirty="0" smtClean="0"/>
              <a:t>#</a:t>
            </a:r>
            <a:r>
              <a:rPr lang="en-US" sz="900" dirty="0" err="1" smtClean="0"/>
              <a:t>ifdef</a:t>
            </a:r>
            <a:r>
              <a:rPr lang="en-US" sz="900" dirty="0" smtClean="0"/>
              <a:t> MACRO_DEF                                                </a:t>
            </a:r>
          </a:p>
          <a:p>
            <a:r>
              <a:rPr lang="en-US" sz="900" dirty="0" err="1" smtClean="0"/>
              <a:t>sc_signal</a:t>
            </a:r>
            <a:r>
              <a:rPr lang="en-US" sz="900" dirty="0" smtClean="0"/>
              <a:t> &lt; bool &gt; </a:t>
            </a:r>
            <a:r>
              <a:rPr lang="en-US" sz="900" dirty="0" err="1" smtClean="0"/>
              <a:t>port_sync</a:t>
            </a:r>
            <a:r>
              <a:rPr lang="en-US" sz="900" dirty="0" smtClean="0"/>
              <a:t>; </a:t>
            </a:r>
          </a:p>
          <a:p>
            <a:r>
              <a:rPr lang="en-US" sz="900" dirty="0" smtClean="0"/>
              <a:t>#</a:t>
            </a:r>
            <a:r>
              <a:rPr lang="en-US" sz="900" dirty="0" err="1" smtClean="0"/>
              <a:t>endif</a:t>
            </a:r>
            <a:r>
              <a:rPr lang="en-US" sz="900" dirty="0" smtClean="0"/>
              <a:t> </a:t>
            </a:r>
          </a:p>
          <a:p>
            <a:endParaRPr lang="en-US" sz="900" dirty="0" smtClean="0"/>
          </a:p>
          <a:p>
            <a:r>
              <a:rPr lang="en-US" sz="900" dirty="0" smtClean="0"/>
              <a:t>#</a:t>
            </a:r>
            <a:r>
              <a:rPr lang="en-US" sz="900" dirty="0" err="1" smtClean="0"/>
              <a:t>ifndef</a:t>
            </a:r>
            <a:r>
              <a:rPr lang="en-US" sz="900" dirty="0" smtClean="0"/>
              <a:t> MACRO_DEF                                                </a:t>
            </a:r>
          </a:p>
          <a:p>
            <a:r>
              <a:rPr lang="en-US" sz="900" dirty="0" err="1" smtClean="0"/>
              <a:t>sc_signal</a:t>
            </a:r>
            <a:r>
              <a:rPr lang="en-US" sz="900" dirty="0" smtClean="0"/>
              <a:t> &lt; bool &gt; </a:t>
            </a:r>
            <a:r>
              <a:rPr lang="en-US" sz="900" dirty="0" err="1" smtClean="0"/>
              <a:t>sig_tmp</a:t>
            </a:r>
            <a:r>
              <a:rPr lang="en-US" sz="900" dirty="0" smtClean="0"/>
              <a:t>; </a:t>
            </a:r>
          </a:p>
          <a:p>
            <a:r>
              <a:rPr lang="en-US" sz="900" dirty="0" smtClean="0"/>
              <a:t>#</a:t>
            </a:r>
            <a:r>
              <a:rPr lang="en-US" sz="900" dirty="0" err="1" smtClean="0"/>
              <a:t>endif</a:t>
            </a:r>
            <a:r>
              <a:rPr lang="en-US" sz="900" dirty="0" smtClean="0"/>
              <a:t> </a:t>
            </a:r>
          </a:p>
          <a:p>
            <a:r>
              <a:rPr lang="en-US" sz="900" dirty="0" smtClean="0"/>
              <a:t>…</a:t>
            </a:r>
          </a:p>
          <a:p>
            <a:r>
              <a:rPr lang="en-US" sz="900" dirty="0" smtClean="0"/>
              <a:t> SC_CTOR(</a:t>
            </a:r>
            <a:r>
              <a:rPr lang="en-US" sz="900" dirty="0" err="1" smtClean="0"/>
              <a:t>test_top</a:t>
            </a:r>
            <a:r>
              <a:rPr lang="en-US" sz="900" dirty="0" smtClean="0"/>
              <a:t>)</a:t>
            </a:r>
          </a:p>
          <a:p>
            <a:r>
              <a:rPr lang="en-US" sz="900" dirty="0" smtClean="0"/>
              <a:t>..</a:t>
            </a:r>
          </a:p>
          <a:p>
            <a:r>
              <a:rPr lang="en-US" sz="900" dirty="0" smtClean="0"/>
              <a:t>#</a:t>
            </a:r>
            <a:r>
              <a:rPr lang="en-US" sz="900" dirty="0" err="1" smtClean="0"/>
              <a:t>ifdef</a:t>
            </a:r>
            <a:r>
              <a:rPr lang="en-US" sz="900" dirty="0" smtClean="0"/>
              <a:t> MACRO_DEF                                                </a:t>
            </a:r>
          </a:p>
          <a:p>
            <a:r>
              <a:rPr lang="en-US" sz="900" dirty="0" smtClean="0"/>
              <a:t> , </a:t>
            </a:r>
            <a:r>
              <a:rPr lang="en-US" sz="900" dirty="0" err="1" smtClean="0"/>
              <a:t>port_sync</a:t>
            </a:r>
            <a:r>
              <a:rPr lang="en-US" sz="900" dirty="0" smtClean="0"/>
              <a:t>(" </a:t>
            </a:r>
            <a:r>
              <a:rPr lang="en-US" sz="900" dirty="0" err="1" smtClean="0"/>
              <a:t>port_sync</a:t>
            </a:r>
            <a:r>
              <a:rPr lang="en-US" sz="900" dirty="0" smtClean="0"/>
              <a:t>") </a:t>
            </a:r>
          </a:p>
          <a:p>
            <a:r>
              <a:rPr lang="en-US" sz="900" dirty="0" smtClean="0"/>
              <a:t>#</a:t>
            </a:r>
            <a:r>
              <a:rPr lang="en-US" sz="900" dirty="0" err="1" smtClean="0"/>
              <a:t>endif</a:t>
            </a:r>
            <a:r>
              <a:rPr lang="en-US" sz="900" dirty="0" smtClean="0"/>
              <a:t> </a:t>
            </a:r>
          </a:p>
          <a:p>
            <a:r>
              <a:rPr lang="en-US" sz="900" dirty="0" smtClean="0"/>
              <a:t>#</a:t>
            </a:r>
            <a:r>
              <a:rPr lang="en-US" sz="900" dirty="0" err="1" smtClean="0"/>
              <a:t>ifndef</a:t>
            </a:r>
            <a:r>
              <a:rPr lang="en-US" sz="900" dirty="0" smtClean="0"/>
              <a:t> MACRO_DEF   </a:t>
            </a:r>
          </a:p>
          <a:p>
            <a:r>
              <a:rPr lang="en-US" sz="900" dirty="0" smtClean="0"/>
              <a:t> , </a:t>
            </a:r>
            <a:r>
              <a:rPr lang="en-US" sz="900" dirty="0" err="1" smtClean="0"/>
              <a:t>sig_tmp</a:t>
            </a:r>
            <a:r>
              <a:rPr lang="en-US" sz="900" dirty="0" smtClean="0"/>
              <a:t>("</a:t>
            </a:r>
            <a:r>
              <a:rPr lang="en-US" sz="900" dirty="0" err="1" smtClean="0"/>
              <a:t>sig_tmp</a:t>
            </a:r>
            <a:r>
              <a:rPr lang="en-US" sz="900" dirty="0" smtClean="0"/>
              <a:t>") </a:t>
            </a:r>
          </a:p>
          <a:p>
            <a:r>
              <a:rPr lang="en-US" sz="900" dirty="0" smtClean="0"/>
              <a:t>#</a:t>
            </a:r>
            <a:r>
              <a:rPr lang="en-US" sz="900" dirty="0" err="1" smtClean="0"/>
              <a:t>endif</a:t>
            </a:r>
            <a:r>
              <a:rPr lang="en-US" sz="900" dirty="0" smtClean="0"/>
              <a:t>                                         </a:t>
            </a:r>
          </a:p>
          <a:p>
            <a:r>
              <a:rPr lang="en-US" sz="900" dirty="0" smtClean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9110248" y="3098967"/>
            <a:ext cx="2336639" cy="27019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i="1" dirty="0" smtClean="0"/>
              <a:t>(cont.)</a:t>
            </a:r>
          </a:p>
          <a:p>
            <a:endParaRPr lang="en-US" sz="900" i="1" dirty="0" smtClean="0"/>
          </a:p>
          <a:p>
            <a:r>
              <a:rPr lang="en-US" sz="900" dirty="0" smtClean="0"/>
              <a:t>#</a:t>
            </a:r>
            <a:r>
              <a:rPr lang="en-US" sz="900" dirty="0" err="1" smtClean="0"/>
              <a:t>ifdef</a:t>
            </a:r>
            <a:r>
              <a:rPr lang="en-US" sz="900" dirty="0" smtClean="0"/>
              <a:t> MACRO_DEF                                                </a:t>
            </a:r>
          </a:p>
          <a:p>
            <a:r>
              <a:rPr lang="en-US" sz="900" dirty="0" err="1" smtClean="0"/>
              <a:t>sc_signal</a:t>
            </a:r>
            <a:r>
              <a:rPr lang="en-US" sz="900" dirty="0" smtClean="0"/>
              <a:t> &lt; bool &gt; </a:t>
            </a:r>
            <a:r>
              <a:rPr lang="en-US" sz="900" dirty="0" err="1" smtClean="0"/>
              <a:t>port_sync</a:t>
            </a:r>
            <a:r>
              <a:rPr lang="en-US" sz="900" dirty="0" smtClean="0"/>
              <a:t>; </a:t>
            </a:r>
          </a:p>
          <a:p>
            <a:r>
              <a:rPr lang="en-US" sz="900" dirty="0" smtClean="0"/>
              <a:t>#</a:t>
            </a:r>
            <a:r>
              <a:rPr lang="en-US" sz="900" dirty="0" err="1" smtClean="0"/>
              <a:t>endif</a:t>
            </a:r>
            <a:r>
              <a:rPr lang="en-US" sz="900" dirty="0" smtClean="0"/>
              <a:t> </a:t>
            </a:r>
          </a:p>
          <a:p>
            <a:endParaRPr lang="en-US" sz="900" dirty="0" smtClean="0"/>
          </a:p>
          <a:p>
            <a:r>
              <a:rPr lang="en-US" sz="900" dirty="0" smtClean="0"/>
              <a:t>#</a:t>
            </a:r>
            <a:r>
              <a:rPr lang="en-US" sz="900" dirty="0" err="1" smtClean="0"/>
              <a:t>ifdef</a:t>
            </a:r>
            <a:r>
              <a:rPr lang="en-US" sz="900" dirty="0" smtClean="0"/>
              <a:t> MACRO_DEF                                                </a:t>
            </a:r>
          </a:p>
          <a:p>
            <a:r>
              <a:rPr lang="en-US" sz="900" dirty="0" smtClean="0"/>
              <a:t>     test0.port_sync(</a:t>
            </a:r>
            <a:r>
              <a:rPr lang="en-US" sz="900" dirty="0" err="1" smtClean="0"/>
              <a:t>port_sync</a:t>
            </a:r>
            <a:r>
              <a:rPr lang="en-US" sz="900" dirty="0" smtClean="0"/>
              <a:t>);                     </a:t>
            </a:r>
          </a:p>
          <a:p>
            <a:r>
              <a:rPr lang="en-US" sz="900" dirty="0" smtClean="0"/>
              <a:t>#</a:t>
            </a:r>
            <a:r>
              <a:rPr lang="en-US" sz="900" dirty="0" err="1" smtClean="0"/>
              <a:t>endif</a:t>
            </a:r>
            <a:r>
              <a:rPr lang="en-US" sz="900" dirty="0" smtClean="0"/>
              <a:t> </a:t>
            </a:r>
          </a:p>
          <a:p>
            <a:r>
              <a:rPr lang="en-US" sz="900" dirty="0" smtClean="0"/>
              <a:t>#</a:t>
            </a:r>
            <a:r>
              <a:rPr lang="en-US" sz="900" dirty="0" err="1" smtClean="0"/>
              <a:t>ifndef</a:t>
            </a:r>
            <a:r>
              <a:rPr lang="en-US" sz="900" dirty="0" smtClean="0"/>
              <a:t> MACRO_DEF   </a:t>
            </a:r>
          </a:p>
          <a:p>
            <a:r>
              <a:rPr lang="en-US" sz="900" dirty="0" smtClean="0"/>
              <a:t>    test0.port_sync(</a:t>
            </a:r>
            <a:r>
              <a:rPr lang="en-US" sz="900" dirty="0" err="1" smtClean="0"/>
              <a:t>sig_tmp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#</a:t>
            </a:r>
            <a:r>
              <a:rPr lang="en-US" sz="900" dirty="0" err="1" smtClean="0"/>
              <a:t>endif</a:t>
            </a:r>
            <a:r>
              <a:rPr lang="en-US" sz="900" dirty="0" smtClean="0"/>
              <a:t>  </a:t>
            </a:r>
          </a:p>
          <a:p>
            <a:r>
              <a:rPr lang="en-US" sz="900" dirty="0" smtClean="0"/>
              <a:t> void </a:t>
            </a:r>
            <a:r>
              <a:rPr lang="en-US" sz="900" dirty="0" err="1" smtClean="0"/>
              <a:t>method_fixed</a:t>
            </a:r>
            <a:r>
              <a:rPr lang="en-US" sz="900" dirty="0" smtClean="0"/>
              <a:t>() {</a:t>
            </a:r>
          </a:p>
          <a:p>
            <a:r>
              <a:rPr lang="en-US" sz="900" dirty="0" smtClean="0"/>
              <a:t>#</a:t>
            </a:r>
            <a:r>
              <a:rPr lang="en-US" sz="900" dirty="0" err="1" smtClean="0"/>
              <a:t>ifndef</a:t>
            </a:r>
            <a:r>
              <a:rPr lang="en-US" sz="900" dirty="0" smtClean="0"/>
              <a:t> MACRO_DEF   </a:t>
            </a:r>
          </a:p>
          <a:p>
            <a:r>
              <a:rPr lang="en-US" sz="900" dirty="0" smtClean="0"/>
              <a:t>        </a:t>
            </a:r>
            <a:r>
              <a:rPr lang="en-US" sz="900" dirty="0" err="1" smtClean="0"/>
              <a:t>sig_tmp.write</a:t>
            </a:r>
            <a:r>
              <a:rPr lang="en-US" sz="900" dirty="0" smtClean="0"/>
              <a:t>(0);</a:t>
            </a:r>
          </a:p>
          <a:p>
            <a:r>
              <a:rPr lang="en-US" sz="900" dirty="0" smtClean="0"/>
              <a:t>#</a:t>
            </a:r>
            <a:r>
              <a:rPr lang="en-US" sz="900" dirty="0" err="1" smtClean="0"/>
              <a:t>endif</a:t>
            </a:r>
            <a:r>
              <a:rPr lang="en-US" sz="900" dirty="0" smtClean="0"/>
              <a:t>  </a:t>
            </a:r>
          </a:p>
          <a:p>
            <a:r>
              <a:rPr lang="en-US" sz="900" dirty="0" smtClean="0"/>
              <a:t>}                                       </a:t>
            </a:r>
          </a:p>
          <a:p>
            <a:endParaRPr lang="en-US" sz="900" dirty="0" smtClean="0"/>
          </a:p>
          <a:p>
            <a:r>
              <a:rPr lang="en-US" sz="900" dirty="0" smtClean="0"/>
              <a:t>}</a:t>
            </a:r>
            <a:endParaRPr 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1416341" y="5220861"/>
            <a:ext cx="4378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testx.port_sync</a:t>
            </a:r>
            <a:r>
              <a:rPr lang="en-US" sz="1200" dirty="0" smtClean="0"/>
              <a:t> will be recognized as “</a:t>
            </a:r>
            <a:r>
              <a:rPr lang="en-US" sz="1200" dirty="0" err="1" smtClean="0"/>
              <a:t>binded</a:t>
            </a:r>
            <a:r>
              <a:rPr lang="en-US" sz="1200" dirty="0" smtClean="0"/>
              <a:t>” (not generate code in main)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5252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708160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Generation of </a:t>
            </a:r>
            <a:r>
              <a:rPr lang="en-US" dirty="0" err="1" smtClean="0"/>
              <a:t>SystemC</a:t>
            </a:r>
            <a:r>
              <a:rPr lang="en-US" dirty="0" smtClean="0"/>
              <a:t> using AXI/APB4 Stratus </a:t>
            </a:r>
            <a:r>
              <a:rPr lang="vi-VN" dirty="0" smtClean="0"/>
              <a:t>SytemC library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vi-VN" dirty="0" smtClean="0"/>
              <a:t>Preprocessor for “bind” and “mem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vi-VN" dirty="0" smtClean="0"/>
              <a:t>Fix</a:t>
            </a:r>
            <a:r>
              <a:rPr lang="en-US" dirty="0" smtClean="0"/>
              <a:t> “</a:t>
            </a:r>
            <a:r>
              <a:rPr lang="en-US" dirty="0" err="1" smtClean="0"/>
              <a:t>struct</a:t>
            </a:r>
            <a:r>
              <a:rPr lang="en-US" dirty="0" smtClean="0"/>
              <a:t>” issues</a:t>
            </a:r>
          </a:p>
          <a:p>
            <a:pPr marL="704850" lvl="3" indent="-342900">
              <a:spcAft>
                <a:spcPts val="0"/>
              </a:spcAft>
              <a:buFont typeface="+mj-lt"/>
              <a:buAutoNum type="alphaLcParenR"/>
            </a:pPr>
            <a:r>
              <a:rPr lang="vi-VN" dirty="0" smtClean="0"/>
              <a:t>Fix SLEC issue</a:t>
            </a:r>
            <a:endParaRPr lang="en-US" dirty="0" smtClean="0"/>
          </a:p>
          <a:p>
            <a:pPr marL="704850" lvl="3" indent="-342900">
              <a:spcAft>
                <a:spcPts val="0"/>
              </a:spcAft>
              <a:buFont typeface="+mj-lt"/>
              <a:buAutoNum type="alphaLcParenR"/>
            </a:pPr>
            <a:r>
              <a:rPr lang="vi-VN" dirty="0" smtClean="0"/>
              <a:t>Fix sim_eq issue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7545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0000" y="6509880"/>
            <a:ext cx="671760" cy="16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50" b="1" strike="noStrike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メイリオ"/>
              </a:rPr>
              <a:t>Page </a:t>
            </a:r>
            <a:fld id="{91F0ACDD-2FE9-43CC-B4E8-3DD3299C311F}" type="slidenum">
              <a:rPr lang="en-US" sz="1050" b="1" strike="noStrike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メイリオ"/>
              </a:rPr>
              <a:t>30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80000" y="936000"/>
            <a:ext cx="10552758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strike="noStrike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メイリオ"/>
              </a:rPr>
              <a:t>3. fix `struct` </a:t>
            </a:r>
            <a:r>
              <a:rPr lang="de-DE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メイリオ"/>
              </a:rPr>
              <a:t>issues</a:t>
            </a:r>
          </a:p>
          <a:p>
            <a:pPr>
              <a:lnSpc>
                <a:spcPct val="90000"/>
              </a:lnSpc>
            </a:pPr>
            <a:r>
              <a:rPr lang="de-DE" sz="2400" b="1" strike="noStrike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3.1 Fix SLEC ISSUE</a:t>
            </a:r>
            <a:endParaRPr lang="de-DE" sz="2400" b="0" strike="noStrike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745284"/>
            <a:ext cx="9000000" cy="295466"/>
          </a:xfrm>
        </p:spPr>
        <p:txBody>
          <a:bodyPr/>
          <a:lstStyle/>
          <a:p>
            <a:r>
              <a:rPr lang="en-US" dirty="0" smtClean="0"/>
              <a:t>Similar to discussion through email. Generated code in .</a:t>
            </a:r>
            <a:r>
              <a:rPr lang="en-US" dirty="0" err="1" smtClean="0"/>
              <a:t>tcl</a:t>
            </a:r>
            <a:r>
              <a:rPr lang="en-US" dirty="0" smtClean="0"/>
              <a:t> file should be revised.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0292" y="2537512"/>
            <a:ext cx="7823367" cy="2895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/>
              <a:t>foreach</a:t>
            </a:r>
            <a:r>
              <a:rPr lang="en-US" sz="1100" dirty="0"/>
              <a:t> </a:t>
            </a:r>
            <a:r>
              <a:rPr lang="en-US" sz="1100" dirty="0" err="1"/>
              <a:t>io</a:t>
            </a:r>
            <a:r>
              <a:rPr lang="en-US" sz="1100" dirty="0"/>
              <a:t> {-input -output} {</a:t>
            </a:r>
          </a:p>
          <a:p>
            <a:r>
              <a:rPr lang="en-US" sz="1100" dirty="0"/>
              <a:t>    </a:t>
            </a:r>
            <a:r>
              <a:rPr lang="en-US" sz="1100" dirty="0" smtClean="0"/>
              <a:t>  </a:t>
            </a:r>
            <a:r>
              <a:rPr lang="en-US" sz="1100" dirty="0" err="1" smtClean="0"/>
              <a:t>foreach</a:t>
            </a:r>
            <a:r>
              <a:rPr lang="en-US" sz="1100" dirty="0" smtClean="0"/>
              <a:t> </a:t>
            </a:r>
            <a:r>
              <a:rPr lang="en-US" sz="1100" dirty="0" err="1"/>
              <a:t>spec_var</a:t>
            </a:r>
            <a:r>
              <a:rPr lang="en-US" sz="1100" dirty="0"/>
              <a:t> [find -port -spec $</a:t>
            </a:r>
            <a:r>
              <a:rPr lang="en-US" sz="1100" dirty="0" err="1"/>
              <a:t>io</a:t>
            </a:r>
            <a:r>
              <a:rPr lang="en-US" sz="1100" dirty="0"/>
              <a:t> -</a:t>
            </a:r>
            <a:r>
              <a:rPr lang="en-US" sz="1100" dirty="0" err="1"/>
              <a:t>short_name</a:t>
            </a:r>
            <a:r>
              <a:rPr lang="en-US" sz="1100" dirty="0"/>
              <a:t> -</a:t>
            </a:r>
            <a:r>
              <a:rPr lang="en-US" sz="1100" dirty="0" err="1"/>
              <a:t>regexp</a:t>
            </a:r>
            <a:r>
              <a:rPr lang="en-US" sz="1100" dirty="0"/>
              <a:t> {.*[[0-9]+].*</a:t>
            </a:r>
            <a:r>
              <a:rPr lang="en-US" sz="1100" dirty="0">
                <a:solidFill>
                  <a:srgbClr val="0000FF"/>
                </a:solidFill>
              </a:rPr>
              <a:t>|.*\..*</a:t>
            </a:r>
            <a:r>
              <a:rPr lang="en-US" sz="1100" dirty="0"/>
              <a:t>}] </a:t>
            </a:r>
            <a:r>
              <a:rPr lang="en-US" sz="1100" dirty="0" smtClean="0"/>
              <a:t>{</a:t>
            </a:r>
          </a:p>
          <a:p>
            <a:endParaRPr lang="en-US" sz="1100" dirty="0"/>
          </a:p>
          <a:p>
            <a:r>
              <a:rPr lang="nn-NO" sz="1100" dirty="0">
                <a:solidFill>
                  <a:srgbClr val="0000FF"/>
                </a:solidFill>
              </a:rPr>
              <a:t> </a:t>
            </a:r>
            <a:r>
              <a:rPr lang="nn-NO" sz="1100" dirty="0" smtClean="0">
                <a:solidFill>
                  <a:srgbClr val="0000FF"/>
                </a:solidFill>
              </a:rPr>
              <a:t>           </a:t>
            </a:r>
            <a:r>
              <a:rPr lang="nn-NO" sz="1100" dirty="0">
                <a:solidFill>
                  <a:srgbClr val="0000FF"/>
                </a:solidFill>
              </a:rPr>
              <a:t>set impl_var [regsub -all {\.} $impl_var {_}]</a:t>
            </a:r>
            <a:endParaRPr lang="en-US" sz="1100" dirty="0" smtClean="0">
              <a:solidFill>
                <a:srgbClr val="0000FF"/>
              </a:solidFill>
            </a:endParaRPr>
          </a:p>
          <a:p>
            <a:endParaRPr lang="en-US" sz="1100" dirty="0"/>
          </a:p>
          <a:p>
            <a:r>
              <a:rPr lang="en-US" sz="1100" dirty="0" smtClean="0"/>
              <a:t>...</a:t>
            </a:r>
            <a:endParaRPr lang="en-US" sz="1100" dirty="0"/>
          </a:p>
          <a:p>
            <a:r>
              <a:rPr lang="en-US" sz="1100" dirty="0"/>
              <a:t> </a:t>
            </a:r>
          </a:p>
          <a:p>
            <a:r>
              <a:rPr lang="en-US" sz="1100" dirty="0" smtClean="0"/>
              <a:t>       </a:t>
            </a:r>
            <a:r>
              <a:rPr lang="en-US" sz="1100" dirty="0" err="1" smtClean="0"/>
              <a:t>foreach</a:t>
            </a:r>
            <a:r>
              <a:rPr lang="en-US" sz="1100" dirty="0" smtClean="0"/>
              <a:t> </a:t>
            </a:r>
            <a:r>
              <a:rPr lang="en-US" sz="1100" dirty="0" err="1"/>
              <a:t>spec_var</a:t>
            </a:r>
            <a:r>
              <a:rPr lang="en-US" sz="1100" dirty="0"/>
              <a:t> [find -</a:t>
            </a:r>
            <a:r>
              <a:rPr lang="en-US" sz="1100" dirty="0" err="1"/>
              <a:t>inst</a:t>
            </a:r>
            <a:r>
              <a:rPr lang="en-US" sz="1100" dirty="0"/>
              <a:t> -sequential -spec -</a:t>
            </a:r>
            <a:r>
              <a:rPr lang="en-US" sz="1100" dirty="0" err="1"/>
              <a:t>short_name</a:t>
            </a:r>
            <a:r>
              <a:rPr lang="en-US" sz="1100" dirty="0"/>
              <a:t> -</a:t>
            </a:r>
            <a:r>
              <a:rPr lang="en-US" sz="1100" dirty="0" err="1"/>
              <a:t>regexp</a:t>
            </a:r>
            <a:r>
              <a:rPr lang="en-US" sz="1100" dirty="0"/>
              <a:t> {.*[[0-9]+].*|</a:t>
            </a:r>
            <a:r>
              <a:rPr lang="en-US" sz="1100" dirty="0">
                <a:solidFill>
                  <a:srgbClr val="0000FF"/>
                </a:solidFill>
              </a:rPr>
              <a:t>.*\..*</a:t>
            </a:r>
            <a:r>
              <a:rPr lang="en-US" sz="1100" dirty="0"/>
              <a:t>}] { </a:t>
            </a:r>
            <a:endParaRPr lang="en-US" sz="1100" dirty="0" smtClean="0"/>
          </a:p>
          <a:p>
            <a:endParaRPr lang="en-US" sz="1100" dirty="0"/>
          </a:p>
          <a:p>
            <a:r>
              <a:rPr lang="nn-NO" sz="1100" dirty="0" smtClean="0">
                <a:solidFill>
                  <a:srgbClr val="0000FF"/>
                </a:solidFill>
              </a:rPr>
              <a:t>            </a:t>
            </a:r>
            <a:r>
              <a:rPr lang="nn-NO" sz="1100" dirty="0">
                <a:solidFill>
                  <a:srgbClr val="0000FF"/>
                </a:solidFill>
              </a:rPr>
              <a:t>set impl_var [regsub -all {\.} $impl_var {_}]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280292" y="2247399"/>
            <a:ext cx="3016886" cy="58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slec</a:t>
            </a:r>
            <a:r>
              <a:rPr lang="en-US" sz="1000" dirty="0"/>
              <a:t>_*_</a:t>
            </a:r>
            <a:r>
              <a:rPr lang="en-US" sz="1000" dirty="0" err="1" smtClean="0"/>
              <a:t>st.tcl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863103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0000" y="6509880"/>
            <a:ext cx="671760" cy="16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50" b="1" strike="noStrike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メイリオ"/>
              </a:rPr>
              <a:t>Page </a:t>
            </a:r>
            <a:fld id="{91F0ACDD-2FE9-43CC-B4E8-3DD3299C311F}" type="slidenum">
              <a:rPr lang="en-US" sz="1050" b="1" strike="noStrike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メイリオ"/>
              </a:rPr>
              <a:t>31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80000" y="936000"/>
            <a:ext cx="10552758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3. fix `struct` issues</a:t>
            </a:r>
          </a:p>
          <a:p>
            <a:pPr>
              <a:lnSpc>
                <a:spcPct val="90000"/>
              </a:lnSpc>
            </a:pPr>
            <a:r>
              <a:rPr lang="de-DE" sz="24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3.1 Fix SLEC </a:t>
            </a:r>
            <a:r>
              <a:rPr lang="de-DE" sz="24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ISSUE</a:t>
            </a:r>
            <a:endParaRPr lang="de-DE" sz="2400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745284"/>
            <a:ext cx="9000000" cy="295466"/>
          </a:xfrm>
        </p:spPr>
        <p:txBody>
          <a:bodyPr/>
          <a:lstStyle/>
          <a:p>
            <a:r>
              <a:rPr lang="en-US" dirty="0" smtClean="0"/>
              <a:t>Similar to discussion through email. Add the following code in </a:t>
            </a:r>
            <a:r>
              <a:rPr lang="en-US" dirty="0" err="1" smtClean="0"/>
              <a:t>tcl</a:t>
            </a:r>
            <a:r>
              <a:rPr lang="en-US" dirty="0" smtClean="0"/>
              <a:t> file: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0292" y="2537512"/>
            <a:ext cx="4932249" cy="36176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set </a:t>
            </a:r>
            <a:r>
              <a:rPr lang="en-US" sz="1100" dirty="0" err="1"/>
              <a:t>bbox_list</a:t>
            </a:r>
            <a:r>
              <a:rPr lang="en-US" sz="1100" dirty="0"/>
              <a:t> [</a:t>
            </a:r>
            <a:r>
              <a:rPr lang="en-US" sz="1100" dirty="0" err="1"/>
              <a:t>findlist</a:t>
            </a:r>
            <a:r>
              <a:rPr lang="en-US" sz="1100" dirty="0"/>
              <a:t> -</a:t>
            </a:r>
            <a:r>
              <a:rPr lang="en-US" sz="1100" dirty="0" err="1"/>
              <a:t>inst</a:t>
            </a:r>
            <a:r>
              <a:rPr lang="en-US" sz="1100" dirty="0"/>
              <a:t> -</a:t>
            </a:r>
            <a:r>
              <a:rPr lang="en-US" sz="1100" dirty="0" err="1"/>
              <a:t>blackbox</a:t>
            </a:r>
            <a:r>
              <a:rPr lang="en-US" sz="1100" dirty="0"/>
              <a:t> spec.* -require impl.%1]</a:t>
            </a:r>
          </a:p>
          <a:p>
            <a:r>
              <a:rPr lang="en-US" sz="1100" dirty="0"/>
              <a:t>set </a:t>
            </a:r>
            <a:r>
              <a:rPr lang="en-US" sz="1100" dirty="0" err="1"/>
              <a:t>expr_list</a:t>
            </a:r>
            <a:r>
              <a:rPr lang="en-US" sz="1100" dirty="0"/>
              <a:t> {</a:t>
            </a:r>
          </a:p>
          <a:p>
            <a:r>
              <a:rPr lang="en-US" sz="1100" dirty="0"/>
              <a:t>  *[*] %1_%2</a:t>
            </a:r>
          </a:p>
          <a:p>
            <a:r>
              <a:rPr lang="en-US" sz="1100" dirty="0"/>
              <a:t>  *[*][*] %1_%2_%3</a:t>
            </a:r>
          </a:p>
          <a:p>
            <a:r>
              <a:rPr lang="en-US" sz="1100" dirty="0"/>
              <a:t>  *[*][*][*] %1_%2_%3_%4</a:t>
            </a:r>
          </a:p>
          <a:p>
            <a:r>
              <a:rPr lang="en-US" sz="1100" dirty="0"/>
              <a:t>  *.* %1_%2</a:t>
            </a:r>
          </a:p>
          <a:p>
            <a:r>
              <a:rPr lang="en-US" sz="1100" dirty="0"/>
              <a:t>  *.*[*] %1_%2_%3</a:t>
            </a:r>
          </a:p>
          <a:p>
            <a:r>
              <a:rPr lang="en-US" sz="1100" dirty="0"/>
              <a:t>  *.*[*][*] %1_%2_%3_%4</a:t>
            </a:r>
          </a:p>
          <a:p>
            <a:r>
              <a:rPr lang="en-US" sz="1100" dirty="0"/>
              <a:t>  *.*[*][*][*] %1_%2_%3_%4_%5</a:t>
            </a:r>
          </a:p>
          <a:p>
            <a:r>
              <a:rPr lang="en-US" sz="1100" dirty="0"/>
              <a:t>  *[*].* %1_%2_%3</a:t>
            </a:r>
          </a:p>
          <a:p>
            <a:r>
              <a:rPr lang="en-US" sz="1100" dirty="0"/>
              <a:t>  *[*].*[*] %1_%2_%3_%4</a:t>
            </a:r>
          </a:p>
          <a:p>
            <a:r>
              <a:rPr lang="en-US" sz="1100" dirty="0"/>
              <a:t>  *[*].*[*][*] %1_%2_%3_%4_%5</a:t>
            </a:r>
          </a:p>
          <a:p>
            <a:r>
              <a:rPr lang="en-US" sz="1100" dirty="0"/>
              <a:t>  *[*][*].* %1_%2_%3_%4</a:t>
            </a:r>
          </a:p>
          <a:p>
            <a:r>
              <a:rPr lang="en-US" sz="1100" dirty="0"/>
              <a:t>  *[*][*].*[*] %1_%2_%3_%4_%5</a:t>
            </a:r>
          </a:p>
          <a:p>
            <a:r>
              <a:rPr lang="en-US" sz="1100" dirty="0"/>
              <a:t>  *[*][*][*].* %1_%2_%3_%4_%5</a:t>
            </a:r>
          </a:p>
          <a:p>
            <a:r>
              <a:rPr lang="en-US" sz="1100" dirty="0"/>
              <a:t>}</a:t>
            </a:r>
          </a:p>
          <a:p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280292" y="2247398"/>
            <a:ext cx="3016886" cy="58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slec</a:t>
            </a:r>
            <a:r>
              <a:rPr lang="en-US" sz="1000" dirty="0"/>
              <a:t>_*_</a:t>
            </a:r>
            <a:r>
              <a:rPr lang="en-US" sz="1000" dirty="0" err="1" smtClean="0"/>
              <a:t>st.tcl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6431760" y="2537511"/>
            <a:ext cx="5092369" cy="36176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 smtClean="0"/>
              <a:t>foreach</a:t>
            </a:r>
            <a:r>
              <a:rPr lang="en-US" sz="1100" dirty="0" smtClean="0"/>
              <a:t> </a:t>
            </a:r>
            <a:r>
              <a:rPr lang="en-US" sz="1100" dirty="0"/>
              <a:t>{</a:t>
            </a:r>
            <a:r>
              <a:rPr lang="en-US" sz="1100" dirty="0" err="1"/>
              <a:t>spec_bbox</a:t>
            </a:r>
            <a:r>
              <a:rPr lang="en-US" sz="1100" dirty="0"/>
              <a:t> </a:t>
            </a:r>
            <a:r>
              <a:rPr lang="en-US" sz="1100" dirty="0" err="1"/>
              <a:t>impl_bbox</a:t>
            </a:r>
            <a:r>
              <a:rPr lang="en-US" sz="1100" dirty="0"/>
              <a:t>} $</a:t>
            </a:r>
            <a:r>
              <a:rPr lang="en-US" sz="1100" dirty="0" err="1"/>
              <a:t>bbox_list</a:t>
            </a:r>
            <a:r>
              <a:rPr lang="en-US" sz="1100" dirty="0"/>
              <a:t> {</a:t>
            </a:r>
          </a:p>
          <a:p>
            <a:r>
              <a:rPr lang="en-US" sz="1100" dirty="0"/>
              <a:t>    </a:t>
            </a:r>
            <a:r>
              <a:rPr lang="en-US" sz="1100" dirty="0" err="1"/>
              <a:t>foreach</a:t>
            </a:r>
            <a:r>
              <a:rPr lang="en-US" sz="1100" dirty="0"/>
              <a:t> </a:t>
            </a:r>
            <a:r>
              <a:rPr lang="en-US" sz="1100" dirty="0" err="1"/>
              <a:t>io</a:t>
            </a:r>
            <a:r>
              <a:rPr lang="en-US" sz="1100" dirty="0"/>
              <a:t> {-input -output} {</a:t>
            </a:r>
          </a:p>
          <a:p>
            <a:r>
              <a:rPr lang="en-US" sz="1100" dirty="0"/>
              <a:t>        set </a:t>
            </a:r>
            <a:r>
              <a:rPr lang="en-US" sz="1100" dirty="0" err="1"/>
              <a:t>io_inv</a:t>
            </a:r>
            <a:r>
              <a:rPr lang="en-US" sz="1100" dirty="0"/>
              <a:t> "-output"</a:t>
            </a:r>
          </a:p>
          <a:p>
            <a:r>
              <a:rPr lang="en-US" sz="1100" dirty="0"/>
              <a:t>        if { $</a:t>
            </a:r>
            <a:r>
              <a:rPr lang="en-US" sz="1100" dirty="0" err="1"/>
              <a:t>io</a:t>
            </a:r>
            <a:r>
              <a:rPr lang="en-US" sz="1100" dirty="0"/>
              <a:t> == "-output" } {</a:t>
            </a:r>
          </a:p>
          <a:p>
            <a:r>
              <a:rPr lang="en-US" sz="1100" dirty="0"/>
              <a:t>            set </a:t>
            </a:r>
            <a:r>
              <a:rPr lang="en-US" sz="1100" dirty="0" err="1"/>
              <a:t>io_inv</a:t>
            </a:r>
            <a:r>
              <a:rPr lang="en-US" sz="1100" dirty="0"/>
              <a:t> "-input"</a:t>
            </a:r>
          </a:p>
          <a:p>
            <a:r>
              <a:rPr lang="en-US" sz="1100" dirty="0"/>
              <a:t>        }</a:t>
            </a:r>
          </a:p>
          <a:p>
            <a:r>
              <a:rPr lang="en-US" sz="1100" dirty="0"/>
              <a:t>        </a:t>
            </a:r>
            <a:r>
              <a:rPr lang="en-US" sz="1100" dirty="0" err="1"/>
              <a:t>foreach</a:t>
            </a:r>
            <a:r>
              <a:rPr lang="en-US" sz="1100" dirty="0"/>
              <a:t> { </a:t>
            </a:r>
            <a:r>
              <a:rPr lang="en-US" sz="1100" dirty="0" err="1"/>
              <a:t>spec_expr</a:t>
            </a:r>
            <a:r>
              <a:rPr lang="en-US" sz="1100" dirty="0"/>
              <a:t> </a:t>
            </a:r>
            <a:r>
              <a:rPr lang="en-US" sz="1100" dirty="0" err="1"/>
              <a:t>impl_expr</a:t>
            </a:r>
            <a:r>
              <a:rPr lang="en-US" sz="1100" dirty="0"/>
              <a:t> } $</a:t>
            </a:r>
            <a:r>
              <a:rPr lang="en-US" sz="1100" dirty="0" err="1"/>
              <a:t>expr_list</a:t>
            </a:r>
            <a:r>
              <a:rPr lang="en-US" sz="1100" dirty="0"/>
              <a:t> {</a:t>
            </a:r>
          </a:p>
          <a:p>
            <a:r>
              <a:rPr lang="en-US" sz="1100" dirty="0"/>
              <a:t>            set </a:t>
            </a:r>
            <a:r>
              <a:rPr lang="en-US" sz="1100" dirty="0" err="1"/>
              <a:t>p_list</a:t>
            </a:r>
            <a:r>
              <a:rPr lang="en-US" sz="1100" dirty="0"/>
              <a:t> [</a:t>
            </a:r>
            <a:r>
              <a:rPr lang="en-US" sz="1100" dirty="0" err="1"/>
              <a:t>findlist</a:t>
            </a:r>
            <a:r>
              <a:rPr lang="en-US" sz="1100" dirty="0"/>
              <a:t> -port $</a:t>
            </a:r>
            <a:r>
              <a:rPr lang="en-US" sz="1100" dirty="0" err="1"/>
              <a:t>io</a:t>
            </a:r>
            <a:r>
              <a:rPr lang="en-US" sz="1100" dirty="0"/>
              <a:t> $spec_</a:t>
            </a:r>
            <a:r>
              <a:rPr lang="en-US" sz="1100" dirty="0" err="1"/>
              <a:t>bbox</a:t>
            </a:r>
            <a:r>
              <a:rPr lang="en-US" sz="1100" dirty="0"/>
              <a:t>.$</a:t>
            </a:r>
            <a:r>
              <a:rPr lang="en-US" sz="1100" dirty="0" err="1"/>
              <a:t>spec_expr</a:t>
            </a:r>
            <a:r>
              <a:rPr lang="en-US" sz="1100" dirty="0"/>
              <a:t> -require $impl_</a:t>
            </a:r>
            <a:r>
              <a:rPr lang="en-US" sz="1100" dirty="0" err="1"/>
              <a:t>bbox</a:t>
            </a:r>
            <a:r>
              <a:rPr lang="en-US" sz="1100" dirty="0"/>
              <a:t>.$</a:t>
            </a:r>
            <a:r>
              <a:rPr lang="en-US" sz="1100" dirty="0" err="1"/>
              <a:t>impl_expr</a:t>
            </a:r>
            <a:r>
              <a:rPr lang="en-US" sz="1100" dirty="0"/>
              <a:t>]</a:t>
            </a:r>
          </a:p>
          <a:p>
            <a:r>
              <a:rPr lang="en-US" sz="1100" dirty="0"/>
              <a:t>            </a:t>
            </a:r>
            <a:r>
              <a:rPr lang="en-US" sz="1100" dirty="0" err="1"/>
              <a:t>foreach</a:t>
            </a:r>
            <a:r>
              <a:rPr lang="en-US" sz="1100" dirty="0"/>
              <a:t> { </a:t>
            </a:r>
            <a:r>
              <a:rPr lang="en-US" sz="1100" dirty="0" err="1"/>
              <a:t>spec_port</a:t>
            </a:r>
            <a:r>
              <a:rPr lang="en-US" sz="1100" dirty="0"/>
              <a:t> </a:t>
            </a:r>
            <a:r>
              <a:rPr lang="en-US" sz="1100" dirty="0" err="1"/>
              <a:t>impl_port</a:t>
            </a:r>
            <a:r>
              <a:rPr lang="en-US" sz="1100" dirty="0"/>
              <a:t> } $</a:t>
            </a:r>
            <a:r>
              <a:rPr lang="en-US" sz="1100" dirty="0" err="1"/>
              <a:t>p_list</a:t>
            </a:r>
            <a:r>
              <a:rPr lang="en-US" sz="1100" dirty="0"/>
              <a:t> {</a:t>
            </a:r>
          </a:p>
          <a:p>
            <a:r>
              <a:rPr lang="en-US" sz="1100" dirty="0"/>
              <a:t>                </a:t>
            </a:r>
            <a:r>
              <a:rPr lang="en-US" sz="1100" dirty="0" err="1"/>
              <a:t>create_map</a:t>
            </a:r>
            <a:r>
              <a:rPr lang="en-US" sz="1100" dirty="0"/>
              <a:t> $</a:t>
            </a:r>
            <a:r>
              <a:rPr lang="en-US" sz="1100" dirty="0" err="1"/>
              <a:t>io_inv</a:t>
            </a:r>
            <a:r>
              <a:rPr lang="en-US" sz="1100" dirty="0"/>
              <a:t> $</a:t>
            </a:r>
            <a:r>
              <a:rPr lang="en-US" sz="1100" dirty="0" err="1"/>
              <a:t>spec_port</a:t>
            </a:r>
            <a:r>
              <a:rPr lang="en-US" sz="1100" dirty="0"/>
              <a:t> $</a:t>
            </a:r>
            <a:r>
              <a:rPr lang="en-US" sz="1100" dirty="0" err="1"/>
              <a:t>impl_port</a:t>
            </a:r>
            <a:endParaRPr lang="en-US" sz="1100" dirty="0"/>
          </a:p>
          <a:p>
            <a:r>
              <a:rPr lang="en-US" sz="1100" dirty="0"/>
              <a:t>            }</a:t>
            </a:r>
          </a:p>
          <a:p>
            <a:r>
              <a:rPr lang="en-US" sz="1100" dirty="0"/>
              <a:t>        }</a:t>
            </a:r>
          </a:p>
          <a:p>
            <a:r>
              <a:rPr lang="en-US" sz="1100" dirty="0"/>
              <a:t>    }</a:t>
            </a:r>
          </a:p>
          <a:p>
            <a:r>
              <a:rPr lang="en-US" sz="1100" dirty="0"/>
              <a:t>}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438255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0000" y="6509880"/>
            <a:ext cx="671760" cy="16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50" b="1" strike="noStrike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メイリオ"/>
              </a:rPr>
              <a:t>Page </a:t>
            </a:r>
            <a:fld id="{91F0ACDD-2FE9-43CC-B4E8-3DD3299C311F}" type="slidenum">
              <a:rPr lang="en-US" sz="1050" b="1" strike="noStrike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メイリオ"/>
              </a:rPr>
              <a:t>32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80000" y="936000"/>
            <a:ext cx="10552758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3. fix `struct` issues</a:t>
            </a:r>
          </a:p>
          <a:p>
            <a:pPr>
              <a:lnSpc>
                <a:spcPct val="90000"/>
              </a:lnSpc>
            </a:pPr>
            <a:r>
              <a:rPr lang="de-DE" sz="24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3.2 </a:t>
            </a:r>
            <a:r>
              <a:rPr lang="de-DE" sz="24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Fix </a:t>
            </a:r>
            <a:r>
              <a:rPr lang="de-DE" sz="24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sim_eq ISSUE</a:t>
            </a:r>
            <a:endParaRPr lang="de-DE" sz="2400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999" y="1745284"/>
            <a:ext cx="10169433" cy="590931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If “-</a:t>
            </a:r>
            <a:r>
              <a:rPr lang="en-US" dirty="0" err="1" smtClean="0"/>
              <a:t>sim_eq</a:t>
            </a:r>
            <a:r>
              <a:rPr lang="en-US" dirty="0" smtClean="0"/>
              <a:t>” is used: generate code for both RTL and </a:t>
            </a:r>
            <a:r>
              <a:rPr lang="en-US" dirty="0" err="1" smtClean="0"/>
              <a:t>struct</a:t>
            </a:r>
            <a:r>
              <a:rPr lang="en-US" dirty="0" smtClean="0"/>
              <a:t> port in </a:t>
            </a:r>
            <a:r>
              <a:rPr lang="en-US" dirty="0" err="1" smtClean="0"/>
              <a:t>tb_dut</a:t>
            </a:r>
            <a:r>
              <a:rPr lang="en-US" dirty="0" smtClean="0"/>
              <a:t>, stimulus, </a:t>
            </a:r>
            <a:r>
              <a:rPr lang="en-US" dirty="0" err="1" smtClean="0"/>
              <a:t>main_dut_eq</a:t>
            </a:r>
            <a:r>
              <a:rPr lang="en-US" dirty="0"/>
              <a:t> </a:t>
            </a:r>
            <a:r>
              <a:rPr lang="en-US" dirty="0" smtClean="0"/>
              <a:t>(not change from “</a:t>
            </a:r>
            <a:r>
              <a:rPr lang="en-US" dirty="0" err="1" smtClean="0"/>
              <a:t>sim_eq</a:t>
            </a:r>
            <a:r>
              <a:rPr lang="en-US" dirty="0" smtClean="0"/>
              <a:t>” example).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6428" y="2863885"/>
            <a:ext cx="2181364" cy="20982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struct</a:t>
            </a:r>
            <a:r>
              <a:rPr lang="en-US" sz="1000" dirty="0"/>
              <a:t> Package {</a:t>
            </a:r>
          </a:p>
          <a:p>
            <a:r>
              <a:rPr lang="en-US" sz="1000" dirty="0" smtClean="0"/>
              <a:t>   </a:t>
            </a:r>
            <a:r>
              <a:rPr lang="en-US" sz="1000" dirty="0" err="1" smtClean="0"/>
              <a:t>uvarb</a:t>
            </a:r>
            <a:r>
              <a:rPr lang="en-US" sz="1000" dirty="0" smtClean="0"/>
              <a:t> </a:t>
            </a:r>
            <a:r>
              <a:rPr lang="en-US" sz="1000" dirty="0" err="1"/>
              <a:t>vld</a:t>
            </a:r>
            <a:endParaRPr lang="en-US" sz="1000" dirty="0"/>
          </a:p>
          <a:p>
            <a:r>
              <a:rPr lang="en-US" sz="1000" dirty="0" smtClean="0"/>
              <a:t>   uvar8 </a:t>
            </a:r>
            <a:r>
              <a:rPr lang="en-US" sz="1000" dirty="0"/>
              <a:t>data</a:t>
            </a:r>
          </a:p>
          <a:p>
            <a:r>
              <a:rPr lang="en-US" sz="1000" dirty="0"/>
              <a:t>   </a:t>
            </a:r>
            <a:r>
              <a:rPr lang="en-US" sz="1000" dirty="0">
                <a:solidFill>
                  <a:srgbClr val="0000FF"/>
                </a:solidFill>
              </a:rPr>
              <a:t>uvar4 d2[2</a:t>
            </a:r>
            <a:r>
              <a:rPr lang="en-US" sz="1000" dirty="0" smtClean="0">
                <a:solidFill>
                  <a:srgbClr val="0000FF"/>
                </a:solidFill>
              </a:rPr>
              <a:t>]</a:t>
            </a:r>
            <a:endParaRPr lang="en-US" sz="1000" dirty="0" smtClean="0"/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module </a:t>
            </a:r>
            <a:r>
              <a:rPr lang="en-US" sz="1000" dirty="0" err="1"/>
              <a:t>dut</a:t>
            </a:r>
            <a:endParaRPr lang="en-US" sz="1000" dirty="0"/>
          </a:p>
          <a:p>
            <a:r>
              <a:rPr lang="en-US" sz="1000" dirty="0"/>
              <a:t>clock </a:t>
            </a:r>
            <a:r>
              <a:rPr lang="en-US" sz="1000" dirty="0" err="1"/>
              <a:t>clk</a:t>
            </a:r>
            <a:endParaRPr lang="en-US" sz="1000" dirty="0"/>
          </a:p>
          <a:p>
            <a:r>
              <a:rPr lang="en-US" sz="1000" dirty="0" err="1"/>
              <a:t>sreset</a:t>
            </a:r>
            <a:r>
              <a:rPr lang="en-US" sz="1000" dirty="0"/>
              <a:t> </a:t>
            </a:r>
            <a:r>
              <a:rPr lang="en-US" sz="1000" dirty="0" err="1"/>
              <a:t>rst</a:t>
            </a:r>
            <a:r>
              <a:rPr lang="en-US" sz="1000" dirty="0"/>
              <a:t> </a:t>
            </a:r>
            <a:r>
              <a:rPr lang="en-US" sz="1000" dirty="0" err="1"/>
              <a:t>pos</a:t>
            </a:r>
            <a:endParaRPr lang="en-US" sz="1000" dirty="0"/>
          </a:p>
          <a:p>
            <a:r>
              <a:rPr lang="en-US" sz="1000" dirty="0" err="1"/>
              <a:t>uinb</a:t>
            </a:r>
            <a:r>
              <a:rPr lang="en-US" sz="1000" dirty="0"/>
              <a:t> </a:t>
            </a:r>
            <a:r>
              <a:rPr lang="en-US" sz="1000" dirty="0" err="1"/>
              <a:t>din_en</a:t>
            </a:r>
            <a:endParaRPr lang="en-US" sz="1000" dirty="0"/>
          </a:p>
          <a:p>
            <a:r>
              <a:rPr lang="en-US" sz="1000" dirty="0" err="1"/>
              <a:t>uinPackage</a:t>
            </a:r>
            <a:r>
              <a:rPr lang="en-US" sz="1000" dirty="0"/>
              <a:t> din</a:t>
            </a:r>
          </a:p>
          <a:p>
            <a:r>
              <a:rPr lang="en-US" sz="1000" dirty="0" err="1" smtClean="0"/>
              <a:t>uoutb</a:t>
            </a:r>
            <a:r>
              <a:rPr lang="en-US" sz="1000" dirty="0" smtClean="0"/>
              <a:t> </a:t>
            </a:r>
            <a:r>
              <a:rPr lang="en-US" sz="1000" dirty="0" err="1"/>
              <a:t>dout_en</a:t>
            </a:r>
            <a:endParaRPr lang="en-US" sz="1000" dirty="0"/>
          </a:p>
          <a:p>
            <a:r>
              <a:rPr lang="en-US" sz="1000" dirty="0" err="1"/>
              <a:t>uoutPackage</a:t>
            </a:r>
            <a:r>
              <a:rPr lang="en-US" sz="1000" dirty="0"/>
              <a:t> </a:t>
            </a:r>
            <a:r>
              <a:rPr lang="en-US" sz="1000" dirty="0" err="1"/>
              <a:t>dout</a:t>
            </a:r>
            <a:endParaRPr lang="en-US" sz="1000" dirty="0"/>
          </a:p>
          <a:p>
            <a:r>
              <a:rPr lang="en-US" sz="1000" dirty="0" err="1" smtClean="0"/>
              <a:t>cthread</a:t>
            </a:r>
            <a:r>
              <a:rPr lang="en-US" sz="1000" dirty="0" smtClean="0"/>
              <a:t> </a:t>
            </a:r>
            <a:r>
              <a:rPr lang="en-US" sz="1000" dirty="0" err="1"/>
              <a:t>main_thread</a:t>
            </a:r>
            <a:r>
              <a:rPr lang="en-US" sz="1000" dirty="0"/>
              <a:t> -</a:t>
            </a:r>
            <a:r>
              <a:rPr lang="en-US" sz="1000" dirty="0" err="1"/>
              <a:t>reset_header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312949" y="2655662"/>
            <a:ext cx="777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dut.in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4571248" y="2407234"/>
            <a:ext cx="2589775" cy="38057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900" strike="sngStrike" dirty="0" smtClean="0">
                <a:solidFill>
                  <a:schemeClr val="tx1"/>
                </a:solidFill>
              </a:rPr>
              <a:t>      </a:t>
            </a:r>
            <a:r>
              <a:rPr lang="fr-FR" sz="900" strike="sngStrike" dirty="0">
                <a:solidFill>
                  <a:schemeClr val="tx1"/>
                </a:solidFill>
              </a:rPr>
              <a:t>Package </a:t>
            </a:r>
            <a:r>
              <a:rPr lang="fr-FR" sz="900" strike="sngStrike" dirty="0" err="1">
                <a:solidFill>
                  <a:schemeClr val="tx1"/>
                </a:solidFill>
              </a:rPr>
              <a:t>m_din</a:t>
            </a:r>
            <a:r>
              <a:rPr lang="fr-FR" sz="900" strike="sngStrike" dirty="0">
                <a:solidFill>
                  <a:schemeClr val="tx1"/>
                </a:solidFill>
              </a:rPr>
              <a:t>;</a:t>
            </a:r>
          </a:p>
          <a:p>
            <a:r>
              <a:rPr lang="fr-FR" sz="900" strike="sngStrike" dirty="0">
                <a:solidFill>
                  <a:schemeClr val="tx1"/>
                </a:solidFill>
              </a:rPr>
              <a:t>      Package </a:t>
            </a:r>
            <a:r>
              <a:rPr lang="fr-FR" sz="900" strike="sngStrike" dirty="0" err="1">
                <a:solidFill>
                  <a:schemeClr val="tx1"/>
                </a:solidFill>
              </a:rPr>
              <a:t>m_dout_s</a:t>
            </a:r>
            <a:r>
              <a:rPr lang="fr-FR" sz="900" strike="sngStrike" dirty="0">
                <a:solidFill>
                  <a:schemeClr val="tx1"/>
                </a:solidFill>
              </a:rPr>
              <a:t>;</a:t>
            </a:r>
          </a:p>
          <a:p>
            <a:r>
              <a:rPr lang="fr-FR" sz="900" strike="sngStrike" dirty="0">
                <a:solidFill>
                  <a:schemeClr val="tx1"/>
                </a:solidFill>
              </a:rPr>
              <a:t>      Package </a:t>
            </a:r>
            <a:r>
              <a:rPr lang="fr-FR" sz="900" strike="sngStrike" dirty="0" err="1">
                <a:solidFill>
                  <a:schemeClr val="tx1"/>
                </a:solidFill>
              </a:rPr>
              <a:t>m_dout_r</a:t>
            </a:r>
            <a:r>
              <a:rPr lang="fr-FR" sz="900" strike="sngStrike" dirty="0" smtClean="0">
                <a:solidFill>
                  <a:schemeClr val="tx1"/>
                </a:solidFill>
              </a:rPr>
              <a:t>;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….</a:t>
            </a:r>
          </a:p>
          <a:p>
            <a:r>
              <a:rPr lang="fr-FR" sz="900" strike="sngStrike" dirty="0">
                <a:solidFill>
                  <a:schemeClr val="tx1"/>
                </a:solidFill>
              </a:rPr>
              <a:t> #</a:t>
            </a:r>
            <a:r>
              <a:rPr lang="fr-FR" sz="900" strike="sngStrike" dirty="0" err="1">
                <a:solidFill>
                  <a:schemeClr val="tx1"/>
                </a:solidFill>
              </a:rPr>
              <a:t>ifndef</a:t>
            </a:r>
            <a:r>
              <a:rPr lang="fr-FR" sz="900" strike="sngStrike" dirty="0">
                <a:solidFill>
                  <a:schemeClr val="tx1"/>
                </a:solidFill>
              </a:rPr>
              <a:t> _MODE_RTL</a:t>
            </a:r>
          </a:p>
          <a:p>
            <a:r>
              <a:rPr lang="fr-FR" sz="900" dirty="0">
                <a:solidFill>
                  <a:schemeClr val="tx1"/>
                </a:solidFill>
              </a:rPr>
              <a:t>          </a:t>
            </a:r>
            <a:r>
              <a:rPr lang="fr-FR" sz="900" dirty="0" err="1">
                <a:solidFill>
                  <a:schemeClr val="tx1"/>
                </a:solidFill>
              </a:rPr>
              <a:t>din.write</a:t>
            </a:r>
            <a:r>
              <a:rPr lang="fr-FR" sz="900" dirty="0">
                <a:solidFill>
                  <a:schemeClr val="tx1"/>
                </a:solidFill>
              </a:rPr>
              <a:t>(Package());</a:t>
            </a:r>
          </a:p>
          <a:p>
            <a:r>
              <a:rPr lang="fr-FR" sz="900" strike="sngStrike" dirty="0">
                <a:solidFill>
                  <a:schemeClr val="tx1"/>
                </a:solidFill>
              </a:rPr>
              <a:t>  #</a:t>
            </a:r>
            <a:r>
              <a:rPr lang="fr-FR" sz="900" strike="sngStrike" dirty="0" err="1">
                <a:solidFill>
                  <a:schemeClr val="tx1"/>
                </a:solidFill>
              </a:rPr>
              <a:t>else</a:t>
            </a:r>
            <a:endParaRPr lang="fr-FR" sz="900" strike="sngStrike" dirty="0">
              <a:solidFill>
                <a:schemeClr val="tx1"/>
              </a:solidFill>
            </a:endParaRPr>
          </a:p>
          <a:p>
            <a:r>
              <a:rPr lang="fr-FR" sz="900" dirty="0">
                <a:solidFill>
                  <a:schemeClr val="tx1"/>
                </a:solidFill>
              </a:rPr>
              <a:t>          </a:t>
            </a:r>
            <a:r>
              <a:rPr lang="fr-FR" sz="900" dirty="0" err="1">
                <a:solidFill>
                  <a:schemeClr val="tx1"/>
                </a:solidFill>
              </a:rPr>
              <a:t>din_vld.write</a:t>
            </a:r>
            <a:r>
              <a:rPr lang="fr-FR" sz="900" dirty="0">
                <a:solidFill>
                  <a:schemeClr val="tx1"/>
                </a:solidFill>
              </a:rPr>
              <a:t>(0);</a:t>
            </a:r>
          </a:p>
          <a:p>
            <a:r>
              <a:rPr lang="fr-FR" sz="900" dirty="0">
                <a:solidFill>
                  <a:schemeClr val="tx1"/>
                </a:solidFill>
              </a:rPr>
              <a:t>          </a:t>
            </a:r>
            <a:r>
              <a:rPr lang="fr-FR" sz="900" dirty="0" err="1">
                <a:solidFill>
                  <a:schemeClr val="tx1"/>
                </a:solidFill>
              </a:rPr>
              <a:t>din_data.write</a:t>
            </a:r>
            <a:r>
              <a:rPr lang="fr-FR" sz="900" dirty="0">
                <a:solidFill>
                  <a:schemeClr val="tx1"/>
                </a:solidFill>
              </a:rPr>
              <a:t>(0</a:t>
            </a:r>
            <a:r>
              <a:rPr lang="fr-FR" sz="9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fr-FR" sz="900" dirty="0" smtClean="0">
                <a:solidFill>
                  <a:srgbClr val="0000FF"/>
                </a:solidFill>
              </a:rPr>
              <a:t>          </a:t>
            </a:r>
            <a:r>
              <a:rPr lang="fr-FR" sz="900" dirty="0">
                <a:solidFill>
                  <a:srgbClr val="0000FF"/>
                </a:solidFill>
              </a:rPr>
              <a:t>din_d2_0.write(0);</a:t>
            </a:r>
          </a:p>
          <a:p>
            <a:r>
              <a:rPr lang="fr-FR" sz="900" dirty="0">
                <a:solidFill>
                  <a:srgbClr val="0000FF"/>
                </a:solidFill>
              </a:rPr>
              <a:t>          din_d2_1.write(0);</a:t>
            </a:r>
          </a:p>
          <a:p>
            <a:r>
              <a:rPr lang="fr-FR" sz="900" strike="sngStrike" dirty="0" smtClean="0">
                <a:solidFill>
                  <a:schemeClr val="tx1"/>
                </a:solidFill>
              </a:rPr>
              <a:t>#</a:t>
            </a:r>
            <a:r>
              <a:rPr lang="fr-FR" sz="900" strike="sngStrike" dirty="0" err="1" smtClean="0">
                <a:solidFill>
                  <a:schemeClr val="tx1"/>
                </a:solidFill>
              </a:rPr>
              <a:t>endif</a:t>
            </a:r>
            <a:endParaRPr lang="fr-FR" sz="900" strike="sngStrike" dirty="0" smtClean="0">
              <a:solidFill>
                <a:schemeClr val="tx1"/>
              </a:solidFill>
            </a:endParaRPr>
          </a:p>
          <a:p>
            <a:r>
              <a:rPr lang="fr-FR" sz="900" dirty="0">
                <a:solidFill>
                  <a:schemeClr val="tx1"/>
                </a:solidFill>
              </a:rPr>
              <a:t>… </a:t>
            </a:r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dirty="0" err="1" smtClean="0">
                <a:solidFill>
                  <a:schemeClr val="tx1"/>
                </a:solidFill>
              </a:rPr>
              <a:t>void</a:t>
            </a:r>
            <a:r>
              <a:rPr lang="fr-FR" sz="900" dirty="0" smtClean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my_wait</a:t>
            </a:r>
            <a:r>
              <a:rPr lang="fr-FR" sz="900" dirty="0">
                <a:solidFill>
                  <a:schemeClr val="tx1"/>
                </a:solidFill>
              </a:rPr>
              <a:t>() {</a:t>
            </a:r>
          </a:p>
          <a:p>
            <a:r>
              <a:rPr lang="fr-FR" sz="900" strike="sngStrike" dirty="0">
                <a:solidFill>
                  <a:schemeClr val="tx1"/>
                </a:solidFill>
              </a:rPr>
              <a:t> #</a:t>
            </a:r>
            <a:r>
              <a:rPr lang="fr-FR" sz="900" strike="sngStrike" dirty="0" err="1">
                <a:solidFill>
                  <a:schemeClr val="tx1"/>
                </a:solidFill>
              </a:rPr>
              <a:t>ifndef</a:t>
            </a:r>
            <a:r>
              <a:rPr lang="fr-FR" sz="900" strike="sngStrike" dirty="0">
                <a:solidFill>
                  <a:schemeClr val="tx1"/>
                </a:solidFill>
              </a:rPr>
              <a:t> _MODE_RTL                                                                                      </a:t>
            </a:r>
          </a:p>
          <a:p>
            <a:r>
              <a:rPr lang="fr-FR" sz="900" strike="sngStrike" dirty="0">
                <a:solidFill>
                  <a:schemeClr val="tx1"/>
                </a:solidFill>
              </a:rPr>
              <a:t>          </a:t>
            </a:r>
            <a:r>
              <a:rPr lang="fr-FR" sz="900" strike="sngStrike" dirty="0" err="1">
                <a:solidFill>
                  <a:schemeClr val="tx1"/>
                </a:solidFill>
              </a:rPr>
              <a:t>din.write</a:t>
            </a:r>
            <a:r>
              <a:rPr lang="fr-FR" sz="900" strike="sngStrike" dirty="0">
                <a:solidFill>
                  <a:schemeClr val="tx1"/>
                </a:solidFill>
              </a:rPr>
              <a:t>(</a:t>
            </a:r>
            <a:r>
              <a:rPr lang="fr-FR" sz="900" strike="sngStrike" dirty="0" err="1">
                <a:solidFill>
                  <a:schemeClr val="tx1"/>
                </a:solidFill>
              </a:rPr>
              <a:t>m_din</a:t>
            </a:r>
            <a:r>
              <a:rPr lang="fr-FR" sz="900" strike="sngStrike" dirty="0">
                <a:solidFill>
                  <a:schemeClr val="tx1"/>
                </a:solidFill>
              </a:rPr>
              <a:t>);                                                                              </a:t>
            </a:r>
          </a:p>
          <a:p>
            <a:r>
              <a:rPr lang="fr-FR" sz="900" strike="sngStrike" dirty="0">
                <a:solidFill>
                  <a:schemeClr val="tx1"/>
                </a:solidFill>
              </a:rPr>
              <a:t>  #</a:t>
            </a:r>
            <a:r>
              <a:rPr lang="fr-FR" sz="900" strike="sngStrike" dirty="0" err="1">
                <a:solidFill>
                  <a:schemeClr val="tx1"/>
                </a:solidFill>
              </a:rPr>
              <a:t>else</a:t>
            </a:r>
            <a:r>
              <a:rPr lang="fr-FR" sz="900" strike="sngStrike" dirty="0">
                <a:solidFill>
                  <a:schemeClr val="tx1"/>
                </a:solidFill>
              </a:rPr>
              <a:t>                                                                                                  </a:t>
            </a:r>
          </a:p>
          <a:p>
            <a:r>
              <a:rPr lang="fr-FR" sz="900" strike="sngStrike" dirty="0">
                <a:solidFill>
                  <a:schemeClr val="tx1"/>
                </a:solidFill>
              </a:rPr>
              <a:t>          </a:t>
            </a:r>
            <a:r>
              <a:rPr lang="fr-FR" sz="900" strike="sngStrike" dirty="0" smtClean="0">
                <a:solidFill>
                  <a:schemeClr val="tx1"/>
                </a:solidFill>
              </a:rPr>
              <a:t>…</a:t>
            </a:r>
            <a:endParaRPr lang="fr-FR" sz="900" strike="sngStrike" dirty="0">
              <a:solidFill>
                <a:schemeClr val="tx1"/>
              </a:solidFill>
            </a:endParaRPr>
          </a:p>
          <a:p>
            <a:r>
              <a:rPr lang="fr-FR" sz="900" strike="sngStrike" dirty="0">
                <a:solidFill>
                  <a:schemeClr val="tx1"/>
                </a:solidFill>
              </a:rPr>
              <a:t>  #</a:t>
            </a:r>
            <a:r>
              <a:rPr lang="fr-FR" sz="900" strike="sngStrike" dirty="0" err="1">
                <a:solidFill>
                  <a:schemeClr val="tx1"/>
                </a:solidFill>
              </a:rPr>
              <a:t>endif</a:t>
            </a:r>
            <a:endParaRPr lang="fr-FR" sz="900" strike="sngStrike" dirty="0">
              <a:solidFill>
                <a:schemeClr val="tx1"/>
              </a:solidFill>
            </a:endParaRPr>
          </a:p>
          <a:p>
            <a:r>
              <a:rPr lang="fr-FR" sz="900" dirty="0">
                <a:solidFill>
                  <a:schemeClr val="tx1"/>
                </a:solidFill>
              </a:rPr>
              <a:t>          </a:t>
            </a:r>
            <a:r>
              <a:rPr lang="fr-FR" sz="900" dirty="0" err="1">
                <a:solidFill>
                  <a:schemeClr val="tx1"/>
                </a:solidFill>
              </a:rPr>
              <a:t>wait</a:t>
            </a:r>
            <a:r>
              <a:rPr lang="fr-FR" sz="900" dirty="0">
                <a:solidFill>
                  <a:schemeClr val="tx1"/>
                </a:solidFill>
              </a:rPr>
              <a:t>();</a:t>
            </a:r>
          </a:p>
          <a:p>
            <a:r>
              <a:rPr lang="fr-FR" sz="900" strike="sngStrike" dirty="0">
                <a:solidFill>
                  <a:schemeClr val="tx1"/>
                </a:solidFill>
              </a:rPr>
              <a:t>  #</a:t>
            </a:r>
            <a:r>
              <a:rPr lang="fr-FR" sz="900" strike="sngStrike" dirty="0" err="1">
                <a:solidFill>
                  <a:schemeClr val="tx1"/>
                </a:solidFill>
              </a:rPr>
              <a:t>ifndef</a:t>
            </a:r>
            <a:r>
              <a:rPr lang="fr-FR" sz="900" strike="sngStrike" dirty="0">
                <a:solidFill>
                  <a:schemeClr val="tx1"/>
                </a:solidFill>
              </a:rPr>
              <a:t> _MODE_RTL</a:t>
            </a:r>
          </a:p>
          <a:p>
            <a:r>
              <a:rPr lang="fr-FR" sz="900" strike="sngStrike" dirty="0">
                <a:solidFill>
                  <a:schemeClr val="tx1"/>
                </a:solidFill>
              </a:rPr>
              <a:t>          </a:t>
            </a:r>
            <a:r>
              <a:rPr lang="fr-FR" sz="900" strike="sngStrike" dirty="0" err="1">
                <a:solidFill>
                  <a:schemeClr val="tx1"/>
                </a:solidFill>
              </a:rPr>
              <a:t>m_dout</a:t>
            </a:r>
            <a:r>
              <a:rPr lang="fr-FR" sz="900" strike="sngStrike" dirty="0">
                <a:solidFill>
                  <a:schemeClr val="tx1"/>
                </a:solidFill>
              </a:rPr>
              <a:t> = </a:t>
            </a:r>
            <a:r>
              <a:rPr lang="fr-FR" sz="900" strike="sngStrike" dirty="0" err="1">
                <a:solidFill>
                  <a:schemeClr val="tx1"/>
                </a:solidFill>
              </a:rPr>
              <a:t>dout.read</a:t>
            </a:r>
            <a:r>
              <a:rPr lang="fr-FR" sz="900" strike="sngStrike" dirty="0">
                <a:solidFill>
                  <a:schemeClr val="tx1"/>
                </a:solidFill>
              </a:rPr>
              <a:t>();</a:t>
            </a:r>
          </a:p>
          <a:p>
            <a:r>
              <a:rPr lang="fr-FR" sz="900" strike="sngStrike" dirty="0">
                <a:solidFill>
                  <a:schemeClr val="tx1"/>
                </a:solidFill>
              </a:rPr>
              <a:t>  #</a:t>
            </a:r>
            <a:r>
              <a:rPr lang="fr-FR" sz="900" strike="sngStrike" dirty="0" err="1">
                <a:solidFill>
                  <a:schemeClr val="tx1"/>
                </a:solidFill>
              </a:rPr>
              <a:t>else</a:t>
            </a:r>
            <a:endParaRPr lang="fr-FR" sz="900" strike="sngStrike" dirty="0">
              <a:solidFill>
                <a:schemeClr val="tx1"/>
              </a:solidFill>
            </a:endParaRPr>
          </a:p>
          <a:p>
            <a:r>
              <a:rPr lang="fr-FR" sz="900" strike="sngStrike" dirty="0">
                <a:solidFill>
                  <a:schemeClr val="tx1"/>
                </a:solidFill>
              </a:rPr>
              <a:t>          </a:t>
            </a:r>
            <a:r>
              <a:rPr lang="fr-FR" sz="900" strike="sngStrike" dirty="0" smtClean="0">
                <a:solidFill>
                  <a:schemeClr val="tx1"/>
                </a:solidFill>
              </a:rPr>
              <a:t>…</a:t>
            </a:r>
            <a:endParaRPr lang="fr-FR" sz="900" strike="sngStrike" dirty="0">
              <a:solidFill>
                <a:schemeClr val="tx1"/>
              </a:solidFill>
            </a:endParaRPr>
          </a:p>
          <a:p>
            <a:r>
              <a:rPr lang="fr-FR" sz="900" strike="sngStrike" dirty="0">
                <a:solidFill>
                  <a:schemeClr val="tx1"/>
                </a:solidFill>
              </a:rPr>
              <a:t>  #</a:t>
            </a:r>
            <a:r>
              <a:rPr lang="fr-FR" sz="900" strike="sngStrike" dirty="0" err="1" smtClean="0">
                <a:solidFill>
                  <a:schemeClr val="tx1"/>
                </a:solidFill>
              </a:rPr>
              <a:t>endif</a:t>
            </a:r>
            <a:endParaRPr lang="fr-FR" sz="900" strike="sngStrike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}</a:t>
            </a:r>
          </a:p>
          <a:p>
            <a:endParaRPr lang="en-US" sz="900" dirty="0">
              <a:solidFill>
                <a:srgbClr val="0000FF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798270" y="3777826"/>
            <a:ext cx="461175" cy="27034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17483" y="5966800"/>
            <a:ext cx="999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tb_dut_eq.h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7472826" y="2407234"/>
            <a:ext cx="3165238" cy="38057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          Package </a:t>
            </a:r>
            <a:r>
              <a:rPr lang="en-US" sz="900" dirty="0" err="1" smtClean="0">
                <a:solidFill>
                  <a:schemeClr val="tx1"/>
                </a:solidFill>
              </a:rPr>
              <a:t>v_dout_s</a:t>
            </a:r>
            <a:r>
              <a:rPr lang="en-US" sz="900" dirty="0" smtClean="0">
                <a:solidFill>
                  <a:schemeClr val="tx1"/>
                </a:solidFill>
              </a:rPr>
              <a:t> = </a:t>
            </a:r>
            <a:r>
              <a:rPr lang="en-US" sz="900" dirty="0" err="1" smtClean="0">
                <a:solidFill>
                  <a:schemeClr val="tx1"/>
                </a:solidFill>
              </a:rPr>
              <a:t>dout_s.read</a:t>
            </a:r>
            <a:r>
              <a:rPr lang="en-US" sz="900" dirty="0" smtClean="0">
                <a:solidFill>
                  <a:schemeClr val="tx1"/>
                </a:solidFill>
              </a:rPr>
              <a:t>(); </a:t>
            </a:r>
          </a:p>
          <a:p>
            <a:r>
              <a:rPr lang="en-US" sz="900" strike="sngStrike" dirty="0" smtClean="0">
                <a:solidFill>
                  <a:schemeClr val="tx1"/>
                </a:solidFill>
              </a:rPr>
              <a:t>          </a:t>
            </a:r>
            <a:r>
              <a:rPr lang="en-US" sz="900" strike="sngStrike" dirty="0" err="1" smtClean="0">
                <a:solidFill>
                  <a:schemeClr val="tx1"/>
                </a:solidFill>
              </a:rPr>
              <a:t>fprintf</a:t>
            </a:r>
            <a:r>
              <a:rPr lang="en-US" sz="900" strike="sngStrike" dirty="0" smtClean="0">
                <a:solidFill>
                  <a:schemeClr val="tx1"/>
                </a:solidFill>
              </a:rPr>
              <a:t>(scout0</a:t>
            </a:r>
            <a:r>
              <a:rPr lang="en-US" sz="900" strike="sngStrike" dirty="0">
                <a:solidFill>
                  <a:schemeClr val="tx1"/>
                </a:solidFill>
              </a:rPr>
              <a:t>, " %08x" , </a:t>
            </a:r>
            <a:r>
              <a:rPr lang="en-US" sz="900" strike="sngStrike" dirty="0" err="1">
                <a:solidFill>
                  <a:schemeClr val="tx1"/>
                </a:solidFill>
              </a:rPr>
              <a:t>v_dout_s.to_uint</a:t>
            </a:r>
            <a:r>
              <a:rPr lang="en-US" sz="900" strike="sngStrike" dirty="0">
                <a:solidFill>
                  <a:schemeClr val="tx1"/>
                </a:solidFill>
              </a:rPr>
              <a:t>());    </a:t>
            </a:r>
            <a:r>
              <a:rPr lang="en-US" sz="900" dirty="0">
                <a:solidFill>
                  <a:schemeClr val="tx1"/>
                </a:solidFill>
              </a:rPr>
              <a:t>                                                                                                              </a:t>
            </a:r>
            <a:endParaRPr lang="en-US" sz="900" dirty="0" smtClean="0">
              <a:solidFill>
                <a:schemeClr val="tx1"/>
              </a:solidFill>
            </a:endParaRPr>
          </a:p>
          <a:p>
            <a:r>
              <a:rPr lang="en-US" sz="900" dirty="0" smtClean="0">
                <a:solidFill>
                  <a:schemeClr val="tx1"/>
                </a:solidFill>
              </a:rPr>
              <a:t>          </a:t>
            </a:r>
            <a:r>
              <a:rPr lang="en-US" sz="900" dirty="0" err="1" smtClean="0">
                <a:solidFill>
                  <a:schemeClr val="tx1"/>
                </a:solidFill>
              </a:rPr>
              <a:t>fprintf</a:t>
            </a:r>
            <a:r>
              <a:rPr lang="en-US" sz="900" dirty="0" smtClean="0">
                <a:solidFill>
                  <a:schemeClr val="tx1"/>
                </a:solidFill>
              </a:rPr>
              <a:t>(scout0, " %08x" , </a:t>
            </a:r>
            <a:r>
              <a:rPr lang="en-US" sz="900" dirty="0" err="1" smtClean="0">
                <a:solidFill>
                  <a:schemeClr val="tx1"/>
                </a:solidFill>
              </a:rPr>
              <a:t>v_dout_s.vld</a:t>
            </a:r>
            <a:r>
              <a:rPr lang="en-US" sz="9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          </a:t>
            </a:r>
            <a:r>
              <a:rPr lang="en-US" sz="900" dirty="0" err="1" smtClean="0">
                <a:solidFill>
                  <a:schemeClr val="tx1"/>
                </a:solidFill>
              </a:rPr>
              <a:t>fprintf</a:t>
            </a:r>
            <a:r>
              <a:rPr lang="en-US" sz="900" dirty="0" smtClean="0">
                <a:solidFill>
                  <a:schemeClr val="tx1"/>
                </a:solidFill>
              </a:rPr>
              <a:t>(scout0, " %08x" , </a:t>
            </a:r>
            <a:r>
              <a:rPr lang="en-US" sz="900" dirty="0" err="1" smtClean="0">
                <a:solidFill>
                  <a:schemeClr val="tx1"/>
                </a:solidFill>
              </a:rPr>
              <a:t>v_dout_s.data.to_uint</a:t>
            </a:r>
            <a:r>
              <a:rPr lang="en-US" sz="900" dirty="0" smtClean="0">
                <a:solidFill>
                  <a:schemeClr val="tx1"/>
                </a:solidFill>
              </a:rPr>
              <a:t>());</a:t>
            </a:r>
          </a:p>
          <a:p>
            <a:r>
              <a:rPr lang="en-US" sz="900" dirty="0" smtClean="0">
                <a:solidFill>
                  <a:srgbClr val="0000FF"/>
                </a:solidFill>
              </a:rPr>
              <a:t>          </a:t>
            </a:r>
            <a:r>
              <a:rPr lang="en-US" sz="900" dirty="0">
                <a:solidFill>
                  <a:srgbClr val="0000FF"/>
                </a:solidFill>
              </a:rPr>
              <a:t>for (</a:t>
            </a:r>
            <a:r>
              <a:rPr lang="en-US" sz="900" dirty="0" err="1">
                <a:solidFill>
                  <a:srgbClr val="0000FF"/>
                </a:solidFill>
              </a:rPr>
              <a:t>int</a:t>
            </a:r>
            <a:r>
              <a:rPr lang="en-US" sz="900" dirty="0">
                <a:solidFill>
                  <a:srgbClr val="0000FF"/>
                </a:solidFill>
              </a:rPr>
              <a:t> i0 = 0; i0 &lt; 2; i0++) {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            </a:t>
            </a:r>
            <a:r>
              <a:rPr lang="en-US" sz="900" dirty="0" err="1">
                <a:solidFill>
                  <a:srgbClr val="0000FF"/>
                </a:solidFill>
              </a:rPr>
              <a:t>fprintf</a:t>
            </a:r>
            <a:r>
              <a:rPr lang="en-US" sz="900" dirty="0">
                <a:solidFill>
                  <a:srgbClr val="0000FF"/>
                </a:solidFill>
              </a:rPr>
              <a:t>(scout0, " %08x" , v_dout_s.d2[i0].</a:t>
            </a:r>
            <a:r>
              <a:rPr lang="en-US" sz="900" dirty="0" err="1">
                <a:solidFill>
                  <a:srgbClr val="0000FF"/>
                </a:solidFill>
              </a:rPr>
              <a:t>to_uint</a:t>
            </a:r>
            <a:r>
              <a:rPr lang="en-US" sz="900" dirty="0">
                <a:solidFill>
                  <a:srgbClr val="0000FF"/>
                </a:solidFill>
              </a:rPr>
              <a:t>());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        }</a:t>
            </a:r>
            <a:endParaRPr lang="en-US" sz="900" dirty="0" smtClean="0">
              <a:solidFill>
                <a:srgbClr val="0000FF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         …</a:t>
            </a:r>
          </a:p>
          <a:p>
            <a:r>
              <a:rPr lang="en-US" sz="900" strike="sngStrike" dirty="0">
                <a:solidFill>
                  <a:schemeClr val="tx1"/>
                </a:solidFill>
              </a:rPr>
              <a:t>        </a:t>
            </a:r>
            <a:r>
              <a:rPr lang="en-US" sz="900" strike="sngStrike" dirty="0" smtClean="0">
                <a:solidFill>
                  <a:schemeClr val="tx1"/>
                </a:solidFill>
              </a:rPr>
              <a:t>  </a:t>
            </a:r>
            <a:r>
              <a:rPr lang="en-US" sz="900" strike="sngStrike" dirty="0">
                <a:solidFill>
                  <a:schemeClr val="tx1"/>
                </a:solidFill>
              </a:rPr>
              <a:t>Package </a:t>
            </a:r>
            <a:r>
              <a:rPr lang="en-US" sz="900" strike="sngStrike" dirty="0" err="1">
                <a:solidFill>
                  <a:schemeClr val="tx1"/>
                </a:solidFill>
              </a:rPr>
              <a:t>v_dout_r</a:t>
            </a:r>
            <a:r>
              <a:rPr lang="en-US" sz="900" strike="sngStrike" dirty="0">
                <a:solidFill>
                  <a:schemeClr val="tx1"/>
                </a:solidFill>
              </a:rPr>
              <a:t> = </a:t>
            </a:r>
            <a:r>
              <a:rPr lang="en-US" sz="900" strike="sngStrike" dirty="0" err="1">
                <a:solidFill>
                  <a:schemeClr val="tx1"/>
                </a:solidFill>
              </a:rPr>
              <a:t>dout_r.read</a:t>
            </a:r>
            <a:r>
              <a:rPr lang="en-US" sz="900" strike="sngStrike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sz="900" strike="sngStrike" dirty="0" smtClean="0">
                <a:solidFill>
                  <a:schemeClr val="tx1"/>
                </a:solidFill>
              </a:rPr>
              <a:t>          </a:t>
            </a:r>
            <a:r>
              <a:rPr lang="en-US" sz="900" strike="sngStrike" dirty="0" err="1" smtClean="0">
                <a:solidFill>
                  <a:schemeClr val="tx1"/>
                </a:solidFill>
              </a:rPr>
              <a:t>fprintf</a:t>
            </a:r>
            <a:r>
              <a:rPr lang="en-US" sz="900" strike="sngStrike" dirty="0" smtClean="0">
                <a:solidFill>
                  <a:schemeClr val="tx1"/>
                </a:solidFill>
              </a:rPr>
              <a:t>(rtlout0</a:t>
            </a:r>
            <a:r>
              <a:rPr lang="en-US" sz="900" strike="sngStrike" dirty="0">
                <a:solidFill>
                  <a:schemeClr val="tx1"/>
                </a:solidFill>
              </a:rPr>
              <a:t>, " %08x" , </a:t>
            </a:r>
            <a:r>
              <a:rPr lang="en-US" sz="900" strike="sngStrike" dirty="0" err="1">
                <a:solidFill>
                  <a:schemeClr val="tx1"/>
                </a:solidFill>
              </a:rPr>
              <a:t>v_dout_r.to_uint</a:t>
            </a:r>
            <a:r>
              <a:rPr lang="en-US" sz="900" strike="sngStrike" dirty="0">
                <a:solidFill>
                  <a:schemeClr val="tx1"/>
                </a:solidFill>
              </a:rPr>
              <a:t>());</a:t>
            </a:r>
            <a:endParaRPr lang="en-US" sz="900" strike="sngStrike" dirty="0" smtClean="0">
              <a:solidFill>
                <a:schemeClr val="tx1"/>
              </a:solidFill>
            </a:endParaRPr>
          </a:p>
          <a:p>
            <a:r>
              <a:rPr lang="en-US" sz="900" dirty="0" smtClean="0">
                <a:solidFill>
                  <a:schemeClr val="tx1"/>
                </a:solidFill>
              </a:rPr>
              <a:t>          </a:t>
            </a:r>
            <a:r>
              <a:rPr lang="en-US" sz="900" dirty="0" err="1" smtClean="0">
                <a:solidFill>
                  <a:schemeClr val="tx1"/>
                </a:solidFill>
              </a:rPr>
              <a:t>bool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v_dout_vld_r</a:t>
            </a:r>
            <a:r>
              <a:rPr lang="en-US" sz="900" dirty="0">
                <a:solidFill>
                  <a:schemeClr val="tx1"/>
                </a:solidFill>
              </a:rPr>
              <a:t> = </a:t>
            </a:r>
            <a:r>
              <a:rPr lang="en-US" sz="900" dirty="0" err="1">
                <a:solidFill>
                  <a:schemeClr val="tx1"/>
                </a:solidFill>
              </a:rPr>
              <a:t>dout_vld_r.read</a:t>
            </a:r>
            <a:r>
              <a:rPr lang="en-US" sz="900" dirty="0">
                <a:solidFill>
                  <a:schemeClr val="tx1"/>
                </a:solidFill>
              </a:rPr>
              <a:t>();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      </a:t>
            </a:r>
            <a:r>
              <a:rPr lang="en-US" sz="900" dirty="0" err="1">
                <a:solidFill>
                  <a:schemeClr val="tx1"/>
                </a:solidFill>
              </a:rPr>
              <a:t>fprintf</a:t>
            </a:r>
            <a:r>
              <a:rPr lang="en-US" sz="900" dirty="0">
                <a:solidFill>
                  <a:schemeClr val="tx1"/>
                </a:solidFill>
              </a:rPr>
              <a:t>(rtlout0, " %08x" , </a:t>
            </a:r>
            <a:r>
              <a:rPr lang="en-US" sz="900" dirty="0" err="1">
                <a:solidFill>
                  <a:schemeClr val="tx1"/>
                </a:solidFill>
              </a:rPr>
              <a:t>v_dout_vld_r</a:t>
            </a:r>
            <a:r>
              <a:rPr lang="en-US" sz="900" dirty="0">
                <a:solidFill>
                  <a:schemeClr val="tx1"/>
                </a:solidFill>
              </a:rPr>
              <a:t>);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      </a:t>
            </a:r>
            <a:r>
              <a:rPr lang="en-US" sz="900" dirty="0" err="1">
                <a:solidFill>
                  <a:schemeClr val="tx1"/>
                </a:solidFill>
              </a:rPr>
              <a:t>sc_uint</a:t>
            </a:r>
            <a:r>
              <a:rPr lang="en-US" sz="900" dirty="0">
                <a:solidFill>
                  <a:schemeClr val="tx1"/>
                </a:solidFill>
              </a:rPr>
              <a:t>&lt;8&gt; </a:t>
            </a:r>
            <a:r>
              <a:rPr lang="en-US" sz="900" dirty="0" err="1">
                <a:solidFill>
                  <a:schemeClr val="tx1"/>
                </a:solidFill>
              </a:rPr>
              <a:t>v_dout_data_r</a:t>
            </a:r>
            <a:r>
              <a:rPr lang="en-US" sz="900" dirty="0">
                <a:solidFill>
                  <a:schemeClr val="tx1"/>
                </a:solidFill>
              </a:rPr>
              <a:t> = </a:t>
            </a:r>
            <a:r>
              <a:rPr lang="en-US" sz="900" dirty="0" err="1">
                <a:solidFill>
                  <a:schemeClr val="tx1"/>
                </a:solidFill>
              </a:rPr>
              <a:t>dout_data_r.read</a:t>
            </a:r>
            <a:r>
              <a:rPr lang="en-US" sz="900" dirty="0">
                <a:solidFill>
                  <a:schemeClr val="tx1"/>
                </a:solidFill>
              </a:rPr>
              <a:t>();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      </a:t>
            </a:r>
            <a:r>
              <a:rPr lang="en-US" sz="900" dirty="0" err="1">
                <a:solidFill>
                  <a:schemeClr val="tx1"/>
                </a:solidFill>
              </a:rPr>
              <a:t>fprintf</a:t>
            </a:r>
            <a:r>
              <a:rPr lang="en-US" sz="900" dirty="0">
                <a:solidFill>
                  <a:schemeClr val="tx1"/>
                </a:solidFill>
              </a:rPr>
              <a:t>(rtlout0, " %08x" , </a:t>
            </a:r>
            <a:r>
              <a:rPr lang="en-US" sz="900" dirty="0" err="1">
                <a:solidFill>
                  <a:schemeClr val="tx1"/>
                </a:solidFill>
              </a:rPr>
              <a:t>v_dout_data_r.to_uint</a:t>
            </a:r>
            <a:r>
              <a:rPr lang="en-US" sz="900" dirty="0" smtClean="0">
                <a:solidFill>
                  <a:schemeClr val="tx1"/>
                </a:solidFill>
              </a:rPr>
              <a:t>());</a:t>
            </a:r>
          </a:p>
          <a:p>
            <a:r>
              <a:rPr lang="en-US" sz="900" dirty="0" smtClean="0">
                <a:solidFill>
                  <a:srgbClr val="0000FF"/>
                </a:solidFill>
              </a:rPr>
              <a:t>          </a:t>
            </a:r>
            <a:r>
              <a:rPr lang="en-US" sz="900" dirty="0" err="1">
                <a:solidFill>
                  <a:srgbClr val="0000FF"/>
                </a:solidFill>
              </a:rPr>
              <a:t>sc_uint</a:t>
            </a:r>
            <a:r>
              <a:rPr lang="en-US" sz="900" dirty="0">
                <a:solidFill>
                  <a:srgbClr val="0000FF"/>
                </a:solidFill>
              </a:rPr>
              <a:t>&lt;4&gt; v_dout_d2_r[2];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        v_dout_d2_r[0] = dout_d2_0_r.read();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        </a:t>
            </a:r>
            <a:r>
              <a:rPr lang="en-US" sz="900" dirty="0" err="1">
                <a:solidFill>
                  <a:srgbClr val="0000FF"/>
                </a:solidFill>
              </a:rPr>
              <a:t>fprintf</a:t>
            </a:r>
            <a:r>
              <a:rPr lang="en-US" sz="900" dirty="0">
                <a:solidFill>
                  <a:srgbClr val="0000FF"/>
                </a:solidFill>
              </a:rPr>
              <a:t>(rtlout0, " %08x" , v_dout_d2_r[0].</a:t>
            </a:r>
            <a:r>
              <a:rPr lang="en-US" sz="900" dirty="0" err="1">
                <a:solidFill>
                  <a:srgbClr val="0000FF"/>
                </a:solidFill>
              </a:rPr>
              <a:t>to_uint</a:t>
            </a:r>
            <a:r>
              <a:rPr lang="en-US" sz="900" dirty="0">
                <a:solidFill>
                  <a:srgbClr val="0000FF"/>
                </a:solidFill>
              </a:rPr>
              <a:t>());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        v_dout_d2_r[1] = dout_d2_1_r.read();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        </a:t>
            </a:r>
            <a:r>
              <a:rPr lang="en-US" sz="900" dirty="0" err="1">
                <a:solidFill>
                  <a:srgbClr val="0000FF"/>
                </a:solidFill>
              </a:rPr>
              <a:t>fprintf</a:t>
            </a:r>
            <a:r>
              <a:rPr lang="en-US" sz="900" dirty="0">
                <a:solidFill>
                  <a:srgbClr val="0000FF"/>
                </a:solidFill>
              </a:rPr>
              <a:t>(rtlout0, " %08x" , v_dout_d2_r[1].</a:t>
            </a:r>
            <a:r>
              <a:rPr lang="en-US" sz="900" dirty="0" err="1">
                <a:solidFill>
                  <a:srgbClr val="0000FF"/>
                </a:solidFill>
              </a:rPr>
              <a:t>to_uint</a:t>
            </a:r>
            <a:r>
              <a:rPr lang="en-US" sz="900" dirty="0">
                <a:solidFill>
                  <a:srgbClr val="0000FF"/>
                </a:solidFill>
              </a:rPr>
              <a:t>());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78327" y="5966800"/>
            <a:ext cx="1115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tb_dut_eq.cpp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10646229" y="0"/>
            <a:ext cx="15457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v1.2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2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0000" y="6509880"/>
            <a:ext cx="671760" cy="16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50" b="1" strike="noStrike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メイリオ"/>
              </a:rPr>
              <a:t>Page </a:t>
            </a:r>
            <a:fld id="{91F0ACDD-2FE9-43CC-B4E8-3DD3299C311F}" type="slidenum">
              <a:rPr lang="en-US" sz="1050" b="1" strike="noStrike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メイリオ"/>
              </a:rPr>
              <a:t>33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80000" y="936000"/>
            <a:ext cx="10552758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3. fix `struct` issues</a:t>
            </a:r>
          </a:p>
          <a:p>
            <a:pPr>
              <a:lnSpc>
                <a:spcPct val="90000"/>
              </a:lnSpc>
            </a:pPr>
            <a:r>
              <a:rPr lang="de-DE" sz="24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3.2 </a:t>
            </a:r>
            <a:r>
              <a:rPr lang="de-DE" sz="24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Fix </a:t>
            </a:r>
            <a:r>
              <a:rPr lang="de-DE" sz="24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sim_eq ISSUE</a:t>
            </a:r>
            <a:endParaRPr lang="de-DE" sz="2400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999" y="1745284"/>
            <a:ext cx="10169433" cy="590931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If “-</a:t>
            </a:r>
            <a:r>
              <a:rPr lang="en-US" dirty="0" err="1" smtClean="0"/>
              <a:t>sim_eq</a:t>
            </a:r>
            <a:r>
              <a:rPr lang="en-US" dirty="0" smtClean="0"/>
              <a:t>” is used: generate code for both RTL and </a:t>
            </a:r>
            <a:r>
              <a:rPr lang="en-US" dirty="0" err="1" smtClean="0"/>
              <a:t>struct</a:t>
            </a:r>
            <a:r>
              <a:rPr lang="en-US" dirty="0" smtClean="0"/>
              <a:t> port in </a:t>
            </a:r>
            <a:r>
              <a:rPr lang="en-US" dirty="0" err="1" smtClean="0"/>
              <a:t>tb_dut</a:t>
            </a:r>
            <a:r>
              <a:rPr lang="en-US" dirty="0" smtClean="0"/>
              <a:t>, stimulus, </a:t>
            </a:r>
            <a:r>
              <a:rPr lang="en-US" dirty="0" err="1" smtClean="0"/>
              <a:t>main_dut_eq</a:t>
            </a:r>
            <a:r>
              <a:rPr lang="en-US" dirty="0"/>
              <a:t> </a:t>
            </a:r>
            <a:r>
              <a:rPr lang="en-US" dirty="0" smtClean="0"/>
              <a:t>(not change from “</a:t>
            </a:r>
            <a:r>
              <a:rPr lang="en-US" dirty="0" err="1" smtClean="0"/>
              <a:t>sim_eq</a:t>
            </a:r>
            <a:r>
              <a:rPr lang="en-US" dirty="0" smtClean="0"/>
              <a:t>” example).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6428" y="2863885"/>
            <a:ext cx="2181364" cy="20982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struct</a:t>
            </a:r>
            <a:r>
              <a:rPr lang="en-US" sz="1000" dirty="0"/>
              <a:t> Package {</a:t>
            </a:r>
          </a:p>
          <a:p>
            <a:r>
              <a:rPr lang="en-US" sz="1000" dirty="0" smtClean="0"/>
              <a:t>   </a:t>
            </a:r>
            <a:r>
              <a:rPr lang="en-US" sz="1000" dirty="0" err="1" smtClean="0"/>
              <a:t>uvarb</a:t>
            </a:r>
            <a:r>
              <a:rPr lang="en-US" sz="1000" dirty="0" smtClean="0"/>
              <a:t> </a:t>
            </a:r>
            <a:r>
              <a:rPr lang="en-US" sz="1000" dirty="0" err="1"/>
              <a:t>vld</a:t>
            </a:r>
            <a:endParaRPr lang="en-US" sz="1000" dirty="0"/>
          </a:p>
          <a:p>
            <a:r>
              <a:rPr lang="en-US" sz="1000" dirty="0" smtClean="0"/>
              <a:t>   uvar8 data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</a:t>
            </a:r>
            <a:r>
              <a:rPr lang="en-US" sz="1000" dirty="0" smtClean="0">
                <a:solidFill>
                  <a:srgbClr val="0000FF"/>
                </a:solidFill>
              </a:rPr>
              <a:t>uvar4 d2[2]</a:t>
            </a:r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module </a:t>
            </a:r>
            <a:r>
              <a:rPr lang="en-US" sz="1000" dirty="0" err="1"/>
              <a:t>dut</a:t>
            </a:r>
            <a:endParaRPr lang="en-US" sz="1000" dirty="0"/>
          </a:p>
          <a:p>
            <a:r>
              <a:rPr lang="en-US" sz="1000" dirty="0"/>
              <a:t>clock </a:t>
            </a:r>
            <a:r>
              <a:rPr lang="en-US" sz="1000" dirty="0" err="1"/>
              <a:t>clk</a:t>
            </a:r>
            <a:endParaRPr lang="en-US" sz="1000" dirty="0"/>
          </a:p>
          <a:p>
            <a:r>
              <a:rPr lang="en-US" sz="1000" dirty="0" err="1"/>
              <a:t>sreset</a:t>
            </a:r>
            <a:r>
              <a:rPr lang="en-US" sz="1000" dirty="0"/>
              <a:t> </a:t>
            </a:r>
            <a:r>
              <a:rPr lang="en-US" sz="1000" dirty="0" err="1"/>
              <a:t>rst</a:t>
            </a:r>
            <a:r>
              <a:rPr lang="en-US" sz="1000" dirty="0"/>
              <a:t> </a:t>
            </a:r>
            <a:r>
              <a:rPr lang="en-US" sz="1000" dirty="0" err="1"/>
              <a:t>pos</a:t>
            </a:r>
            <a:endParaRPr lang="en-US" sz="1000" dirty="0"/>
          </a:p>
          <a:p>
            <a:r>
              <a:rPr lang="en-US" sz="1000" dirty="0" err="1"/>
              <a:t>uinb</a:t>
            </a:r>
            <a:r>
              <a:rPr lang="en-US" sz="1000" dirty="0"/>
              <a:t> </a:t>
            </a:r>
            <a:r>
              <a:rPr lang="en-US" sz="1000" dirty="0" err="1"/>
              <a:t>din_en</a:t>
            </a:r>
            <a:endParaRPr lang="en-US" sz="1000" dirty="0"/>
          </a:p>
          <a:p>
            <a:r>
              <a:rPr lang="en-US" sz="1000" dirty="0" err="1"/>
              <a:t>uinPackage</a:t>
            </a:r>
            <a:r>
              <a:rPr lang="en-US" sz="1000" dirty="0"/>
              <a:t> din</a:t>
            </a:r>
          </a:p>
          <a:p>
            <a:r>
              <a:rPr lang="en-US" sz="1000" dirty="0" err="1" smtClean="0"/>
              <a:t>uoutb</a:t>
            </a:r>
            <a:r>
              <a:rPr lang="en-US" sz="1000" dirty="0" smtClean="0"/>
              <a:t> </a:t>
            </a:r>
            <a:r>
              <a:rPr lang="en-US" sz="1000" dirty="0" err="1"/>
              <a:t>dout_en</a:t>
            </a:r>
            <a:endParaRPr lang="en-US" sz="1000" dirty="0"/>
          </a:p>
          <a:p>
            <a:r>
              <a:rPr lang="en-US" sz="1000" dirty="0" err="1"/>
              <a:t>uoutPackage</a:t>
            </a:r>
            <a:r>
              <a:rPr lang="en-US" sz="1000" dirty="0"/>
              <a:t> </a:t>
            </a:r>
            <a:r>
              <a:rPr lang="en-US" sz="1000" dirty="0" err="1"/>
              <a:t>dout</a:t>
            </a:r>
            <a:endParaRPr lang="en-US" sz="1000" dirty="0"/>
          </a:p>
          <a:p>
            <a:r>
              <a:rPr lang="en-US" sz="1000" dirty="0" err="1" smtClean="0"/>
              <a:t>cthread</a:t>
            </a:r>
            <a:r>
              <a:rPr lang="en-US" sz="1000" dirty="0" smtClean="0"/>
              <a:t> </a:t>
            </a:r>
            <a:r>
              <a:rPr lang="en-US" sz="1000" dirty="0" err="1"/>
              <a:t>main_thread</a:t>
            </a:r>
            <a:r>
              <a:rPr lang="en-US" sz="1000" dirty="0"/>
              <a:t> -</a:t>
            </a:r>
            <a:r>
              <a:rPr lang="en-US" sz="1000" dirty="0" err="1"/>
              <a:t>reset_header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312949" y="2655662"/>
            <a:ext cx="777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dut.in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4571248" y="2667940"/>
            <a:ext cx="2589775" cy="33428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900" dirty="0" smtClean="0">
                <a:solidFill>
                  <a:schemeClr val="tx1"/>
                </a:solidFill>
              </a:rPr>
              <a:t>          </a:t>
            </a:r>
            <a:r>
              <a:rPr lang="fr-FR" sz="900" strike="sngStrike" dirty="0" err="1" smtClean="0">
                <a:solidFill>
                  <a:schemeClr val="tx1"/>
                </a:solidFill>
              </a:rPr>
              <a:t>v_din</a:t>
            </a:r>
            <a:r>
              <a:rPr lang="fr-FR" sz="900" strike="sngStrike" dirty="0" smtClean="0">
                <a:solidFill>
                  <a:schemeClr val="tx1"/>
                </a:solidFill>
              </a:rPr>
              <a:t> </a:t>
            </a:r>
            <a:r>
              <a:rPr lang="fr-FR" sz="900" strike="sngStrike" dirty="0">
                <a:solidFill>
                  <a:schemeClr val="tx1"/>
                </a:solidFill>
              </a:rPr>
              <a:t>= rand()%1</a:t>
            </a:r>
            <a:r>
              <a:rPr lang="fr-FR" sz="900" strike="sngStrike" dirty="0" smtClean="0">
                <a:solidFill>
                  <a:schemeClr val="tx1"/>
                </a:solidFill>
              </a:rPr>
              <a:t>;</a:t>
            </a:r>
          </a:p>
          <a:p>
            <a:r>
              <a:rPr lang="nn-NO" sz="900" dirty="0" smtClean="0">
                <a:solidFill>
                  <a:srgbClr val="0000FF"/>
                </a:solidFill>
              </a:rPr>
              <a:t>          v_din.vld </a:t>
            </a:r>
            <a:r>
              <a:rPr lang="nn-NO" sz="900" dirty="0">
                <a:solidFill>
                  <a:srgbClr val="0000FF"/>
                </a:solidFill>
              </a:rPr>
              <a:t>= rand()%2;</a:t>
            </a:r>
          </a:p>
          <a:p>
            <a:r>
              <a:rPr lang="nn-NO" sz="900" dirty="0">
                <a:solidFill>
                  <a:srgbClr val="0000FF"/>
                </a:solidFill>
              </a:rPr>
              <a:t>          v_din.data = rand()%256;</a:t>
            </a:r>
          </a:p>
          <a:p>
            <a:r>
              <a:rPr lang="nn-NO" sz="900" dirty="0">
                <a:solidFill>
                  <a:srgbClr val="0000FF"/>
                </a:solidFill>
              </a:rPr>
              <a:t>          for (int i0 = 0; i0 &lt; 2; i0++) {</a:t>
            </a:r>
          </a:p>
          <a:p>
            <a:r>
              <a:rPr lang="nn-NO" sz="900" dirty="0">
                <a:solidFill>
                  <a:srgbClr val="0000FF"/>
                </a:solidFill>
              </a:rPr>
              <a:t>              v_din.d2[i0] = rand()%16;</a:t>
            </a:r>
          </a:p>
          <a:p>
            <a:r>
              <a:rPr lang="nn-NO" sz="900" dirty="0">
                <a:solidFill>
                  <a:srgbClr val="0000FF"/>
                </a:solidFill>
              </a:rPr>
              <a:t>          </a:t>
            </a:r>
            <a:r>
              <a:rPr lang="nn-NO" sz="900" dirty="0" smtClean="0">
                <a:solidFill>
                  <a:srgbClr val="0000FF"/>
                </a:solidFill>
              </a:rPr>
              <a:t>}</a:t>
            </a:r>
          </a:p>
          <a:p>
            <a:r>
              <a:rPr lang="nn-NO" sz="900" dirty="0" smtClean="0">
                <a:solidFill>
                  <a:srgbClr val="0000FF"/>
                </a:solidFill>
              </a:rPr>
              <a:t>          </a:t>
            </a:r>
            <a:r>
              <a:rPr lang="nn-NO" sz="900" dirty="0">
                <a:solidFill>
                  <a:srgbClr val="0000FF"/>
                </a:solidFill>
              </a:rPr>
              <a:t>din_vld.write(v_din.vld);</a:t>
            </a:r>
          </a:p>
          <a:p>
            <a:r>
              <a:rPr lang="nn-NO" sz="900" dirty="0">
                <a:solidFill>
                  <a:srgbClr val="0000FF"/>
                </a:solidFill>
              </a:rPr>
              <a:t>          din_data.write(v_din.data);</a:t>
            </a:r>
          </a:p>
          <a:p>
            <a:r>
              <a:rPr lang="nn-NO" sz="900" dirty="0">
                <a:solidFill>
                  <a:srgbClr val="0000FF"/>
                </a:solidFill>
              </a:rPr>
              <a:t>          din_d2_0.write(v_din.d2[0]);                                    </a:t>
            </a:r>
          </a:p>
          <a:p>
            <a:r>
              <a:rPr lang="nn-NO" sz="900" dirty="0">
                <a:solidFill>
                  <a:srgbClr val="0000FF"/>
                </a:solidFill>
              </a:rPr>
              <a:t>          din_d2_1.write(v_din.d2[1]); </a:t>
            </a:r>
            <a:endParaRPr lang="nn-NO" sz="900" dirty="0" smtClean="0">
              <a:solidFill>
                <a:srgbClr val="0000FF"/>
              </a:solidFill>
            </a:endParaRPr>
          </a:p>
          <a:p>
            <a:r>
              <a:rPr lang="nn-NO" sz="900" dirty="0" smtClean="0">
                <a:solidFill>
                  <a:srgbClr val="0000FF"/>
                </a:solidFill>
              </a:rPr>
              <a:t>...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          </a:t>
            </a:r>
            <a:r>
              <a:rPr lang="fr-FR" sz="900" strike="sngStrike" dirty="0" err="1">
                <a:solidFill>
                  <a:schemeClr val="tx1"/>
                </a:solidFill>
              </a:rPr>
              <a:t>v_din</a:t>
            </a:r>
            <a:r>
              <a:rPr lang="fr-FR" sz="900" strike="sngStrike" dirty="0">
                <a:solidFill>
                  <a:schemeClr val="tx1"/>
                </a:solidFill>
              </a:rPr>
              <a:t> = rand()%1;</a:t>
            </a:r>
          </a:p>
          <a:p>
            <a:r>
              <a:rPr lang="nn-NO" sz="900" dirty="0" smtClean="0">
                <a:solidFill>
                  <a:srgbClr val="0000FF"/>
                </a:solidFill>
              </a:rPr>
              <a:t>          </a:t>
            </a:r>
            <a:r>
              <a:rPr lang="nn-NO" sz="900" dirty="0">
                <a:solidFill>
                  <a:srgbClr val="0000FF"/>
                </a:solidFill>
              </a:rPr>
              <a:t>v_din.vld = rand()%2;</a:t>
            </a:r>
          </a:p>
          <a:p>
            <a:r>
              <a:rPr lang="nn-NO" sz="900" dirty="0">
                <a:solidFill>
                  <a:srgbClr val="0000FF"/>
                </a:solidFill>
              </a:rPr>
              <a:t>          v_din.data = rand()%256;</a:t>
            </a:r>
          </a:p>
          <a:p>
            <a:r>
              <a:rPr lang="nn-NO" sz="900" dirty="0">
                <a:solidFill>
                  <a:srgbClr val="0000FF"/>
                </a:solidFill>
              </a:rPr>
              <a:t>          for (int i0 = 0; i0 &lt; 2; i0++) {</a:t>
            </a:r>
          </a:p>
          <a:p>
            <a:r>
              <a:rPr lang="nn-NO" sz="900" dirty="0">
                <a:solidFill>
                  <a:srgbClr val="0000FF"/>
                </a:solidFill>
              </a:rPr>
              <a:t>              v_din.d2[i0] = rand()%16;</a:t>
            </a:r>
          </a:p>
          <a:p>
            <a:r>
              <a:rPr lang="nn-NO" sz="900" dirty="0">
                <a:solidFill>
                  <a:srgbClr val="0000FF"/>
                </a:solidFill>
              </a:rPr>
              <a:t>          }</a:t>
            </a:r>
          </a:p>
          <a:p>
            <a:r>
              <a:rPr lang="nn-NO" sz="900" dirty="0" smtClean="0">
                <a:solidFill>
                  <a:srgbClr val="0000FF"/>
                </a:solidFill>
              </a:rPr>
              <a:t>          din_vld.write(v_din.vld</a:t>
            </a:r>
            <a:r>
              <a:rPr lang="nn-NO" sz="900" dirty="0">
                <a:solidFill>
                  <a:srgbClr val="0000FF"/>
                </a:solidFill>
              </a:rPr>
              <a:t>);</a:t>
            </a:r>
          </a:p>
          <a:p>
            <a:r>
              <a:rPr lang="nn-NO" sz="900" dirty="0">
                <a:solidFill>
                  <a:srgbClr val="0000FF"/>
                </a:solidFill>
              </a:rPr>
              <a:t>          din_data.write(v_din.data);</a:t>
            </a:r>
          </a:p>
          <a:p>
            <a:r>
              <a:rPr lang="nn-NO" sz="900" dirty="0">
                <a:solidFill>
                  <a:srgbClr val="0000FF"/>
                </a:solidFill>
              </a:rPr>
              <a:t>          din_d2_0.write(v_din.d2[0]);</a:t>
            </a:r>
          </a:p>
          <a:p>
            <a:r>
              <a:rPr lang="nn-NO" sz="900" dirty="0">
                <a:solidFill>
                  <a:srgbClr val="0000FF"/>
                </a:solidFill>
              </a:rPr>
              <a:t>          din_d2_1.write(v_din.d2[1]);</a:t>
            </a:r>
            <a:endParaRPr lang="en-US" sz="900" dirty="0">
              <a:solidFill>
                <a:srgbClr val="0000FF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798270" y="3777826"/>
            <a:ext cx="461175" cy="27034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5122" y="2450927"/>
            <a:ext cx="999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stimulus.h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7472826" y="2667940"/>
            <a:ext cx="3165238" cy="24310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rgbClr val="0000FF"/>
                </a:solidFill>
              </a:rPr>
              <a:t>      </a:t>
            </a:r>
            <a:r>
              <a:rPr lang="en-US" sz="900" dirty="0">
                <a:solidFill>
                  <a:srgbClr val="0000FF"/>
                </a:solidFill>
              </a:rPr>
              <a:t>tb_dut_eq0.din_vld(</a:t>
            </a:r>
            <a:r>
              <a:rPr lang="en-US" sz="900" dirty="0" err="1">
                <a:solidFill>
                  <a:srgbClr val="0000FF"/>
                </a:solidFill>
              </a:rPr>
              <a:t>din_vld</a:t>
            </a:r>
            <a:r>
              <a:rPr lang="en-US" sz="900" dirty="0">
                <a:solidFill>
                  <a:srgbClr val="0000FF"/>
                </a:solidFill>
              </a:rPr>
              <a:t>);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    tb_dut_eq0.din_data(</a:t>
            </a:r>
            <a:r>
              <a:rPr lang="en-US" sz="900" dirty="0" err="1">
                <a:solidFill>
                  <a:srgbClr val="0000FF"/>
                </a:solidFill>
              </a:rPr>
              <a:t>din_data</a:t>
            </a:r>
            <a:r>
              <a:rPr lang="en-US" sz="900" dirty="0">
                <a:solidFill>
                  <a:srgbClr val="0000FF"/>
                </a:solidFill>
              </a:rPr>
              <a:t>);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    tb_dut_eq0.din_d2_0(din_d2_0);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    tb_dut_eq0.din_d2_1(din_d2_1</a:t>
            </a:r>
            <a:r>
              <a:rPr lang="en-US" sz="900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sz="900" dirty="0">
                <a:solidFill>
                  <a:srgbClr val="0000FF"/>
                </a:solidFill>
              </a:rPr>
              <a:t> </a:t>
            </a:r>
            <a:r>
              <a:rPr lang="en-US" sz="900" dirty="0" smtClean="0">
                <a:solidFill>
                  <a:srgbClr val="0000FF"/>
                </a:solidFill>
              </a:rPr>
              <a:t>     …</a:t>
            </a:r>
            <a:endParaRPr lang="en-US" sz="900" dirty="0" smtClean="0">
              <a:solidFill>
                <a:schemeClr val="tx1"/>
              </a:solidFill>
            </a:endParaRPr>
          </a:p>
          <a:p>
            <a:r>
              <a:rPr lang="en-US" sz="900" dirty="0" smtClean="0">
                <a:solidFill>
                  <a:schemeClr val="tx1"/>
                </a:solidFill>
              </a:rPr>
              <a:t>      </a:t>
            </a:r>
            <a:r>
              <a:rPr lang="en-US" sz="900" strike="sngStrike" dirty="0">
                <a:solidFill>
                  <a:schemeClr val="tx1"/>
                </a:solidFill>
              </a:rPr>
              <a:t>tb_dut_eq0.dout_r(</a:t>
            </a:r>
            <a:r>
              <a:rPr lang="en-US" sz="900" strike="sngStrike" dirty="0" err="1">
                <a:solidFill>
                  <a:schemeClr val="tx1"/>
                </a:solidFill>
              </a:rPr>
              <a:t>dout_r</a:t>
            </a:r>
            <a:r>
              <a:rPr lang="en-US" sz="900" strike="sngStrike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900" smtClean="0">
                <a:solidFill>
                  <a:srgbClr val="0000FF"/>
                </a:solidFill>
              </a:rPr>
              <a:t>      </a:t>
            </a:r>
            <a:r>
              <a:rPr lang="en-US" sz="900" dirty="0">
                <a:solidFill>
                  <a:srgbClr val="0000FF"/>
                </a:solidFill>
              </a:rPr>
              <a:t>tb_dut_eq0.dout_vld_r(</a:t>
            </a:r>
            <a:r>
              <a:rPr lang="en-US" sz="900" dirty="0" err="1">
                <a:solidFill>
                  <a:srgbClr val="0000FF"/>
                </a:solidFill>
              </a:rPr>
              <a:t>dout_vld_r</a:t>
            </a:r>
            <a:r>
              <a:rPr lang="en-US" sz="900" dirty="0">
                <a:solidFill>
                  <a:srgbClr val="0000FF"/>
                </a:solidFill>
              </a:rPr>
              <a:t>);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    tb_dut_eq0.dout_data_r(</a:t>
            </a:r>
            <a:r>
              <a:rPr lang="en-US" sz="900" dirty="0" err="1">
                <a:solidFill>
                  <a:srgbClr val="0000FF"/>
                </a:solidFill>
              </a:rPr>
              <a:t>dout_data_r</a:t>
            </a:r>
            <a:r>
              <a:rPr lang="en-US" sz="900" dirty="0">
                <a:solidFill>
                  <a:srgbClr val="0000FF"/>
                </a:solidFill>
              </a:rPr>
              <a:t>);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    tb_dut_eq0.dout_d2_0_r(dout_d2_0_r);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    tb_dut_eq0.dout_d2_1_r(dout_d2_1_r);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07874" y="2407234"/>
            <a:ext cx="1480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main_dut_eq.cpp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10646229" y="0"/>
            <a:ext cx="15457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v1.2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322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0000" y="6509880"/>
            <a:ext cx="671760" cy="16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Page </a:t>
            </a:r>
            <a:fld id="{91F0ACDD-2FE9-43CC-B4E8-3DD3299C311F}" type="slidenum"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pPr/>
              <a:t>4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80000" y="936000"/>
            <a:ext cx="10358022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</a:t>
            </a:r>
            <a:r>
              <a:rPr lang="vi-VN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using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AXI/APB4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Stratus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SC</a:t>
            </a:r>
            <a:r>
              <a:rPr lang="vi-VN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library</a:t>
            </a:r>
            <a:endParaRPr lang="en-US" sz="3200" b="1" cap="all" spc="-1" dirty="0">
              <a:solidFill>
                <a:srgbClr val="06418C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1" y="1800000"/>
            <a:ext cx="10586764" cy="4610493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 New command specification. This command will be used after module/top command as an attribute of module.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smtClean="0"/>
              <a:t>{axi3|axi4|apb4}_{</a:t>
            </a:r>
            <a:r>
              <a:rPr lang="en-US" dirty="0" err="1" smtClean="0"/>
              <a:t>master|slave</a:t>
            </a:r>
            <a:r>
              <a:rPr lang="en-US" dirty="0" smtClean="0"/>
              <a:t>}</a:t>
            </a:r>
            <a:r>
              <a:rPr lang="vi-VN" dirty="0" smtClean="0"/>
              <a:t> </a:t>
            </a:r>
            <a:r>
              <a:rPr lang="vi-VN" i="1" dirty="0" smtClean="0"/>
              <a:t>ChannelName</a:t>
            </a:r>
            <a:r>
              <a:rPr lang="vi-VN" dirty="0" smtClean="0"/>
              <a:t> [options]</a:t>
            </a:r>
            <a:r>
              <a:rPr lang="en-US" dirty="0" smtClean="0"/>
              <a:t>:</a:t>
            </a:r>
            <a:endParaRPr lang="vi-VN" dirty="0" smtClean="0"/>
          </a:p>
          <a:p>
            <a:pPr lvl="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i="1" dirty="0" smtClean="0"/>
              <a:t>ChannelName</a:t>
            </a:r>
            <a:r>
              <a:rPr lang="vi-VN" dirty="0" smtClean="0"/>
              <a:t>: Name of instantiation of AXI3/AXI4/APB4 library</a:t>
            </a:r>
          </a:p>
          <a:p>
            <a:pPr lvl="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dirty="0" smtClean="0"/>
              <a:t>-rst</a:t>
            </a:r>
            <a:r>
              <a:rPr lang="vi-VN" i="1" dirty="0" smtClean="0"/>
              <a:t> ResetName</a:t>
            </a:r>
            <a:r>
              <a:rPr lang="vi-VN" dirty="0" smtClean="0"/>
              <a:t>: Reset port nam</a:t>
            </a:r>
            <a:r>
              <a:rPr lang="en-US" dirty="0" smtClean="0"/>
              <a:t>e. </a:t>
            </a:r>
            <a:r>
              <a:rPr lang="en-US" dirty="0" err="1" smtClean="0">
                <a:solidFill>
                  <a:srgbClr val="0000FF"/>
                </a:solidFill>
              </a:rPr>
              <a:t>SSGen</a:t>
            </a:r>
            <a:r>
              <a:rPr lang="en-US" dirty="0" smtClean="0">
                <a:solidFill>
                  <a:srgbClr val="0000FF"/>
                </a:solidFill>
              </a:rPr>
              <a:t> will terminate with error if </a:t>
            </a:r>
            <a:r>
              <a:rPr lang="en-US" dirty="0">
                <a:solidFill>
                  <a:srgbClr val="0000FF"/>
                </a:solidFill>
              </a:rPr>
              <a:t>there is no </a:t>
            </a:r>
            <a:r>
              <a:rPr lang="en-US" dirty="0" smtClean="0">
                <a:solidFill>
                  <a:srgbClr val="0000FF"/>
                </a:solidFill>
              </a:rPr>
              <a:t>reset </a:t>
            </a:r>
            <a:r>
              <a:rPr lang="en-US" dirty="0">
                <a:solidFill>
                  <a:srgbClr val="0000FF"/>
                </a:solidFill>
              </a:rPr>
              <a:t>command in .in </a:t>
            </a:r>
            <a:r>
              <a:rPr lang="en-US" dirty="0" smtClean="0">
                <a:solidFill>
                  <a:srgbClr val="0000FF"/>
                </a:solidFill>
              </a:rPr>
              <a:t>file. U</a:t>
            </a:r>
            <a:r>
              <a:rPr lang="vi-VN" dirty="0" smtClean="0">
                <a:solidFill>
                  <a:srgbClr val="0000FF"/>
                </a:solidFill>
              </a:rPr>
              <a:t>ser </a:t>
            </a:r>
            <a:r>
              <a:rPr lang="vi-VN" dirty="0">
                <a:solidFill>
                  <a:srgbClr val="0000FF"/>
                </a:solidFill>
              </a:rPr>
              <a:t>don</a:t>
            </a:r>
            <a:r>
              <a:rPr lang="ja-JP" altLang="en-US" dirty="0">
                <a:solidFill>
                  <a:srgbClr val="0000FF"/>
                </a:solidFill>
              </a:rPr>
              <a:t>’</a:t>
            </a:r>
            <a:r>
              <a:rPr lang="vi-VN" dirty="0">
                <a:solidFill>
                  <a:srgbClr val="0000FF"/>
                </a:solidFill>
              </a:rPr>
              <a:t>t need to specify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vi-VN" dirty="0" smtClean="0">
                <a:solidFill>
                  <a:srgbClr val="0000FF"/>
                </a:solidFill>
              </a:rPr>
              <a:t>-</a:t>
            </a:r>
            <a:r>
              <a:rPr lang="en-US" dirty="0" err="1" smtClean="0">
                <a:solidFill>
                  <a:srgbClr val="0000FF"/>
                </a:solidFill>
              </a:rPr>
              <a:t>rst</a:t>
            </a:r>
            <a:r>
              <a:rPr lang="ja-JP" altLang="en-US" dirty="0" smtClean="0">
                <a:solidFill>
                  <a:srgbClr val="0000FF"/>
                </a:solidFill>
              </a:rPr>
              <a:t>”</a:t>
            </a:r>
            <a:r>
              <a:rPr lang="vi-VN" dirty="0" smtClean="0">
                <a:solidFill>
                  <a:srgbClr val="0000FF"/>
                </a:solidFill>
              </a:rPr>
              <a:t> if </a:t>
            </a:r>
            <a:r>
              <a:rPr lang="vi-VN" dirty="0">
                <a:solidFill>
                  <a:srgbClr val="0000FF"/>
                </a:solidFill>
              </a:rPr>
              <a:t>the module has only one </a:t>
            </a:r>
            <a:r>
              <a:rPr lang="vi-VN" dirty="0" smtClean="0">
                <a:solidFill>
                  <a:srgbClr val="0000FF"/>
                </a:solidFill>
              </a:rPr>
              <a:t>reset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 lvl="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i="1" dirty="0" smtClean="0"/>
              <a:t>-</a:t>
            </a:r>
            <a:r>
              <a:rPr lang="vi-VN" dirty="0" smtClean="0"/>
              <a:t>clk </a:t>
            </a:r>
            <a:r>
              <a:rPr lang="vi-VN" i="1" dirty="0" smtClean="0"/>
              <a:t>ClockName</a:t>
            </a:r>
            <a:r>
              <a:rPr lang="vi-VN" dirty="0" smtClean="0"/>
              <a:t>: Clock port name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rgbClr val="0000FF"/>
                </a:solidFill>
              </a:rPr>
              <a:t>SSGen</a:t>
            </a:r>
            <a:r>
              <a:rPr lang="en-US" dirty="0" smtClean="0">
                <a:solidFill>
                  <a:srgbClr val="0000FF"/>
                </a:solidFill>
              </a:rPr>
              <a:t> will terminate with error if there is no clock command in .in file. User don’t need to specify “-</a:t>
            </a:r>
            <a:r>
              <a:rPr lang="en-US" dirty="0" err="1" smtClean="0">
                <a:solidFill>
                  <a:srgbClr val="0000FF"/>
                </a:solidFill>
              </a:rPr>
              <a:t>clk</a:t>
            </a:r>
            <a:r>
              <a:rPr lang="en-US" dirty="0" smtClean="0">
                <a:solidFill>
                  <a:srgbClr val="0000FF"/>
                </a:solidFill>
              </a:rPr>
              <a:t>” if the module has only one clock.</a:t>
            </a:r>
            <a:endParaRPr lang="vi-VN" dirty="0" smtClean="0">
              <a:solidFill>
                <a:srgbClr val="0000FF"/>
              </a:solidFill>
            </a:endParaRPr>
          </a:p>
          <a:p>
            <a:pPr lvl="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-</a:t>
            </a:r>
            <a:r>
              <a:rPr lang="en-US" dirty="0" err="1" smtClean="0"/>
              <a:t>dw</a:t>
            </a:r>
            <a:r>
              <a:rPr lang="en-US" dirty="0" smtClean="0"/>
              <a:t> </a:t>
            </a:r>
            <a:r>
              <a:rPr lang="en-US" i="1" dirty="0" err="1" smtClean="0"/>
              <a:t>DataWidth</a:t>
            </a:r>
            <a:r>
              <a:rPr lang="en-US" dirty="0" smtClean="0"/>
              <a:t>: data width (bytes). Default: 4</a:t>
            </a:r>
          </a:p>
          <a:p>
            <a:pPr lvl="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-aw </a:t>
            </a:r>
            <a:r>
              <a:rPr lang="en-US" i="1" dirty="0" err="1" smtClean="0"/>
              <a:t>AddressWidth</a:t>
            </a:r>
            <a:r>
              <a:rPr lang="en-US" dirty="0" smtClean="0"/>
              <a:t>: address width (bytes). Default: 4</a:t>
            </a:r>
          </a:p>
          <a:p>
            <a:pPr lvl="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-</a:t>
            </a:r>
            <a:r>
              <a:rPr lang="en-US" dirty="0" err="1" smtClean="0"/>
              <a:t>uw</a:t>
            </a:r>
            <a:r>
              <a:rPr lang="en-US" dirty="0" smtClean="0"/>
              <a:t> </a:t>
            </a:r>
            <a:r>
              <a:rPr lang="en-US" i="1" dirty="0" err="1" smtClean="0"/>
              <a:t>UserWidth</a:t>
            </a:r>
            <a:r>
              <a:rPr lang="en-US" dirty="0" smtClean="0"/>
              <a:t>: user width (bits), used for AXI4 only. Default: 32 </a:t>
            </a:r>
          </a:p>
          <a:p>
            <a:pPr lvl="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-</a:t>
            </a:r>
            <a:r>
              <a:rPr lang="en-US" dirty="0" err="1" smtClean="0"/>
              <a:t>iw</a:t>
            </a:r>
            <a:r>
              <a:rPr lang="en-US" dirty="0" smtClean="0"/>
              <a:t> </a:t>
            </a:r>
            <a:r>
              <a:rPr lang="en-US" i="1" dirty="0" err="1" smtClean="0"/>
              <a:t>IDWidth</a:t>
            </a:r>
            <a:r>
              <a:rPr lang="en-US" dirty="0" smtClean="0"/>
              <a:t>: address ID width (bits), used for AXI. Default: 4</a:t>
            </a:r>
          </a:p>
          <a:p>
            <a:pPr lvl="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-</a:t>
            </a:r>
            <a:r>
              <a:rPr lang="en-US" dirty="0" err="1" smtClean="0"/>
              <a:t>sw</a:t>
            </a:r>
            <a:r>
              <a:rPr lang="en-US" dirty="0" smtClean="0"/>
              <a:t> </a:t>
            </a:r>
            <a:r>
              <a:rPr lang="en-US" i="1" dirty="0" err="1" smtClean="0"/>
              <a:t>SizeWidth</a:t>
            </a:r>
            <a:r>
              <a:rPr lang="en-US" dirty="0" smtClean="0"/>
              <a:t>: burst size width (bits), used for AXI. Default: 3</a:t>
            </a:r>
          </a:p>
          <a:p>
            <a:pPr marL="539750" lvl="4" indent="0">
              <a:spcAft>
                <a:spcPts val="600"/>
              </a:spcAft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646229" y="0"/>
            <a:ext cx="15457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v1.1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18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0000" y="6509880"/>
            <a:ext cx="671760" cy="16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Page </a:t>
            </a:r>
            <a:fld id="{91F0ACDD-2FE9-43CC-B4E8-3DD3299C311F}" type="slidenum"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pPr/>
              <a:t>5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80000" y="936000"/>
            <a:ext cx="10358022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</a:t>
            </a:r>
            <a:r>
              <a:rPr lang="vi-VN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using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AXI/APB4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Stratus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SC</a:t>
            </a:r>
            <a:r>
              <a:rPr lang="vi-VN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library</a:t>
            </a:r>
            <a:endParaRPr lang="en-US" sz="3200" b="1" cap="all" spc="-1" dirty="0">
              <a:solidFill>
                <a:srgbClr val="06418C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4238083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 “tap” and “bind” command are enhanced to support APB4/AXI I/F connection.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smtClean="0"/>
              <a:t>tap</a:t>
            </a:r>
            <a:r>
              <a:rPr lang="vi-VN" dirty="0" smtClean="0"/>
              <a:t> </a:t>
            </a:r>
            <a:r>
              <a:rPr lang="en-US" dirty="0" smtClean="0"/>
              <a:t>[</a:t>
            </a:r>
            <a:r>
              <a:rPr lang="en-US" i="1" dirty="0" err="1" smtClean="0"/>
              <a:t>instancename</a:t>
            </a:r>
            <a:r>
              <a:rPr lang="en-US" i="1" dirty="0" smtClean="0"/>
              <a:t>.</a:t>
            </a:r>
            <a:r>
              <a:rPr lang="en-US" dirty="0" smtClean="0"/>
              <a:t>]</a:t>
            </a:r>
            <a:r>
              <a:rPr lang="vi-VN" i="1" dirty="0" smtClean="0"/>
              <a:t>ChannelName</a:t>
            </a:r>
            <a:r>
              <a:rPr lang="vi-VN" dirty="0" smtClean="0"/>
              <a:t> [</a:t>
            </a:r>
            <a:r>
              <a:rPr lang="en-US" i="1" dirty="0" err="1" smtClean="0"/>
              <a:t>ChannelName</a:t>
            </a:r>
            <a:r>
              <a:rPr lang="vi-VN" dirty="0" smtClean="0"/>
              <a:t>]</a:t>
            </a:r>
            <a:r>
              <a:rPr lang="en-US" dirty="0" smtClean="0"/>
              <a:t>: If </a:t>
            </a:r>
            <a:r>
              <a:rPr lang="en-US" i="1" dirty="0" err="1" smtClean="0"/>
              <a:t>ChannelName</a:t>
            </a:r>
            <a:r>
              <a:rPr lang="en-US" dirty="0"/>
              <a:t> </a:t>
            </a:r>
            <a:r>
              <a:rPr lang="en-US" dirty="0" smtClean="0"/>
              <a:t>is not specified, default name is same as module channel name.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smtClean="0"/>
              <a:t>bind </a:t>
            </a:r>
            <a:r>
              <a:rPr lang="en-US" i="1" dirty="0" smtClean="0"/>
              <a:t>master</a:t>
            </a:r>
            <a:r>
              <a:rPr lang="en-US" dirty="0" smtClean="0"/>
              <a:t> </a:t>
            </a:r>
            <a:r>
              <a:rPr lang="en-US" i="1" dirty="0" smtClean="0"/>
              <a:t>slave</a:t>
            </a:r>
            <a:r>
              <a:rPr lang="en-US" dirty="0" smtClean="0"/>
              <a:t> [</a:t>
            </a:r>
            <a:r>
              <a:rPr lang="en-US" i="1" dirty="0" err="1" smtClean="0"/>
              <a:t>ChannelName</a:t>
            </a:r>
            <a:r>
              <a:rPr lang="en-US" dirty="0" smtClean="0"/>
              <a:t>]: If </a:t>
            </a:r>
            <a:r>
              <a:rPr lang="en-US" i="1" dirty="0" smtClean="0"/>
              <a:t>channel </a:t>
            </a:r>
            <a:r>
              <a:rPr lang="en-US" dirty="0" smtClean="0"/>
              <a:t>is not specified, default name is “</a:t>
            </a:r>
            <a:r>
              <a:rPr lang="en-US" dirty="0" err="1" smtClean="0"/>
              <a:t>master_to_slave</a:t>
            </a:r>
            <a:r>
              <a:rPr lang="en-US" dirty="0" smtClean="0"/>
              <a:t>”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FF"/>
                </a:solidFill>
              </a:rPr>
              <a:t>Enhance “-</a:t>
            </a:r>
            <a:r>
              <a:rPr lang="en-US" dirty="0" err="1" smtClean="0">
                <a:solidFill>
                  <a:srgbClr val="0000FF"/>
                </a:solidFill>
              </a:rPr>
              <a:t>th</a:t>
            </a:r>
            <a:r>
              <a:rPr lang="en-US" dirty="0" smtClean="0">
                <a:solidFill>
                  <a:srgbClr val="0000FF"/>
                </a:solidFill>
              </a:rPr>
              <a:t>” option for </a:t>
            </a:r>
            <a:r>
              <a:rPr lang="en-US" dirty="0">
                <a:solidFill>
                  <a:srgbClr val="0000FF"/>
                </a:solidFill>
              </a:rPr>
              <a:t>[u/s]</a:t>
            </a:r>
            <a:r>
              <a:rPr lang="en-US" dirty="0" err="1">
                <a:solidFill>
                  <a:srgbClr val="0000FF"/>
                </a:solidFill>
              </a:rPr>
              <a:t>regN</a:t>
            </a:r>
            <a:r>
              <a:rPr lang="en-US" dirty="0">
                <a:solidFill>
                  <a:srgbClr val="0000FF"/>
                </a:solidFill>
              </a:rPr>
              <a:t>, [u/s]</a:t>
            </a:r>
            <a:r>
              <a:rPr lang="en-US" dirty="0" err="1">
                <a:solidFill>
                  <a:srgbClr val="0000FF"/>
                </a:solidFill>
              </a:rPr>
              <a:t>outN</a:t>
            </a:r>
            <a:r>
              <a:rPr lang="en-US" dirty="0">
                <a:solidFill>
                  <a:srgbClr val="0000FF"/>
                </a:solidFill>
              </a:rPr>
              <a:t> command :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smtClean="0"/>
              <a:t>Enhance option </a:t>
            </a:r>
            <a:r>
              <a:rPr lang="en-US" dirty="0"/>
              <a:t>“-</a:t>
            </a:r>
            <a:r>
              <a:rPr lang="en-US" dirty="0" err="1"/>
              <a:t>th</a:t>
            </a:r>
            <a:r>
              <a:rPr lang="en-US" dirty="0"/>
              <a:t>” </a:t>
            </a:r>
            <a:r>
              <a:rPr lang="en-US" dirty="0" smtClean="0"/>
              <a:t>to </a:t>
            </a:r>
            <a:r>
              <a:rPr lang="en-US" dirty="0"/>
              <a:t>notify that signal will be reset </a:t>
            </a:r>
            <a:r>
              <a:rPr lang="en-US" dirty="0" smtClean="0"/>
              <a:t>in APB4 </a:t>
            </a:r>
            <a:r>
              <a:rPr lang="en-US" dirty="0"/>
              <a:t>Bus I/F reset function (to avoid multi-driven issue). </a:t>
            </a:r>
            <a:r>
              <a:rPr lang="en-US" dirty="0" err="1" smtClean="0"/>
              <a:t>SSGen</a:t>
            </a:r>
            <a:r>
              <a:rPr lang="en-US" dirty="0" smtClean="0"/>
              <a:t> will generate reset code into “</a:t>
            </a:r>
            <a:r>
              <a:rPr lang="en-US" dirty="0" err="1" smtClean="0"/>
              <a:t>reset_single_write</a:t>
            </a:r>
            <a:r>
              <a:rPr lang="en-US" dirty="0" smtClean="0"/>
              <a:t>” function.</a:t>
            </a:r>
          </a:p>
          <a:p>
            <a:pPr marL="539750" lvl="4" indent="0">
              <a:spcAft>
                <a:spcPts val="600"/>
              </a:spcAft>
              <a:buNone/>
            </a:pPr>
            <a:r>
              <a:rPr lang="en-US" dirty="0" smtClean="0"/>
              <a:t>			[u/s]</a:t>
            </a:r>
            <a:r>
              <a:rPr lang="en-US" dirty="0" err="1" smtClean="0"/>
              <a:t>regN</a:t>
            </a:r>
            <a:r>
              <a:rPr lang="en-US" dirty="0" smtClean="0"/>
              <a:t> -</a:t>
            </a:r>
            <a:r>
              <a:rPr lang="en-US" dirty="0" err="1" smtClean="0"/>
              <a:t>th</a:t>
            </a:r>
            <a:r>
              <a:rPr lang="en-US" dirty="0" smtClean="0"/>
              <a:t> &lt;channel name&gt;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err="1" smtClean="0"/>
              <a:t>SSGen</a:t>
            </a:r>
            <a:r>
              <a:rPr lang="en-US" dirty="0" smtClean="0"/>
              <a:t> will terminate with error if channel name is not defined.</a:t>
            </a:r>
            <a:endParaRPr lang="en-US" dirty="0"/>
          </a:p>
          <a:p>
            <a:pPr marL="355600" lvl="3" indent="0">
              <a:spcAft>
                <a:spcPts val="600"/>
              </a:spcAft>
              <a:buNone/>
            </a:pPr>
            <a:endParaRPr lang="vi-VN" dirty="0" smtClean="0"/>
          </a:p>
          <a:p>
            <a:pPr marL="539750" lvl="4" indent="0">
              <a:spcAft>
                <a:spcPts val="600"/>
              </a:spcAft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646229" y="0"/>
            <a:ext cx="15457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v1.2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159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0000" y="6509880"/>
            <a:ext cx="671760" cy="16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Page </a:t>
            </a:r>
            <a:fld id="{91F0ACDD-2FE9-43CC-B4E8-3DD3299C311F}" type="slidenum"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pPr/>
              <a:t>6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80000" y="936000"/>
            <a:ext cx="10358022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</a:t>
            </a:r>
            <a:r>
              <a:rPr lang="vi-VN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using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AXI/APB4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Stratus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SC</a:t>
            </a:r>
            <a:r>
              <a:rPr lang="vi-VN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library</a:t>
            </a:r>
            <a:endParaRPr lang="en-US" sz="3200" b="1" cap="all" spc="-1" dirty="0">
              <a:solidFill>
                <a:srgbClr val="06418C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2875146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err="1" smtClean="0"/>
              <a:t>SSGen</a:t>
            </a:r>
            <a:r>
              <a:rPr lang="en-US" dirty="0" smtClean="0"/>
              <a:t> will generate: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smtClean="0"/>
              <a:t>Traits specification files (</a:t>
            </a:r>
            <a:r>
              <a:rPr lang="en-US" dirty="0" smtClean="0">
                <a:solidFill>
                  <a:srgbClr val="0000FF"/>
                </a:solidFill>
              </a:rPr>
              <a:t>apb4</a:t>
            </a:r>
            <a:r>
              <a:rPr lang="en-US" dirty="0" smtClean="0"/>
              <a:t>/axi3/axi4_traits.h)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FF"/>
                </a:solidFill>
              </a:rPr>
              <a:t>Corresponding </a:t>
            </a:r>
            <a:r>
              <a:rPr lang="en-US" dirty="0" err="1" smtClean="0">
                <a:solidFill>
                  <a:srgbClr val="0000FF"/>
                </a:solidFill>
              </a:rPr>
              <a:t>monitor.v</a:t>
            </a:r>
            <a:r>
              <a:rPr lang="en-US" dirty="0" smtClean="0">
                <a:solidFill>
                  <a:srgbClr val="0000FF"/>
                </a:solidFill>
              </a:rPr>
              <a:t> module &amp; .map files.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smtClean="0"/>
              <a:t>Added description in generated </a:t>
            </a:r>
            <a:r>
              <a:rPr lang="en-US" dirty="0" err="1" smtClean="0"/>
              <a:t>SystemC</a:t>
            </a:r>
            <a:r>
              <a:rPr lang="en-US" dirty="0" smtClean="0"/>
              <a:t> code:</a:t>
            </a:r>
          </a:p>
          <a:p>
            <a:pPr marL="1020762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Instantiation APB4/AXI3/AXI4 library</a:t>
            </a:r>
          </a:p>
          <a:p>
            <a:pPr marL="1020762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Related functions of APB4/AXI3/AXI4 library</a:t>
            </a:r>
          </a:p>
          <a:p>
            <a:pPr marL="1020762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Connection of APB4/AXI3/AXI4 channels.</a:t>
            </a:r>
          </a:p>
          <a:p>
            <a:pPr lvl="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061867" y="2621941"/>
            <a:ext cx="2725075" cy="263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3C3C3B"/>
                </a:solidFill>
              </a:rPr>
              <a:t>module </a:t>
            </a:r>
            <a:r>
              <a:rPr lang="en-US" sz="900" dirty="0" smtClean="0">
                <a:solidFill>
                  <a:srgbClr val="3C3C3B"/>
                </a:solidFill>
              </a:rPr>
              <a:t>test</a:t>
            </a:r>
          </a:p>
          <a:p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>
                <a:solidFill>
                  <a:srgbClr val="3C3C3B"/>
                </a:solidFill>
              </a:rPr>
              <a:t>clock PCLK</a:t>
            </a:r>
          </a:p>
          <a:p>
            <a:r>
              <a:rPr lang="en-US" sz="900" dirty="0" err="1">
                <a:solidFill>
                  <a:srgbClr val="3C3C3B"/>
                </a:solidFill>
              </a:rPr>
              <a:t>sreset</a:t>
            </a:r>
            <a:r>
              <a:rPr lang="en-US" sz="900" dirty="0">
                <a:solidFill>
                  <a:srgbClr val="3C3C3B"/>
                </a:solidFill>
              </a:rPr>
              <a:t> PRESET </a:t>
            </a:r>
            <a:r>
              <a:rPr lang="en-US" sz="900" dirty="0" err="1">
                <a:solidFill>
                  <a:srgbClr val="3C3C3B"/>
                </a:solidFill>
              </a:rPr>
              <a:t>pos</a:t>
            </a:r>
            <a:endParaRPr lang="en-US" sz="900" dirty="0">
              <a:solidFill>
                <a:srgbClr val="3C3C3B"/>
              </a:solidFill>
            </a:endParaRPr>
          </a:p>
          <a:p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b="1" dirty="0" smtClean="0">
                <a:solidFill>
                  <a:srgbClr val="3C3C3B"/>
                </a:solidFill>
              </a:rPr>
              <a:t>apb4_slave</a:t>
            </a:r>
            <a:r>
              <a:rPr lang="en-US" sz="900" dirty="0" smtClean="0">
                <a:solidFill>
                  <a:srgbClr val="3C3C3B"/>
                </a:solidFill>
              </a:rPr>
              <a:t>  target1</a:t>
            </a:r>
          </a:p>
          <a:p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 err="1">
                <a:solidFill>
                  <a:srgbClr val="3C3C3B"/>
                </a:solidFill>
              </a:rPr>
              <a:t>uregb</a:t>
            </a:r>
            <a:r>
              <a:rPr lang="en-US" sz="900" dirty="0">
                <a:solidFill>
                  <a:srgbClr val="3C3C3B"/>
                </a:solidFill>
              </a:rPr>
              <a:t>  START</a:t>
            </a:r>
          </a:p>
          <a:p>
            <a:r>
              <a:rPr lang="en-US" sz="900" dirty="0">
                <a:solidFill>
                  <a:srgbClr val="3C3C3B"/>
                </a:solidFill>
              </a:rPr>
              <a:t>ureg16 CKS</a:t>
            </a:r>
          </a:p>
          <a:p>
            <a:r>
              <a:rPr lang="en-US" sz="900" dirty="0">
                <a:solidFill>
                  <a:srgbClr val="3C3C3B"/>
                </a:solidFill>
              </a:rPr>
              <a:t>ureg32 CNT</a:t>
            </a:r>
          </a:p>
          <a:p>
            <a:r>
              <a:rPr lang="en-US" sz="900" dirty="0">
                <a:solidFill>
                  <a:srgbClr val="3C3C3B"/>
                </a:solidFill>
              </a:rPr>
              <a:t>ureg32 COR -</a:t>
            </a:r>
            <a:r>
              <a:rPr lang="en-US" sz="900" dirty="0" err="1">
                <a:solidFill>
                  <a:srgbClr val="3C3C3B"/>
                </a:solidFill>
              </a:rPr>
              <a:t>init</a:t>
            </a:r>
            <a:r>
              <a:rPr lang="en-US" sz="900" dirty="0">
                <a:solidFill>
                  <a:srgbClr val="3C3C3B"/>
                </a:solidFill>
              </a:rPr>
              <a:t> 0xFFFFFFFF</a:t>
            </a:r>
          </a:p>
          <a:p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 err="1">
                <a:solidFill>
                  <a:srgbClr val="3C3C3B"/>
                </a:solidFill>
              </a:rPr>
              <a:t>uoutb</a:t>
            </a:r>
            <a:r>
              <a:rPr lang="en-US" sz="900" dirty="0">
                <a:solidFill>
                  <a:srgbClr val="3C3C3B"/>
                </a:solidFill>
              </a:rPr>
              <a:t> INT</a:t>
            </a:r>
          </a:p>
          <a:p>
            <a:endParaRPr lang="en-US" sz="900" dirty="0">
              <a:solidFill>
                <a:srgbClr val="3C3C3B"/>
              </a:solidFill>
            </a:endParaRPr>
          </a:p>
          <a:p>
            <a:endParaRPr lang="en-US" sz="900" dirty="0">
              <a:solidFill>
                <a:srgbClr val="3C3C3B"/>
              </a:solidFill>
            </a:endParaRPr>
          </a:p>
          <a:p>
            <a:r>
              <a:rPr lang="en-US" sz="900" dirty="0" err="1">
                <a:solidFill>
                  <a:srgbClr val="3C3C3B"/>
                </a:solidFill>
              </a:rPr>
              <a:t>cthread</a:t>
            </a:r>
            <a:r>
              <a:rPr lang="en-US" sz="900" dirty="0">
                <a:solidFill>
                  <a:srgbClr val="3C3C3B"/>
                </a:solidFill>
              </a:rPr>
              <a:t> </a:t>
            </a:r>
            <a:r>
              <a:rPr lang="en-US" sz="900" dirty="0" err="1">
                <a:solidFill>
                  <a:srgbClr val="3C3C3B"/>
                </a:solidFill>
              </a:rPr>
              <a:t>main_thread</a:t>
            </a:r>
            <a:r>
              <a:rPr lang="en-US" sz="900" dirty="0">
                <a:solidFill>
                  <a:srgbClr val="3C3C3B"/>
                </a:solidFill>
              </a:rPr>
              <a:t> -</a:t>
            </a:r>
            <a:r>
              <a:rPr lang="en-US" sz="900" dirty="0" err="1">
                <a:solidFill>
                  <a:srgbClr val="3C3C3B"/>
                </a:solidFill>
              </a:rPr>
              <a:t>reset_header</a:t>
            </a:r>
            <a:r>
              <a:rPr lang="en-US" sz="900" dirty="0">
                <a:solidFill>
                  <a:srgbClr val="3C3C3B"/>
                </a:solidFill>
              </a:rPr>
              <a:t> -</a:t>
            </a:r>
            <a:r>
              <a:rPr lang="en-US" sz="900" dirty="0" err="1">
                <a:solidFill>
                  <a:srgbClr val="3C3C3B"/>
                </a:solidFill>
              </a:rPr>
              <a:t>wait_header</a:t>
            </a:r>
            <a:endParaRPr lang="en-US" sz="900" dirty="0">
              <a:solidFill>
                <a:srgbClr val="3C3C3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08297" y="2375720"/>
            <a:ext cx="621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3C3C3B"/>
                </a:solidFill>
              </a:rPr>
              <a:t>test.in</a:t>
            </a:r>
            <a:endParaRPr lang="en-US" sz="1000" dirty="0">
              <a:solidFill>
                <a:srgbClr val="3C3C3B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46229" y="0"/>
            <a:ext cx="15457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v1.1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758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760000" y="6509880"/>
            <a:ext cx="671760" cy="16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Page </a:t>
            </a:r>
            <a:fld id="{91F0ACDD-2FE9-43CC-B4E8-3DD3299C311F}" type="slidenum">
              <a:rPr lang="en-US" sz="1050" b="1" spc="-1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pPr/>
              <a:t>7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80000" y="936000"/>
            <a:ext cx="10552758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1.1.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S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using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APB4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Stratus SC</a:t>
            </a:r>
            <a:r>
              <a:rPr lang="vi-VN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library</a:t>
            </a:r>
            <a:endParaRPr lang="de-DE" sz="3200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667875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Traits specification file generation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smtClean="0"/>
              <a:t>For APB4: file name: apb4_traits.h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1723" y="2757128"/>
            <a:ext cx="4591877" cy="35229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#</a:t>
            </a:r>
            <a:r>
              <a:rPr lang="en-US" sz="900" dirty="0" err="1">
                <a:solidFill>
                  <a:schemeClr val="tx1"/>
                </a:solidFill>
              </a:rPr>
              <a:t>ifndef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__APB4_TRAITS_H</a:t>
            </a:r>
            <a:r>
              <a:rPr lang="en-US" sz="900" dirty="0">
                <a:solidFill>
                  <a:schemeClr val="tx1"/>
                </a:solidFill>
              </a:rPr>
              <a:t>__</a:t>
            </a:r>
          </a:p>
          <a:p>
            <a:r>
              <a:rPr lang="en-US" sz="900" dirty="0">
                <a:solidFill>
                  <a:schemeClr val="tx1"/>
                </a:solidFill>
              </a:rPr>
              <a:t>#define </a:t>
            </a:r>
            <a:r>
              <a:rPr lang="en-US" sz="900" dirty="0" smtClean="0">
                <a:solidFill>
                  <a:schemeClr val="tx1"/>
                </a:solidFill>
              </a:rPr>
              <a:t>__APB4_TRAITS_H__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#include "</a:t>
            </a:r>
            <a:r>
              <a:rPr lang="en-US" sz="900" dirty="0" smtClean="0">
                <a:solidFill>
                  <a:schemeClr val="tx1"/>
                </a:solidFill>
              </a:rPr>
              <a:t>cynw_apb4.h"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#include "</a:t>
            </a:r>
            <a:r>
              <a:rPr lang="en-US" sz="900" dirty="0" err="1" smtClean="0">
                <a:solidFill>
                  <a:schemeClr val="tx1"/>
                </a:solidFill>
              </a:rPr>
              <a:t>cynw_tlm</a:t>
            </a:r>
            <a:r>
              <a:rPr lang="en-US" sz="900" dirty="0" smtClean="0">
                <a:solidFill>
                  <a:schemeClr val="tx1"/>
                </a:solidFill>
              </a:rPr>
              <a:t>/</a:t>
            </a:r>
            <a:r>
              <a:rPr lang="en-US" sz="900" dirty="0" err="1" smtClean="0">
                <a:solidFill>
                  <a:schemeClr val="tx1"/>
                </a:solidFill>
              </a:rPr>
              <a:t>cynw_tlm.h</a:t>
            </a:r>
            <a:r>
              <a:rPr lang="en-US" sz="90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using namespace apb4;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smtClean="0">
                <a:solidFill>
                  <a:schemeClr val="tx1"/>
                </a:solidFill>
              </a:rPr>
              <a:t>#</a:t>
            </a:r>
            <a:r>
              <a:rPr lang="en-US" sz="900" dirty="0" err="1">
                <a:solidFill>
                  <a:schemeClr val="tx1"/>
                </a:solidFill>
              </a:rPr>
              <a:t>ifdef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MAP_APB4_SIGNAL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static </a:t>
            </a:r>
            <a:r>
              <a:rPr lang="en-US" sz="900" dirty="0" err="1">
                <a:solidFill>
                  <a:schemeClr val="tx1"/>
                </a:solidFill>
              </a:rPr>
              <a:t>const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bool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sig_level</a:t>
            </a:r>
            <a:r>
              <a:rPr lang="en-US" sz="900" dirty="0">
                <a:solidFill>
                  <a:schemeClr val="tx1"/>
                </a:solidFill>
              </a:rPr>
              <a:t> = true;</a:t>
            </a:r>
          </a:p>
          <a:p>
            <a:r>
              <a:rPr lang="en-US" sz="900" dirty="0">
                <a:solidFill>
                  <a:schemeClr val="tx1"/>
                </a:solidFill>
              </a:rPr>
              <a:t>#else</a:t>
            </a:r>
          </a:p>
          <a:p>
            <a:r>
              <a:rPr lang="en-US" sz="900" dirty="0">
                <a:solidFill>
                  <a:schemeClr val="tx1"/>
                </a:solidFill>
              </a:rPr>
              <a:t>static </a:t>
            </a:r>
            <a:r>
              <a:rPr lang="en-US" sz="900" dirty="0" err="1">
                <a:solidFill>
                  <a:schemeClr val="tx1"/>
                </a:solidFill>
              </a:rPr>
              <a:t>const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bool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sig_level</a:t>
            </a:r>
            <a:r>
              <a:rPr lang="en-US" sz="900" dirty="0">
                <a:solidFill>
                  <a:schemeClr val="tx1"/>
                </a:solidFill>
              </a:rPr>
              <a:t> = false;</a:t>
            </a:r>
          </a:p>
          <a:p>
            <a:r>
              <a:rPr lang="en-US" sz="900" dirty="0">
                <a:solidFill>
                  <a:schemeClr val="tx1"/>
                </a:solidFill>
              </a:rPr>
              <a:t>#</a:t>
            </a:r>
            <a:r>
              <a:rPr lang="en-US" sz="900" dirty="0" err="1">
                <a:solidFill>
                  <a:schemeClr val="tx1"/>
                </a:solidFill>
              </a:rPr>
              <a:t>endif</a:t>
            </a:r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err="1">
                <a:solidFill>
                  <a:schemeClr val="tx1"/>
                </a:solidFill>
              </a:rPr>
              <a:t>struct</a:t>
            </a:r>
            <a:r>
              <a:rPr lang="en-US" sz="900" dirty="0">
                <a:solidFill>
                  <a:schemeClr val="tx1"/>
                </a:solidFill>
              </a:rPr>
              <a:t> FAST_TLM_TRAITS : public SIG_TRAITS</a:t>
            </a:r>
          </a:p>
          <a:p>
            <a:r>
              <a:rPr lang="en-US" sz="900" dirty="0">
                <a:solidFill>
                  <a:schemeClr val="tx1"/>
                </a:solidFill>
              </a:rPr>
              <a:t>{</a:t>
            </a:r>
          </a:p>
          <a:p>
            <a:r>
              <a:rPr lang="en-US" sz="900" dirty="0">
                <a:solidFill>
                  <a:schemeClr val="tx1"/>
                </a:solidFill>
              </a:rPr>
              <a:t>  static </a:t>
            </a:r>
            <a:r>
              <a:rPr lang="en-US" sz="900" dirty="0" err="1">
                <a:solidFill>
                  <a:schemeClr val="tx1"/>
                </a:solidFill>
              </a:rPr>
              <a:t>const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bool</a:t>
            </a:r>
            <a:r>
              <a:rPr lang="en-US" sz="900" dirty="0">
                <a:solidFill>
                  <a:schemeClr val="tx1"/>
                </a:solidFill>
              </a:rPr>
              <a:t> Level = 0; // configures flex channels for TLM level</a:t>
            </a:r>
          </a:p>
          <a:p>
            <a:r>
              <a:rPr lang="en-US" sz="900" dirty="0">
                <a:solidFill>
                  <a:schemeClr val="tx1"/>
                </a:solidFill>
              </a:rPr>
              <a:t>};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err="1">
                <a:solidFill>
                  <a:schemeClr val="tx1"/>
                </a:solidFill>
              </a:rPr>
              <a:t>struct</a:t>
            </a:r>
            <a:r>
              <a:rPr lang="en-US" sz="900" dirty="0">
                <a:solidFill>
                  <a:schemeClr val="tx1"/>
                </a:solidFill>
              </a:rPr>
              <a:t> SIG_TRAITS_RESET : public SIG_TRAITS</a:t>
            </a:r>
          </a:p>
          <a:p>
            <a:r>
              <a:rPr lang="en-US" sz="900" dirty="0">
                <a:solidFill>
                  <a:schemeClr val="tx1"/>
                </a:solidFill>
              </a:rPr>
              <a:t>{</a:t>
            </a:r>
          </a:p>
          <a:p>
            <a:r>
              <a:rPr lang="en-US" sz="900" dirty="0">
                <a:solidFill>
                  <a:schemeClr val="tx1"/>
                </a:solidFill>
              </a:rPr>
              <a:t>  static </a:t>
            </a:r>
            <a:r>
              <a:rPr lang="en-US" sz="900" dirty="0" err="1">
                <a:solidFill>
                  <a:schemeClr val="tx1"/>
                </a:solidFill>
              </a:rPr>
              <a:t>const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bool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ResetData</a:t>
            </a:r>
            <a:r>
              <a:rPr lang="en-US" sz="900" dirty="0">
                <a:solidFill>
                  <a:schemeClr val="tx1"/>
                </a:solidFill>
              </a:rPr>
              <a:t>  = true;</a:t>
            </a:r>
          </a:p>
          <a:p>
            <a:r>
              <a:rPr lang="en-US" sz="900" dirty="0">
                <a:solidFill>
                  <a:schemeClr val="tx1"/>
                </a:solidFill>
              </a:rPr>
              <a:t>  static </a:t>
            </a:r>
            <a:r>
              <a:rPr lang="en-US" sz="900" dirty="0" err="1">
                <a:solidFill>
                  <a:schemeClr val="tx1"/>
                </a:solidFill>
              </a:rPr>
              <a:t>const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bool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ResetSync</a:t>
            </a:r>
            <a:r>
              <a:rPr lang="en-US" sz="900" dirty="0">
                <a:solidFill>
                  <a:schemeClr val="tx1"/>
                </a:solidFill>
              </a:rPr>
              <a:t>  = </a:t>
            </a:r>
            <a:r>
              <a:rPr lang="en-US" sz="900" dirty="0">
                <a:solidFill>
                  <a:srgbClr val="0000FF"/>
                </a:solidFill>
              </a:rPr>
              <a:t>true;</a:t>
            </a:r>
          </a:p>
          <a:p>
            <a:r>
              <a:rPr lang="en-US" sz="900" dirty="0">
                <a:solidFill>
                  <a:schemeClr val="tx1"/>
                </a:solidFill>
              </a:rPr>
              <a:t>  static </a:t>
            </a:r>
            <a:r>
              <a:rPr lang="en-US" sz="900" dirty="0" err="1">
                <a:solidFill>
                  <a:schemeClr val="tx1"/>
                </a:solidFill>
              </a:rPr>
              <a:t>const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bool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ResetLevel</a:t>
            </a:r>
            <a:r>
              <a:rPr lang="en-US" sz="900" dirty="0">
                <a:solidFill>
                  <a:schemeClr val="tx1"/>
                </a:solidFill>
              </a:rPr>
              <a:t> = </a:t>
            </a:r>
            <a:r>
              <a:rPr lang="en-US" sz="900" dirty="0">
                <a:solidFill>
                  <a:srgbClr val="0000FF"/>
                </a:solidFill>
              </a:rPr>
              <a:t>true;</a:t>
            </a:r>
          </a:p>
          <a:p>
            <a:r>
              <a:rPr lang="en-US" sz="90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31172" y="6033838"/>
            <a:ext cx="941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3C3C3B"/>
                </a:solidFill>
              </a:rPr>
              <a:t>apb4_traits.h</a:t>
            </a:r>
            <a:endParaRPr lang="en-US" sz="1000" dirty="0">
              <a:solidFill>
                <a:srgbClr val="3C3C3B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39948" y="1510747"/>
            <a:ext cx="4999382" cy="47608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900" dirty="0" err="1">
                <a:solidFill>
                  <a:schemeClr val="tx1"/>
                </a:solidFill>
              </a:rPr>
              <a:t>typedef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apb4_width_traits_default </a:t>
            </a:r>
            <a:r>
              <a:rPr lang="en-US" sz="900" dirty="0" err="1" smtClean="0">
                <a:solidFill>
                  <a:schemeClr val="tx1"/>
                </a:solidFill>
              </a:rPr>
              <a:t>apb4_width_traits_default</a:t>
            </a:r>
            <a:r>
              <a:rPr lang="en-US" sz="900" dirty="0">
                <a:solidFill>
                  <a:schemeClr val="tx1"/>
                </a:solidFill>
              </a:rPr>
              <a:t>;</a:t>
            </a:r>
          </a:p>
          <a:p>
            <a:pPr lvl="0"/>
            <a:endParaRPr lang="en-US" sz="900" dirty="0">
              <a:solidFill>
                <a:schemeClr val="tx1"/>
              </a:solidFill>
            </a:endParaRPr>
          </a:p>
          <a:p>
            <a:pPr lvl="0"/>
            <a:r>
              <a:rPr lang="en-US" sz="900" dirty="0" err="1">
                <a:solidFill>
                  <a:schemeClr val="tx1"/>
                </a:solidFill>
              </a:rPr>
              <a:t>struct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apb4_def_traits: </a:t>
            </a:r>
            <a:r>
              <a:rPr lang="en-US" sz="900" dirty="0">
                <a:solidFill>
                  <a:schemeClr val="tx1"/>
                </a:solidFill>
              </a:rPr>
              <a:t>public </a:t>
            </a:r>
            <a:r>
              <a:rPr lang="en-US" sz="900" dirty="0" smtClean="0">
                <a:solidFill>
                  <a:schemeClr val="tx1"/>
                </a:solidFill>
              </a:rPr>
              <a:t>apb4_width_traits_default </a:t>
            </a:r>
            <a:r>
              <a:rPr lang="en-US" sz="900" dirty="0">
                <a:solidFill>
                  <a:schemeClr val="tx1"/>
                </a:solidFill>
              </a:rPr>
              <a:t>{</a:t>
            </a:r>
          </a:p>
          <a:p>
            <a:pPr lvl="0"/>
            <a:r>
              <a:rPr lang="en-US" sz="900" dirty="0">
                <a:solidFill>
                  <a:schemeClr val="tx1"/>
                </a:solidFill>
              </a:rPr>
              <a:t>  static </a:t>
            </a:r>
            <a:r>
              <a:rPr lang="en-US" sz="900" dirty="0" err="1">
                <a:solidFill>
                  <a:schemeClr val="tx1"/>
                </a:solidFill>
              </a:rPr>
              <a:t>const</a:t>
            </a:r>
            <a:r>
              <a:rPr lang="en-US" sz="900" dirty="0">
                <a:solidFill>
                  <a:schemeClr val="tx1"/>
                </a:solidFill>
              </a:rPr>
              <a:t> unsigned </a:t>
            </a:r>
            <a:r>
              <a:rPr lang="en-US" sz="900" dirty="0" err="1">
                <a:solidFill>
                  <a:schemeClr val="tx1"/>
                </a:solidFill>
              </a:rPr>
              <a:t>data_bytes</a:t>
            </a:r>
            <a:r>
              <a:rPr lang="en-US" sz="900" dirty="0">
                <a:solidFill>
                  <a:schemeClr val="tx1"/>
                </a:solidFill>
              </a:rPr>
              <a:t> = 4;</a:t>
            </a:r>
          </a:p>
          <a:p>
            <a:pPr lvl="0"/>
            <a:r>
              <a:rPr lang="en-US" sz="900" dirty="0">
                <a:solidFill>
                  <a:schemeClr val="tx1"/>
                </a:solidFill>
              </a:rPr>
              <a:t>  static </a:t>
            </a:r>
            <a:r>
              <a:rPr lang="en-US" sz="900" dirty="0" err="1">
                <a:solidFill>
                  <a:schemeClr val="tx1"/>
                </a:solidFill>
              </a:rPr>
              <a:t>const</a:t>
            </a:r>
            <a:r>
              <a:rPr lang="en-US" sz="900" dirty="0">
                <a:solidFill>
                  <a:schemeClr val="tx1"/>
                </a:solidFill>
              </a:rPr>
              <a:t> unsigned </a:t>
            </a:r>
            <a:r>
              <a:rPr lang="en-US" sz="900" dirty="0" err="1">
                <a:solidFill>
                  <a:schemeClr val="tx1"/>
                </a:solidFill>
              </a:rPr>
              <a:t>addr_bytes</a:t>
            </a:r>
            <a:r>
              <a:rPr lang="en-US" sz="900" dirty="0">
                <a:solidFill>
                  <a:schemeClr val="tx1"/>
                </a:solidFill>
              </a:rPr>
              <a:t> = 4;</a:t>
            </a:r>
          </a:p>
          <a:p>
            <a:pPr lvl="0"/>
            <a:r>
              <a:rPr lang="en-US" sz="900" dirty="0">
                <a:solidFill>
                  <a:schemeClr val="tx1"/>
                </a:solidFill>
              </a:rPr>
              <a:t>};</a:t>
            </a:r>
          </a:p>
          <a:p>
            <a:pPr lvl="0"/>
            <a:endParaRPr lang="en-US" sz="900" dirty="0">
              <a:solidFill>
                <a:schemeClr val="tx1"/>
              </a:solidFill>
            </a:endParaRPr>
          </a:p>
          <a:p>
            <a:pPr lvl="0"/>
            <a:r>
              <a:rPr lang="en-US" sz="900" dirty="0" err="1">
                <a:solidFill>
                  <a:schemeClr val="tx1"/>
                </a:solidFill>
              </a:rPr>
              <a:t>struct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apb4_def_traits </a:t>
            </a:r>
            <a:r>
              <a:rPr lang="en-US" sz="900" dirty="0">
                <a:solidFill>
                  <a:schemeClr val="tx1"/>
                </a:solidFill>
              </a:rPr>
              <a:t>: public </a:t>
            </a:r>
            <a:r>
              <a:rPr lang="en-US" sz="900" dirty="0" smtClean="0">
                <a:solidFill>
                  <a:schemeClr val="tx1"/>
                </a:solidFill>
              </a:rPr>
              <a:t>apb4_traits_template&lt;apb4_def_traits&gt; </a:t>
            </a:r>
            <a:r>
              <a:rPr lang="en-US" sz="900" dirty="0">
                <a:solidFill>
                  <a:schemeClr val="tx1"/>
                </a:solidFill>
              </a:rPr>
              <a:t>{</a:t>
            </a:r>
          </a:p>
          <a:p>
            <a:pPr lvl="0"/>
            <a:r>
              <a:rPr lang="en-US" sz="900" dirty="0">
                <a:solidFill>
                  <a:schemeClr val="tx1"/>
                </a:solidFill>
              </a:rPr>
              <a:t>#if </a:t>
            </a:r>
            <a:r>
              <a:rPr lang="en-US" sz="900" dirty="0" smtClean="0">
                <a:solidFill>
                  <a:schemeClr val="tx1"/>
                </a:solidFill>
              </a:rPr>
              <a:t>defined(MAP_APB4_SIGNAL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sz="900" dirty="0">
                <a:solidFill>
                  <a:schemeClr val="tx1"/>
                </a:solidFill>
              </a:rPr>
              <a:t>  static </a:t>
            </a:r>
            <a:r>
              <a:rPr lang="en-US" sz="900" dirty="0" err="1">
                <a:solidFill>
                  <a:schemeClr val="tx1"/>
                </a:solidFill>
              </a:rPr>
              <a:t>const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int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io_config</a:t>
            </a:r>
            <a:r>
              <a:rPr lang="en-US" sz="900" dirty="0">
                <a:solidFill>
                  <a:schemeClr val="tx1"/>
                </a:solidFill>
              </a:rPr>
              <a:t> = </a:t>
            </a:r>
            <a:r>
              <a:rPr lang="en-US" sz="900" dirty="0" smtClean="0">
                <a:solidFill>
                  <a:schemeClr val="tx1"/>
                </a:solidFill>
              </a:rPr>
              <a:t>IO_CONFIG_APB4_SIG</a:t>
            </a:r>
            <a:r>
              <a:rPr lang="en-US" sz="900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en-US" sz="900" dirty="0">
                <a:solidFill>
                  <a:schemeClr val="tx1"/>
                </a:solidFill>
              </a:rPr>
              <a:t>  </a:t>
            </a:r>
            <a:r>
              <a:rPr lang="en-US" sz="900" dirty="0" err="1">
                <a:solidFill>
                  <a:schemeClr val="tx1"/>
                </a:solidFill>
              </a:rPr>
              <a:t>typedef</a:t>
            </a:r>
            <a:r>
              <a:rPr lang="en-US" sz="900" dirty="0">
                <a:solidFill>
                  <a:schemeClr val="tx1"/>
                </a:solidFill>
              </a:rPr>
              <a:t> SIG_TRAITS_RESET </a:t>
            </a:r>
            <a:r>
              <a:rPr lang="en-US" sz="900" dirty="0" err="1">
                <a:solidFill>
                  <a:schemeClr val="tx1"/>
                </a:solidFill>
              </a:rPr>
              <a:t>put_get_traits</a:t>
            </a:r>
            <a:r>
              <a:rPr lang="en-US" sz="900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en-US" sz="900" dirty="0">
                <a:solidFill>
                  <a:schemeClr val="tx1"/>
                </a:solidFill>
              </a:rPr>
              <a:t>#else</a:t>
            </a:r>
          </a:p>
          <a:p>
            <a:pPr lvl="0"/>
            <a:r>
              <a:rPr lang="en-US" sz="900" dirty="0">
                <a:solidFill>
                  <a:schemeClr val="tx1"/>
                </a:solidFill>
              </a:rPr>
              <a:t>  static </a:t>
            </a:r>
            <a:r>
              <a:rPr lang="en-US" sz="900" dirty="0" err="1">
                <a:solidFill>
                  <a:schemeClr val="tx1"/>
                </a:solidFill>
              </a:rPr>
              <a:t>const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int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io_config</a:t>
            </a:r>
            <a:r>
              <a:rPr lang="en-US" sz="900" dirty="0">
                <a:solidFill>
                  <a:schemeClr val="tx1"/>
                </a:solidFill>
              </a:rPr>
              <a:t> = IO_CONFIG_TLM1;</a:t>
            </a:r>
          </a:p>
          <a:p>
            <a:pPr lvl="0"/>
            <a:r>
              <a:rPr lang="en-US" sz="900" dirty="0">
                <a:solidFill>
                  <a:schemeClr val="tx1"/>
                </a:solidFill>
              </a:rPr>
              <a:t>  </a:t>
            </a:r>
            <a:r>
              <a:rPr lang="en-US" sz="900" dirty="0" err="1">
                <a:solidFill>
                  <a:schemeClr val="tx1"/>
                </a:solidFill>
              </a:rPr>
              <a:t>typedef</a:t>
            </a:r>
            <a:r>
              <a:rPr lang="en-US" sz="900" dirty="0">
                <a:solidFill>
                  <a:schemeClr val="tx1"/>
                </a:solidFill>
              </a:rPr>
              <a:t> FAST_TLM_TRAITS </a:t>
            </a:r>
            <a:r>
              <a:rPr lang="en-US" sz="900" dirty="0" err="1">
                <a:solidFill>
                  <a:schemeClr val="tx1"/>
                </a:solidFill>
              </a:rPr>
              <a:t>put_get_traits</a:t>
            </a:r>
            <a:r>
              <a:rPr lang="en-US" sz="900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en-US" sz="900" dirty="0">
                <a:solidFill>
                  <a:schemeClr val="tx1"/>
                </a:solidFill>
              </a:rPr>
              <a:t>#</a:t>
            </a:r>
            <a:r>
              <a:rPr lang="en-US" sz="900" dirty="0" err="1">
                <a:solidFill>
                  <a:schemeClr val="tx1"/>
                </a:solidFill>
              </a:rPr>
              <a:t>endif</a:t>
            </a:r>
            <a:endParaRPr lang="en-US" sz="900" dirty="0">
              <a:solidFill>
                <a:schemeClr val="tx1"/>
              </a:solidFill>
            </a:endParaRPr>
          </a:p>
          <a:p>
            <a:pPr lvl="0"/>
            <a:r>
              <a:rPr lang="en-US" sz="900" dirty="0">
                <a:solidFill>
                  <a:schemeClr val="tx1"/>
                </a:solidFill>
              </a:rPr>
              <a:t>};</a:t>
            </a:r>
          </a:p>
          <a:p>
            <a:pPr lvl="0"/>
            <a:endParaRPr lang="en-US" sz="900" dirty="0">
              <a:solidFill>
                <a:schemeClr val="tx1"/>
              </a:solidFill>
            </a:endParaRPr>
          </a:p>
          <a:p>
            <a:pPr lvl="0"/>
            <a:r>
              <a:rPr lang="en-US" sz="900" dirty="0">
                <a:solidFill>
                  <a:schemeClr val="tx1"/>
                </a:solidFill>
              </a:rPr>
              <a:t>  </a:t>
            </a:r>
            <a:r>
              <a:rPr lang="en-US" sz="900" dirty="0" err="1">
                <a:solidFill>
                  <a:schemeClr val="tx1"/>
                </a:solidFill>
              </a:rPr>
              <a:t>typedef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apb4_initiator&lt;apb4_def_traits&gt; </a:t>
            </a:r>
            <a:r>
              <a:rPr lang="en-US" sz="900" dirty="0">
                <a:solidFill>
                  <a:schemeClr val="tx1"/>
                </a:solidFill>
              </a:rPr>
              <a:t>initiator1_t;</a:t>
            </a:r>
          </a:p>
          <a:p>
            <a:pPr lvl="0"/>
            <a:r>
              <a:rPr lang="en-US" sz="900" dirty="0">
                <a:solidFill>
                  <a:schemeClr val="tx1"/>
                </a:solidFill>
              </a:rPr>
              <a:t>  </a:t>
            </a:r>
            <a:r>
              <a:rPr lang="en-US" sz="900" dirty="0" err="1">
                <a:solidFill>
                  <a:schemeClr val="tx1"/>
                </a:solidFill>
              </a:rPr>
              <a:t>typedef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apb4_b_initiator&lt;apb4_def_traits&gt; </a:t>
            </a:r>
            <a:r>
              <a:rPr lang="en-US" sz="900" dirty="0">
                <a:solidFill>
                  <a:schemeClr val="tx1"/>
                </a:solidFill>
              </a:rPr>
              <a:t>initiator1_b_t;</a:t>
            </a:r>
          </a:p>
          <a:p>
            <a:pPr lvl="0"/>
            <a:r>
              <a:rPr lang="en-US" sz="900" dirty="0">
                <a:solidFill>
                  <a:schemeClr val="tx1"/>
                </a:solidFill>
              </a:rPr>
              <a:t>  </a:t>
            </a:r>
            <a:r>
              <a:rPr lang="en-US" sz="900" dirty="0" err="1">
                <a:solidFill>
                  <a:schemeClr val="tx1"/>
                </a:solidFill>
              </a:rPr>
              <a:t>typedef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apb4_target&lt;apb4_def_traits&gt;    </a:t>
            </a:r>
            <a:r>
              <a:rPr lang="en-US" sz="900" dirty="0">
                <a:solidFill>
                  <a:schemeClr val="tx1"/>
                </a:solidFill>
              </a:rPr>
              <a:t>target1_t</a:t>
            </a:r>
            <a:r>
              <a:rPr lang="en-US" sz="900" dirty="0" smtClean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en-US" sz="900" dirty="0" smtClean="0">
                <a:solidFill>
                  <a:schemeClr val="tx1"/>
                </a:solidFill>
              </a:rPr>
              <a:t>  </a:t>
            </a:r>
            <a:r>
              <a:rPr lang="en-US" sz="900" dirty="0" err="1" smtClean="0">
                <a:solidFill>
                  <a:schemeClr val="tx1"/>
                </a:solidFill>
              </a:rPr>
              <a:t>typedef</a:t>
            </a:r>
            <a:r>
              <a:rPr lang="en-US" sz="900" dirty="0">
                <a:solidFill>
                  <a:schemeClr val="tx1"/>
                </a:solidFill>
              </a:rPr>
              <a:t>  </a:t>
            </a:r>
            <a:r>
              <a:rPr lang="en-US" sz="900" dirty="0" smtClean="0">
                <a:solidFill>
                  <a:schemeClr val="tx1"/>
                </a:solidFill>
              </a:rPr>
              <a:t>apb4_single_rw_adaptor&lt;apb4_def_traits&gt; single_adaptor1_t;</a:t>
            </a:r>
            <a:endParaRPr lang="en-US" sz="900" dirty="0">
              <a:solidFill>
                <a:schemeClr val="tx1"/>
              </a:solidFill>
            </a:endParaRPr>
          </a:p>
          <a:p>
            <a:pPr lvl="0"/>
            <a:endParaRPr lang="en-US" sz="900" dirty="0">
              <a:solidFill>
                <a:schemeClr val="tx1"/>
              </a:solidFill>
            </a:endParaRPr>
          </a:p>
          <a:p>
            <a:pPr lvl="0"/>
            <a:r>
              <a:rPr lang="en-US" sz="900" dirty="0">
                <a:solidFill>
                  <a:schemeClr val="tx1"/>
                </a:solidFill>
              </a:rPr>
              <a:t>  </a:t>
            </a:r>
            <a:r>
              <a:rPr lang="en-US" sz="900" dirty="0" err="1">
                <a:solidFill>
                  <a:schemeClr val="tx1"/>
                </a:solidFill>
              </a:rPr>
              <a:t>typedef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apb4_def_traits::</a:t>
            </a:r>
            <a:r>
              <a:rPr lang="en-US" sz="900" dirty="0" err="1">
                <a:solidFill>
                  <a:schemeClr val="tx1"/>
                </a:solidFill>
              </a:rPr>
              <a:t>tlm_traits</a:t>
            </a:r>
            <a:r>
              <a:rPr lang="en-US" sz="900" dirty="0">
                <a:solidFill>
                  <a:schemeClr val="tx1"/>
                </a:solidFill>
              </a:rPr>
              <a:t>::</a:t>
            </a:r>
            <a:r>
              <a:rPr lang="en-US" sz="900" dirty="0" err="1">
                <a:solidFill>
                  <a:schemeClr val="tx1"/>
                </a:solidFill>
              </a:rPr>
              <a:t>awchan_t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awchan_t</a:t>
            </a:r>
            <a:r>
              <a:rPr lang="en-US" sz="900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en-US" sz="900" dirty="0">
                <a:solidFill>
                  <a:schemeClr val="tx1"/>
                </a:solidFill>
              </a:rPr>
              <a:t>  </a:t>
            </a:r>
            <a:r>
              <a:rPr lang="en-US" sz="900" dirty="0" err="1">
                <a:solidFill>
                  <a:schemeClr val="tx1"/>
                </a:solidFill>
              </a:rPr>
              <a:t>typedef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apb4_def_traits::</a:t>
            </a:r>
            <a:r>
              <a:rPr lang="en-US" sz="900" dirty="0" err="1">
                <a:solidFill>
                  <a:schemeClr val="tx1"/>
                </a:solidFill>
              </a:rPr>
              <a:t>tlm_traits</a:t>
            </a:r>
            <a:r>
              <a:rPr lang="en-US" sz="900" dirty="0">
                <a:solidFill>
                  <a:schemeClr val="tx1"/>
                </a:solidFill>
              </a:rPr>
              <a:t>::</a:t>
            </a:r>
            <a:r>
              <a:rPr lang="en-US" sz="900" dirty="0" err="1">
                <a:solidFill>
                  <a:schemeClr val="tx1"/>
                </a:solidFill>
              </a:rPr>
              <a:t>wchan_t</a:t>
            </a:r>
            <a:r>
              <a:rPr lang="en-US" sz="900" dirty="0">
                <a:solidFill>
                  <a:schemeClr val="tx1"/>
                </a:solidFill>
              </a:rPr>
              <a:t>  </a:t>
            </a:r>
            <a:r>
              <a:rPr lang="en-US" sz="900" dirty="0" err="1">
                <a:solidFill>
                  <a:schemeClr val="tx1"/>
                </a:solidFill>
              </a:rPr>
              <a:t>wchan_t</a:t>
            </a:r>
            <a:r>
              <a:rPr lang="en-US" sz="900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en-US" sz="900" dirty="0">
                <a:solidFill>
                  <a:schemeClr val="tx1"/>
                </a:solidFill>
              </a:rPr>
              <a:t>  </a:t>
            </a:r>
            <a:r>
              <a:rPr lang="en-US" sz="900" dirty="0" err="1">
                <a:solidFill>
                  <a:schemeClr val="tx1"/>
                </a:solidFill>
              </a:rPr>
              <a:t>typedef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apb4_def_traits::</a:t>
            </a:r>
            <a:r>
              <a:rPr lang="en-US" sz="900" dirty="0" err="1">
                <a:solidFill>
                  <a:schemeClr val="tx1"/>
                </a:solidFill>
              </a:rPr>
              <a:t>tlm_traits</a:t>
            </a:r>
            <a:r>
              <a:rPr lang="en-US" sz="900" dirty="0">
                <a:solidFill>
                  <a:schemeClr val="tx1"/>
                </a:solidFill>
              </a:rPr>
              <a:t>::</a:t>
            </a:r>
            <a:r>
              <a:rPr lang="en-US" sz="900" dirty="0" err="1">
                <a:solidFill>
                  <a:schemeClr val="tx1"/>
                </a:solidFill>
              </a:rPr>
              <a:t>bchan_t</a:t>
            </a:r>
            <a:r>
              <a:rPr lang="en-US" sz="900" dirty="0">
                <a:solidFill>
                  <a:schemeClr val="tx1"/>
                </a:solidFill>
              </a:rPr>
              <a:t>  </a:t>
            </a:r>
            <a:r>
              <a:rPr lang="en-US" sz="900" dirty="0" err="1">
                <a:solidFill>
                  <a:schemeClr val="tx1"/>
                </a:solidFill>
              </a:rPr>
              <a:t>bchan_t</a:t>
            </a:r>
            <a:r>
              <a:rPr lang="en-US" sz="900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en-US" sz="900" dirty="0">
                <a:solidFill>
                  <a:schemeClr val="tx1"/>
                </a:solidFill>
              </a:rPr>
              <a:t>  </a:t>
            </a:r>
            <a:r>
              <a:rPr lang="en-US" sz="900" dirty="0" err="1">
                <a:solidFill>
                  <a:schemeClr val="tx1"/>
                </a:solidFill>
              </a:rPr>
              <a:t>typedef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apb4_def_traits::</a:t>
            </a:r>
            <a:r>
              <a:rPr lang="en-US" sz="900" dirty="0" err="1">
                <a:solidFill>
                  <a:schemeClr val="tx1"/>
                </a:solidFill>
              </a:rPr>
              <a:t>tlm_traits</a:t>
            </a:r>
            <a:r>
              <a:rPr lang="en-US" sz="900" dirty="0">
                <a:solidFill>
                  <a:schemeClr val="tx1"/>
                </a:solidFill>
              </a:rPr>
              <a:t>::</a:t>
            </a:r>
            <a:r>
              <a:rPr lang="en-US" sz="900" dirty="0" err="1">
                <a:solidFill>
                  <a:schemeClr val="tx1"/>
                </a:solidFill>
              </a:rPr>
              <a:t>archan_t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archan_t</a:t>
            </a:r>
            <a:r>
              <a:rPr lang="en-US" sz="900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en-US" sz="900" dirty="0">
                <a:solidFill>
                  <a:schemeClr val="tx1"/>
                </a:solidFill>
              </a:rPr>
              <a:t>  </a:t>
            </a:r>
            <a:r>
              <a:rPr lang="en-US" sz="900" dirty="0" err="1">
                <a:solidFill>
                  <a:schemeClr val="tx1"/>
                </a:solidFill>
              </a:rPr>
              <a:t>typedef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apb4_def_traits::</a:t>
            </a:r>
            <a:r>
              <a:rPr lang="en-US" sz="900" dirty="0" err="1">
                <a:solidFill>
                  <a:schemeClr val="tx1"/>
                </a:solidFill>
              </a:rPr>
              <a:t>tlm_traits</a:t>
            </a:r>
            <a:r>
              <a:rPr lang="en-US" sz="900" dirty="0">
                <a:solidFill>
                  <a:schemeClr val="tx1"/>
                </a:solidFill>
              </a:rPr>
              <a:t>::</a:t>
            </a:r>
            <a:r>
              <a:rPr lang="en-US" sz="900" dirty="0" err="1">
                <a:solidFill>
                  <a:schemeClr val="tx1"/>
                </a:solidFill>
              </a:rPr>
              <a:t>rchan_t</a:t>
            </a:r>
            <a:r>
              <a:rPr lang="en-US" sz="900" dirty="0">
                <a:solidFill>
                  <a:schemeClr val="tx1"/>
                </a:solidFill>
              </a:rPr>
              <a:t>  </a:t>
            </a:r>
            <a:r>
              <a:rPr lang="en-US" sz="900" dirty="0" err="1">
                <a:solidFill>
                  <a:schemeClr val="tx1"/>
                </a:solidFill>
              </a:rPr>
              <a:t>rchan_t</a:t>
            </a:r>
            <a:r>
              <a:rPr lang="en-US" sz="900" dirty="0">
                <a:solidFill>
                  <a:schemeClr val="tx1"/>
                </a:solidFill>
              </a:rPr>
              <a:t>;</a:t>
            </a:r>
          </a:p>
          <a:p>
            <a:pPr lvl="0"/>
            <a:endParaRPr lang="en-US" sz="900" dirty="0">
              <a:solidFill>
                <a:schemeClr val="tx1"/>
              </a:solidFill>
            </a:endParaRPr>
          </a:p>
          <a:p>
            <a:pPr lvl="0"/>
            <a:r>
              <a:rPr lang="en-US" sz="900" dirty="0">
                <a:solidFill>
                  <a:schemeClr val="tx1"/>
                </a:solidFill>
              </a:rPr>
              <a:t>  </a:t>
            </a:r>
            <a:r>
              <a:rPr lang="en-US" sz="900" dirty="0" err="1">
                <a:solidFill>
                  <a:schemeClr val="tx1"/>
                </a:solidFill>
              </a:rPr>
              <a:t>typedef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hier_apb4_initiator&lt;apb4_def_traits&gt; </a:t>
            </a:r>
            <a:r>
              <a:rPr lang="en-US" sz="900" dirty="0">
                <a:solidFill>
                  <a:schemeClr val="tx1"/>
                </a:solidFill>
              </a:rPr>
              <a:t>hier_initiator1_t;</a:t>
            </a:r>
          </a:p>
          <a:p>
            <a:pPr lvl="0"/>
            <a:r>
              <a:rPr lang="en-US" sz="900" dirty="0">
                <a:solidFill>
                  <a:schemeClr val="tx1"/>
                </a:solidFill>
              </a:rPr>
              <a:t>  </a:t>
            </a:r>
            <a:r>
              <a:rPr lang="en-US" sz="900" dirty="0" err="1">
                <a:solidFill>
                  <a:schemeClr val="tx1"/>
                </a:solidFill>
              </a:rPr>
              <a:t>typedef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hier_apb4_target&lt;apb4_def_traits&gt;    </a:t>
            </a:r>
            <a:r>
              <a:rPr lang="en-US" sz="900" dirty="0">
                <a:solidFill>
                  <a:schemeClr val="tx1"/>
                </a:solidFill>
              </a:rPr>
              <a:t>hier_target1_t;</a:t>
            </a:r>
          </a:p>
          <a:p>
            <a:pPr lvl="0"/>
            <a:endParaRPr lang="en-US" sz="900" dirty="0">
              <a:solidFill>
                <a:schemeClr val="tx1"/>
              </a:solidFill>
            </a:endParaRPr>
          </a:p>
          <a:p>
            <a:pPr lvl="0"/>
            <a:r>
              <a:rPr lang="en-US" sz="900" dirty="0" smtClean="0">
                <a:solidFill>
                  <a:schemeClr val="tx1"/>
                </a:solidFill>
              </a:rPr>
              <a:t>#</a:t>
            </a:r>
            <a:r>
              <a:rPr lang="en-US" sz="900" dirty="0" err="1">
                <a:solidFill>
                  <a:schemeClr val="tx1"/>
                </a:solidFill>
              </a:rPr>
              <a:t>endif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53328" y="6033838"/>
            <a:ext cx="969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3C3C3B"/>
                </a:solidFill>
              </a:rPr>
              <a:t>apb4_traits.h</a:t>
            </a:r>
            <a:endParaRPr lang="en-US" sz="1000" dirty="0">
              <a:solidFill>
                <a:srgbClr val="3C3C3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46229" y="0"/>
            <a:ext cx="15457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v1.2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054627" y="5184735"/>
            <a:ext cx="1888973" cy="806823"/>
          </a:xfrm>
          <a:prstGeom prst="wedgeRoundRectCallout">
            <a:avLst>
              <a:gd name="adj1" fmla="val -84129"/>
              <a:gd name="adj2" fmla="val 3297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ResetSync</a:t>
            </a:r>
            <a:r>
              <a:rPr lang="en-US" sz="900" dirty="0"/>
              <a:t> = true/false depend on </a:t>
            </a:r>
            <a:r>
              <a:rPr lang="en-US" sz="900" dirty="0" err="1"/>
              <a:t>sreset</a:t>
            </a:r>
            <a:r>
              <a:rPr lang="en-US" sz="900" dirty="0"/>
              <a:t>/</a:t>
            </a:r>
            <a:r>
              <a:rPr lang="en-US" sz="900" dirty="0" err="1"/>
              <a:t>areset</a:t>
            </a:r>
            <a:endParaRPr lang="en-US" sz="900" dirty="0"/>
          </a:p>
          <a:p>
            <a:pPr algn="ctr"/>
            <a:r>
              <a:rPr lang="en-US" sz="900" dirty="0" err="1"/>
              <a:t>ResetLevel</a:t>
            </a:r>
            <a:r>
              <a:rPr lang="en-US" sz="900" dirty="0"/>
              <a:t> = true/false depend on </a:t>
            </a:r>
            <a:r>
              <a:rPr lang="en-US" sz="900" dirty="0" err="1"/>
              <a:t>pos</a:t>
            </a:r>
            <a:r>
              <a:rPr lang="en-US" sz="900" dirty="0"/>
              <a:t>/</a:t>
            </a:r>
            <a:r>
              <a:rPr lang="en-US" sz="900" dirty="0" err="1"/>
              <a:t>neg</a:t>
            </a:r>
            <a:r>
              <a:rPr lang="en-US" sz="900" dirty="0"/>
              <a:t> of [s/a]reset</a:t>
            </a:r>
          </a:p>
        </p:txBody>
      </p:sp>
    </p:spTree>
    <p:extLst>
      <p:ext uri="{BB962C8B-B14F-4D97-AF65-F5344CB8AC3E}">
        <p14:creationId xmlns:p14="http://schemas.microsoft.com/office/powerpoint/2010/main" val="39075146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2"/>
          <p:cNvSpPr txBox="1"/>
          <p:nvPr/>
        </p:nvSpPr>
        <p:spPr>
          <a:xfrm>
            <a:off x="1080000" y="936000"/>
            <a:ext cx="10788346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1.1.1.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APB4 Master </a:t>
            </a:r>
            <a:r>
              <a:rPr lang="en-US" sz="3200" b="1" cap="all" spc="-1" dirty="0" err="1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i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/F</a:t>
            </a:r>
            <a:endParaRPr lang="de-DE" spc="-1" dirty="0">
              <a:solidFill>
                <a:srgbClr val="3C3C3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1040285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APB4 Master I/F generation:</a:t>
            </a:r>
            <a:endParaRPr lang="en-US" dirty="0"/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For </a:t>
            </a:r>
            <a:r>
              <a:rPr lang="en-US" dirty="0" smtClean="0"/>
              <a:t>APB4: add descriptions in module header file</a:t>
            </a:r>
          </a:p>
          <a:p>
            <a:pPr marL="177800" lvl="2" indent="0"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2573" y="2046220"/>
            <a:ext cx="4592955" cy="42335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#include &lt;</a:t>
            </a:r>
            <a:r>
              <a:rPr lang="en-US" sz="1000" dirty="0" err="1"/>
              <a:t>systemc.h</a:t>
            </a:r>
            <a:r>
              <a:rPr lang="en-US" sz="1000" dirty="0"/>
              <a:t>&gt;</a:t>
            </a:r>
          </a:p>
          <a:p>
            <a:r>
              <a:rPr lang="en-US" sz="1000" dirty="0"/>
              <a:t>#include "</a:t>
            </a:r>
            <a:r>
              <a:rPr lang="en-US" sz="1000" dirty="0" err="1"/>
              <a:t>ssgenlib.h</a:t>
            </a:r>
            <a:r>
              <a:rPr lang="en-US" sz="1000" dirty="0"/>
              <a:t>"</a:t>
            </a:r>
          </a:p>
          <a:p>
            <a:r>
              <a:rPr lang="en-US" sz="1000" dirty="0">
                <a:solidFill>
                  <a:srgbClr val="0000FF"/>
                </a:solidFill>
              </a:rPr>
              <a:t>#include </a:t>
            </a:r>
            <a:r>
              <a:rPr lang="en-US" sz="1000" dirty="0" smtClean="0">
                <a:solidFill>
                  <a:srgbClr val="0000FF"/>
                </a:solidFill>
              </a:rPr>
              <a:t>“apb4_traits.h“</a:t>
            </a:r>
          </a:p>
          <a:p>
            <a:r>
              <a:rPr lang="en-US" sz="1000" dirty="0" smtClean="0"/>
              <a:t> </a:t>
            </a:r>
            <a:endParaRPr lang="en-US" sz="1000" dirty="0"/>
          </a:p>
          <a:p>
            <a:r>
              <a:rPr lang="en-US" sz="1000" dirty="0" smtClean="0"/>
              <a:t>SC_MODULE(master</a:t>
            </a:r>
            <a:r>
              <a:rPr lang="en-US" sz="1000" dirty="0"/>
              <a:t>) {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sc_in</a:t>
            </a:r>
            <a:r>
              <a:rPr lang="en-US" sz="1000" dirty="0"/>
              <a:t> &lt; </a:t>
            </a:r>
            <a:r>
              <a:rPr lang="en-US" sz="1000" dirty="0" err="1"/>
              <a:t>bool</a:t>
            </a:r>
            <a:r>
              <a:rPr lang="en-US" sz="1000" dirty="0"/>
              <a:t> &gt; PCLK;</a:t>
            </a:r>
          </a:p>
          <a:p>
            <a:r>
              <a:rPr lang="en-US" sz="1000" dirty="0"/>
              <a:t>    </a:t>
            </a:r>
            <a:r>
              <a:rPr lang="en-US" sz="1000" dirty="0" smtClean="0"/>
              <a:t>…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>
                <a:solidFill>
                  <a:srgbClr val="0000FF"/>
                </a:solidFill>
              </a:rPr>
              <a:t>   initiator1_b_t initiator1;</a:t>
            </a:r>
          </a:p>
          <a:p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smtClean="0"/>
              <a:t>SC_CTOR(master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: PCLK("PCLK")</a:t>
            </a:r>
          </a:p>
          <a:p>
            <a:r>
              <a:rPr lang="en-US" sz="1000" dirty="0"/>
              <a:t>        </a:t>
            </a:r>
            <a:r>
              <a:rPr lang="en-US" sz="1000" dirty="0" smtClean="0"/>
              <a:t>…</a:t>
            </a:r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     </a:t>
            </a:r>
            <a:r>
              <a:rPr lang="en-US" sz="1000" dirty="0">
                <a:solidFill>
                  <a:srgbClr val="0000FF"/>
                </a:solidFill>
              </a:rPr>
              <a:t>   , initiator1("initiator1")</a:t>
            </a:r>
          </a:p>
          <a:p>
            <a:r>
              <a:rPr lang="en-US" sz="1000" dirty="0"/>
              <a:t>    {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</a:t>
            </a:r>
            <a:r>
              <a:rPr lang="en-US" sz="1000" dirty="0">
                <a:solidFill>
                  <a:srgbClr val="0000FF"/>
                </a:solidFill>
              </a:rPr>
              <a:t>     initiator1.clk_rst(PCLK, PRESET</a:t>
            </a:r>
            <a:r>
              <a:rPr lang="en-US" sz="1000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     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  void </a:t>
            </a:r>
            <a:r>
              <a:rPr lang="en-US" sz="1000" dirty="0" err="1">
                <a:solidFill>
                  <a:schemeClr val="tx1"/>
                </a:solidFill>
              </a:rPr>
              <a:t>reset_main_thread</a:t>
            </a:r>
            <a:r>
              <a:rPr lang="en-US" sz="10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    initiator1.awchan-&gt;</a:t>
            </a:r>
            <a:r>
              <a:rPr lang="en-US" sz="1000" dirty="0" err="1">
                <a:solidFill>
                  <a:srgbClr val="0000FF"/>
                </a:solidFill>
              </a:rPr>
              <a:t>reset_put</a:t>
            </a:r>
            <a:r>
              <a:rPr lang="en-US" sz="1000" dirty="0">
                <a:solidFill>
                  <a:srgbClr val="0000FF"/>
                </a:solidFill>
              </a:rPr>
              <a:t>();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    initiator1.wchan-&gt;</a:t>
            </a:r>
            <a:r>
              <a:rPr lang="en-US" sz="1000" dirty="0" err="1">
                <a:solidFill>
                  <a:srgbClr val="0000FF"/>
                </a:solidFill>
              </a:rPr>
              <a:t>reset_put</a:t>
            </a:r>
            <a:r>
              <a:rPr lang="en-US" sz="1000" dirty="0">
                <a:solidFill>
                  <a:srgbClr val="0000FF"/>
                </a:solidFill>
              </a:rPr>
              <a:t>();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    initiator1.bchan-&gt;</a:t>
            </a:r>
            <a:r>
              <a:rPr lang="en-US" sz="1000" dirty="0" err="1">
                <a:solidFill>
                  <a:srgbClr val="0000FF"/>
                </a:solidFill>
              </a:rPr>
              <a:t>reset_get</a:t>
            </a:r>
            <a:r>
              <a:rPr lang="en-US" sz="1000" dirty="0">
                <a:solidFill>
                  <a:srgbClr val="0000FF"/>
                </a:solidFill>
              </a:rPr>
              <a:t>();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    initiator1.archan-&gt;</a:t>
            </a:r>
            <a:r>
              <a:rPr lang="en-US" sz="1000" dirty="0" err="1">
                <a:solidFill>
                  <a:srgbClr val="0000FF"/>
                </a:solidFill>
              </a:rPr>
              <a:t>reset_put</a:t>
            </a:r>
            <a:r>
              <a:rPr lang="en-US" sz="1000" dirty="0">
                <a:solidFill>
                  <a:srgbClr val="0000FF"/>
                </a:solidFill>
              </a:rPr>
              <a:t>();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    initiator1.rchan-&gt;</a:t>
            </a:r>
            <a:r>
              <a:rPr lang="en-US" sz="1000" dirty="0" err="1">
                <a:solidFill>
                  <a:srgbClr val="0000FF"/>
                </a:solidFill>
              </a:rPr>
              <a:t>reset_get</a:t>
            </a:r>
            <a:r>
              <a:rPr lang="en-US" sz="1000" dirty="0">
                <a:solidFill>
                  <a:srgbClr val="0000FF"/>
                </a:solidFill>
              </a:rPr>
              <a:t>();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smtClean="0">
                <a:solidFill>
                  <a:srgbClr val="0000FF"/>
                </a:solidFill>
              </a:rPr>
              <a:t>   void apb4_read(unsigned </a:t>
            </a:r>
            <a:r>
              <a:rPr lang="en-US" sz="1000" dirty="0" err="1">
                <a:solidFill>
                  <a:srgbClr val="0000FF"/>
                </a:solidFill>
              </a:rPr>
              <a:t>addr</a:t>
            </a:r>
            <a:r>
              <a:rPr lang="en-US" sz="1000" dirty="0">
                <a:solidFill>
                  <a:srgbClr val="0000FF"/>
                </a:solidFill>
              </a:rPr>
              <a:t>);   </a:t>
            </a:r>
            <a:endParaRPr lang="en-US" sz="1000" dirty="0" smtClean="0">
              <a:solidFill>
                <a:srgbClr val="0000FF"/>
              </a:solidFill>
            </a:endParaRPr>
          </a:p>
          <a:p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smtClean="0">
                <a:solidFill>
                  <a:srgbClr val="0000FF"/>
                </a:solidFill>
              </a:rPr>
              <a:t>   </a:t>
            </a:r>
            <a:r>
              <a:rPr lang="en-US" sz="1000" dirty="0">
                <a:solidFill>
                  <a:srgbClr val="0000FF"/>
                </a:solidFill>
              </a:rPr>
              <a:t>void </a:t>
            </a:r>
            <a:r>
              <a:rPr lang="en-US" sz="1000" dirty="0" smtClean="0">
                <a:solidFill>
                  <a:srgbClr val="0000FF"/>
                </a:solidFill>
              </a:rPr>
              <a:t>apb4_write </a:t>
            </a:r>
            <a:r>
              <a:rPr lang="en-US" sz="1000" dirty="0">
                <a:solidFill>
                  <a:srgbClr val="0000FF"/>
                </a:solidFill>
              </a:rPr>
              <a:t>(unsigned </a:t>
            </a:r>
            <a:r>
              <a:rPr lang="en-US" sz="1000" dirty="0" err="1">
                <a:solidFill>
                  <a:srgbClr val="0000FF"/>
                </a:solidFill>
              </a:rPr>
              <a:t>addr</a:t>
            </a:r>
            <a:r>
              <a:rPr lang="en-US" sz="1000" dirty="0">
                <a:solidFill>
                  <a:srgbClr val="0000FF"/>
                </a:solidFill>
              </a:rPr>
              <a:t>, unsigned data, unsigned </a:t>
            </a:r>
            <a:r>
              <a:rPr lang="en-US" sz="1000" dirty="0" err="1">
                <a:solidFill>
                  <a:srgbClr val="0000FF"/>
                </a:solidFill>
              </a:rPr>
              <a:t>strb</a:t>
            </a:r>
            <a:r>
              <a:rPr lang="en-US" sz="1000" dirty="0">
                <a:solidFill>
                  <a:srgbClr val="0000FF"/>
                </a:solidFill>
              </a:rPr>
              <a:t> = 0xF);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8408" y="3016904"/>
            <a:ext cx="3079121" cy="20660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module master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clock </a:t>
            </a:r>
            <a:r>
              <a:rPr lang="en-US" sz="1050" dirty="0">
                <a:solidFill>
                  <a:schemeClr val="tx1"/>
                </a:solidFill>
              </a:rPr>
              <a:t>PCLK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sreset</a:t>
            </a:r>
            <a:r>
              <a:rPr lang="en-US" sz="1050" dirty="0">
                <a:solidFill>
                  <a:schemeClr val="tx1"/>
                </a:solidFill>
              </a:rPr>
              <a:t> PRESET </a:t>
            </a:r>
            <a:r>
              <a:rPr lang="en-US" sz="1050" dirty="0" err="1" smtClean="0">
                <a:solidFill>
                  <a:schemeClr val="tx1"/>
                </a:solidFill>
              </a:rPr>
              <a:t>pos</a:t>
            </a:r>
            <a:endParaRPr lang="en-US" sz="1050" dirty="0" smtClean="0">
              <a:solidFill>
                <a:schemeClr val="tx1"/>
              </a:solidFill>
            </a:endParaRP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rgbClr val="0000FF"/>
                </a:solidFill>
              </a:rPr>
              <a:t>apb4_master initiator1 -</a:t>
            </a:r>
            <a:r>
              <a:rPr lang="en-US" sz="1050" dirty="0" err="1" smtClean="0">
                <a:solidFill>
                  <a:srgbClr val="0000FF"/>
                </a:solidFill>
              </a:rPr>
              <a:t>clk</a:t>
            </a:r>
            <a:r>
              <a:rPr lang="en-US" sz="1050" dirty="0" smtClean="0">
                <a:solidFill>
                  <a:srgbClr val="0000FF"/>
                </a:solidFill>
              </a:rPr>
              <a:t> PCLK -</a:t>
            </a:r>
            <a:r>
              <a:rPr lang="en-US" sz="1050" dirty="0" err="1" smtClean="0">
                <a:solidFill>
                  <a:srgbClr val="0000FF"/>
                </a:solidFill>
              </a:rPr>
              <a:t>rst</a:t>
            </a:r>
            <a:r>
              <a:rPr lang="en-US" sz="1050" dirty="0" smtClean="0">
                <a:solidFill>
                  <a:srgbClr val="0000FF"/>
                </a:solidFill>
              </a:rPr>
              <a:t> PRESET</a:t>
            </a: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 err="1">
                <a:solidFill>
                  <a:schemeClr val="tx1"/>
                </a:solidFill>
              </a:rPr>
              <a:t>uinb</a:t>
            </a:r>
            <a:r>
              <a:rPr lang="en-US" sz="1050" dirty="0">
                <a:solidFill>
                  <a:schemeClr val="tx1"/>
                </a:solidFill>
              </a:rPr>
              <a:t> trig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 err="1">
                <a:solidFill>
                  <a:schemeClr val="tx1"/>
                </a:solidFill>
              </a:rPr>
              <a:t>cthread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err="1">
                <a:solidFill>
                  <a:schemeClr val="tx1"/>
                </a:solidFill>
              </a:rPr>
              <a:t>main_thread</a:t>
            </a:r>
            <a:r>
              <a:rPr lang="en-US" sz="1050" dirty="0">
                <a:solidFill>
                  <a:schemeClr val="tx1"/>
                </a:solidFill>
              </a:rPr>
              <a:t> -</a:t>
            </a:r>
            <a:r>
              <a:rPr lang="en-US" sz="1050" dirty="0" err="1">
                <a:solidFill>
                  <a:schemeClr val="tx1"/>
                </a:solidFill>
              </a:rPr>
              <a:t>reset_header</a:t>
            </a:r>
            <a:r>
              <a:rPr lang="en-US" sz="1050" dirty="0">
                <a:solidFill>
                  <a:schemeClr val="tx1"/>
                </a:solidFill>
              </a:rPr>
              <a:t> -</a:t>
            </a:r>
            <a:r>
              <a:rPr lang="en-US" sz="1050" dirty="0" err="1">
                <a:solidFill>
                  <a:schemeClr val="tx1"/>
                </a:solidFill>
              </a:rPr>
              <a:t>wait_header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977570" y="3791219"/>
            <a:ext cx="1233201" cy="27034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58408" y="2770683"/>
            <a:ext cx="1236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master.in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02573" y="1799999"/>
            <a:ext cx="1365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src</a:t>
            </a:r>
            <a:r>
              <a:rPr lang="en-US" sz="1000" dirty="0" smtClean="0"/>
              <a:t>/</a:t>
            </a:r>
            <a:r>
              <a:rPr lang="en-US" sz="1000" dirty="0" err="1" smtClean="0"/>
              <a:t>master.h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29332" y="3599706"/>
            <a:ext cx="1281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ssgen.pl -in  test.in</a:t>
            </a:r>
            <a:endParaRPr lang="en-US" sz="10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318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2"/>
          <p:cNvSpPr txBox="1"/>
          <p:nvPr/>
        </p:nvSpPr>
        <p:spPr>
          <a:xfrm>
            <a:off x="1080000" y="936000"/>
            <a:ext cx="10788346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1.1.1.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Generation of 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APB4 </a:t>
            </a:r>
            <a:r>
              <a:rPr lang="en-US" sz="3200" b="1" cap="all" spc="-1" dirty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Master </a:t>
            </a:r>
            <a:r>
              <a:rPr lang="en-US" sz="3200" b="1" cap="all" spc="-1" dirty="0" err="1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i</a:t>
            </a:r>
            <a:r>
              <a:rPr lang="en-US" sz="3200" b="1" cap="all" spc="-1" dirty="0" smtClean="0">
                <a:solidFill>
                  <a:srgbClr val="06418C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/F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788346" cy="667875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APB4 </a:t>
            </a:r>
            <a:r>
              <a:rPr lang="en-US" dirty="0"/>
              <a:t>Master I/F generation</a:t>
            </a:r>
            <a:r>
              <a:rPr lang="en-US" dirty="0" smtClean="0"/>
              <a:t>: (cont.)</a:t>
            </a:r>
            <a:endParaRPr lang="en-US" dirty="0"/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For </a:t>
            </a:r>
            <a:r>
              <a:rPr lang="en-US" dirty="0" smtClean="0"/>
              <a:t>APB4: </a:t>
            </a:r>
            <a:r>
              <a:rPr lang="en-US" dirty="0"/>
              <a:t>add descriptions in module </a:t>
            </a:r>
            <a:r>
              <a:rPr lang="en-US" dirty="0" smtClean="0"/>
              <a:t>implementation file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50812" y="2046220"/>
            <a:ext cx="4544717" cy="42335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void master::</a:t>
            </a:r>
            <a:r>
              <a:rPr lang="en-US" sz="1000" dirty="0" err="1" smtClean="0">
                <a:solidFill>
                  <a:schemeClr val="tx1"/>
                </a:solidFill>
              </a:rPr>
              <a:t>main_thread</a:t>
            </a:r>
            <a:r>
              <a:rPr lang="en-US" sz="1000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  …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  while (1)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      …</a:t>
            </a:r>
          </a:p>
          <a:p>
            <a:r>
              <a:rPr lang="en-US" sz="1000" dirty="0" smtClean="0">
                <a:solidFill>
                  <a:srgbClr val="FF6600"/>
                </a:solidFill>
              </a:rPr>
              <a:t>        apb4_write(1</a:t>
            </a:r>
            <a:r>
              <a:rPr lang="en-US" sz="1000" dirty="0">
                <a:solidFill>
                  <a:srgbClr val="FF6600"/>
                </a:solidFill>
              </a:rPr>
              <a:t>, 1);</a:t>
            </a:r>
          </a:p>
          <a:p>
            <a:r>
              <a:rPr lang="en-US" sz="1000" dirty="0">
                <a:solidFill>
                  <a:srgbClr val="FF6600"/>
                </a:solidFill>
              </a:rPr>
              <a:t>        wait(2</a:t>
            </a:r>
            <a:r>
              <a:rPr lang="en-US" sz="1000" dirty="0" smtClean="0">
                <a:solidFill>
                  <a:srgbClr val="FF6600"/>
                </a:solidFill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smtClean="0">
                <a:solidFill>
                  <a:srgbClr val="0000FF"/>
                </a:solidFill>
              </a:rPr>
              <a:t>       </a:t>
            </a:r>
            <a:r>
              <a:rPr lang="en-US" sz="10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}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rgbClr val="0000FF"/>
                </a:solidFill>
              </a:rPr>
              <a:t>void </a:t>
            </a:r>
            <a:r>
              <a:rPr lang="en-US" sz="1000" dirty="0">
                <a:solidFill>
                  <a:srgbClr val="0000FF"/>
                </a:solidFill>
              </a:rPr>
              <a:t>master</a:t>
            </a:r>
            <a:r>
              <a:rPr lang="en-US" sz="1000" dirty="0" smtClean="0">
                <a:solidFill>
                  <a:srgbClr val="0000FF"/>
                </a:solidFill>
              </a:rPr>
              <a:t>::apb4_write(unsigned </a:t>
            </a:r>
            <a:r>
              <a:rPr lang="en-US" sz="1000" dirty="0" err="1">
                <a:solidFill>
                  <a:srgbClr val="0000FF"/>
                </a:solidFill>
              </a:rPr>
              <a:t>addr</a:t>
            </a:r>
            <a:r>
              <a:rPr lang="en-US" sz="1000" dirty="0">
                <a:solidFill>
                  <a:srgbClr val="0000FF"/>
                </a:solidFill>
              </a:rPr>
              <a:t>, unsigned data, unsigned </a:t>
            </a:r>
            <a:r>
              <a:rPr lang="en-US" sz="1000" dirty="0" err="1">
                <a:solidFill>
                  <a:srgbClr val="0000FF"/>
                </a:solidFill>
              </a:rPr>
              <a:t>strb</a:t>
            </a:r>
            <a:r>
              <a:rPr lang="en-US" sz="1000" dirty="0">
                <a:solidFill>
                  <a:srgbClr val="0000FF"/>
                </a:solidFill>
              </a:rPr>
              <a:t>) </a:t>
            </a:r>
            <a:r>
              <a:rPr lang="en-US" sz="1000" dirty="0" smtClean="0">
                <a:solidFill>
                  <a:srgbClr val="0000FF"/>
                </a:solidFill>
              </a:rPr>
              <a:t>{</a:t>
            </a:r>
            <a:endParaRPr lang="en-US" sz="1000" dirty="0">
              <a:solidFill>
                <a:srgbClr val="0000FF"/>
              </a:solidFill>
            </a:endParaRPr>
          </a:p>
          <a:p>
            <a:r>
              <a:rPr lang="en-US" sz="1000" dirty="0">
                <a:solidFill>
                  <a:srgbClr val="0000FF"/>
                </a:solidFill>
              </a:rPr>
              <a:t>    </a:t>
            </a:r>
            <a:r>
              <a:rPr lang="en-US" sz="1000" dirty="0" err="1">
                <a:solidFill>
                  <a:srgbClr val="0000FF"/>
                </a:solidFill>
              </a:rPr>
              <a:t>awchan_t</a:t>
            </a:r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err="1">
                <a:solidFill>
                  <a:srgbClr val="0000FF"/>
                </a:solidFill>
              </a:rPr>
              <a:t>v_awchan</a:t>
            </a:r>
            <a:r>
              <a:rPr lang="en-US" sz="1000" dirty="0" smtClean="0">
                <a:solidFill>
                  <a:srgbClr val="0000FF"/>
                </a:solidFill>
              </a:rPr>
              <a:t>;</a:t>
            </a:r>
            <a:r>
              <a:rPr lang="en-US" sz="1000" dirty="0">
                <a:solidFill>
                  <a:srgbClr val="0000FF"/>
                </a:solidFill>
              </a:rPr>
              <a:t> // </a:t>
            </a:r>
            <a:r>
              <a:rPr lang="en-US" sz="1000" dirty="0" err="1" smtClean="0">
                <a:solidFill>
                  <a:srgbClr val="0000FF"/>
                </a:solidFill>
              </a:rPr>
              <a:t>awchan</a:t>
            </a:r>
            <a:endParaRPr lang="en-US" sz="1000" dirty="0">
              <a:solidFill>
                <a:srgbClr val="0000FF"/>
              </a:solidFill>
            </a:endParaRPr>
          </a:p>
          <a:p>
            <a:r>
              <a:rPr lang="en-US" sz="1000" dirty="0">
                <a:solidFill>
                  <a:srgbClr val="0000FF"/>
                </a:solidFill>
              </a:rPr>
              <a:t>    </a:t>
            </a:r>
            <a:r>
              <a:rPr lang="en-US" sz="1000" dirty="0" err="1">
                <a:solidFill>
                  <a:srgbClr val="0000FF"/>
                </a:solidFill>
              </a:rPr>
              <a:t>wchan_t</a:t>
            </a:r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err="1">
                <a:solidFill>
                  <a:srgbClr val="0000FF"/>
                </a:solidFill>
              </a:rPr>
              <a:t>v_wchan</a:t>
            </a:r>
            <a:r>
              <a:rPr lang="en-US" sz="1000" dirty="0" smtClean="0">
                <a:solidFill>
                  <a:srgbClr val="0000FF"/>
                </a:solidFill>
              </a:rPr>
              <a:t>;</a:t>
            </a:r>
            <a:r>
              <a:rPr lang="en-US" sz="1000" dirty="0">
                <a:solidFill>
                  <a:srgbClr val="0000FF"/>
                </a:solidFill>
              </a:rPr>
              <a:t> // </a:t>
            </a:r>
            <a:r>
              <a:rPr lang="en-US" sz="1000" dirty="0" err="1" smtClean="0">
                <a:solidFill>
                  <a:srgbClr val="0000FF"/>
                </a:solidFill>
              </a:rPr>
              <a:t>wchan</a:t>
            </a:r>
            <a:endParaRPr lang="en-US" sz="1000" dirty="0">
              <a:solidFill>
                <a:srgbClr val="0000FF"/>
              </a:solidFill>
            </a:endParaRPr>
          </a:p>
          <a:p>
            <a:r>
              <a:rPr lang="en-US" sz="1000" dirty="0">
                <a:solidFill>
                  <a:srgbClr val="0000FF"/>
                </a:solidFill>
              </a:rPr>
              <a:t>    </a:t>
            </a:r>
            <a:r>
              <a:rPr lang="en-US" sz="1000" dirty="0" err="1">
                <a:solidFill>
                  <a:srgbClr val="0000FF"/>
                </a:solidFill>
              </a:rPr>
              <a:t>bchan_t</a:t>
            </a:r>
            <a:r>
              <a:rPr lang="en-US" sz="1000" dirty="0">
                <a:solidFill>
                  <a:srgbClr val="0000FF"/>
                </a:solidFill>
              </a:rPr>
              <a:t> </a:t>
            </a:r>
            <a:r>
              <a:rPr lang="en-US" sz="1000" dirty="0" err="1">
                <a:solidFill>
                  <a:srgbClr val="0000FF"/>
                </a:solidFill>
              </a:rPr>
              <a:t>v_bchan</a:t>
            </a:r>
            <a:r>
              <a:rPr lang="en-US" sz="1000" dirty="0" smtClean="0">
                <a:solidFill>
                  <a:srgbClr val="0000FF"/>
                </a:solidFill>
              </a:rPr>
              <a:t>;</a:t>
            </a:r>
            <a:r>
              <a:rPr lang="en-US" sz="1000" dirty="0">
                <a:solidFill>
                  <a:srgbClr val="0000FF"/>
                </a:solidFill>
              </a:rPr>
              <a:t> // </a:t>
            </a:r>
            <a:r>
              <a:rPr lang="en-US" sz="1000" dirty="0" err="1">
                <a:solidFill>
                  <a:srgbClr val="0000FF"/>
                </a:solidFill>
              </a:rPr>
              <a:t>bchan</a:t>
            </a:r>
            <a:endParaRPr lang="en-US" sz="1000" dirty="0">
              <a:solidFill>
                <a:srgbClr val="0000FF"/>
              </a:solidFill>
            </a:endParaRPr>
          </a:p>
          <a:p>
            <a:endParaRPr lang="en-US" sz="1000" dirty="0">
              <a:solidFill>
                <a:srgbClr val="0000FF"/>
              </a:solidFill>
            </a:endParaRPr>
          </a:p>
          <a:p>
            <a:r>
              <a:rPr lang="en-US" sz="1000" dirty="0">
                <a:solidFill>
                  <a:srgbClr val="0000FF"/>
                </a:solidFill>
              </a:rPr>
              <a:t>    </a:t>
            </a:r>
            <a:r>
              <a:rPr lang="en-US" sz="1000" dirty="0" err="1">
                <a:solidFill>
                  <a:srgbClr val="0000FF"/>
                </a:solidFill>
              </a:rPr>
              <a:t>v_awchan.addr</a:t>
            </a:r>
            <a:r>
              <a:rPr lang="en-US" sz="1000" dirty="0">
                <a:solidFill>
                  <a:srgbClr val="0000FF"/>
                </a:solidFill>
              </a:rPr>
              <a:t> = </a:t>
            </a:r>
            <a:r>
              <a:rPr lang="en-US" sz="1000" dirty="0" err="1">
                <a:solidFill>
                  <a:srgbClr val="0000FF"/>
                </a:solidFill>
              </a:rPr>
              <a:t>addr</a:t>
            </a:r>
            <a:r>
              <a:rPr lang="en-US" sz="1000" dirty="0">
                <a:solidFill>
                  <a:srgbClr val="0000FF"/>
                </a:solidFill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</a:t>
            </a:r>
            <a:r>
              <a:rPr lang="en-US" sz="1000" dirty="0" err="1">
                <a:solidFill>
                  <a:srgbClr val="0000FF"/>
                </a:solidFill>
              </a:rPr>
              <a:t>v_wchan.data</a:t>
            </a:r>
            <a:r>
              <a:rPr lang="en-US" sz="1000" dirty="0">
                <a:solidFill>
                  <a:srgbClr val="0000FF"/>
                </a:solidFill>
              </a:rPr>
              <a:t> = data;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</a:t>
            </a:r>
            <a:r>
              <a:rPr lang="en-US" sz="1000" dirty="0" err="1">
                <a:solidFill>
                  <a:srgbClr val="0000FF"/>
                </a:solidFill>
              </a:rPr>
              <a:t>v_wchan.strb</a:t>
            </a:r>
            <a:r>
              <a:rPr lang="en-US" sz="1000" dirty="0">
                <a:solidFill>
                  <a:srgbClr val="0000FF"/>
                </a:solidFill>
              </a:rPr>
              <a:t> = </a:t>
            </a:r>
            <a:r>
              <a:rPr lang="en-US" sz="1000" dirty="0" err="1">
                <a:solidFill>
                  <a:srgbClr val="0000FF"/>
                </a:solidFill>
              </a:rPr>
              <a:t>strb</a:t>
            </a:r>
            <a:r>
              <a:rPr lang="en-US" sz="1000" dirty="0">
                <a:solidFill>
                  <a:srgbClr val="0000FF"/>
                </a:solidFill>
              </a:rPr>
              <a:t>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// </a:t>
            </a:r>
            <a:r>
              <a:rPr lang="en-US" sz="1000" dirty="0">
                <a:solidFill>
                  <a:srgbClr val="0000FF"/>
                </a:solidFill>
              </a:rPr>
              <a:t>Write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</a:t>
            </a:r>
            <a:r>
              <a:rPr lang="en-US" sz="1000" dirty="0" err="1">
                <a:solidFill>
                  <a:srgbClr val="0000FF"/>
                </a:solidFill>
              </a:rPr>
              <a:t>v_bchan</a:t>
            </a:r>
            <a:r>
              <a:rPr lang="en-US" sz="1000" dirty="0">
                <a:solidFill>
                  <a:srgbClr val="0000FF"/>
                </a:solidFill>
              </a:rPr>
              <a:t> = initiator1.write(</a:t>
            </a:r>
            <a:r>
              <a:rPr lang="en-US" sz="1000" dirty="0" err="1">
                <a:solidFill>
                  <a:srgbClr val="0000FF"/>
                </a:solidFill>
              </a:rPr>
              <a:t>v_awchan</a:t>
            </a:r>
            <a:r>
              <a:rPr lang="en-US" sz="1000" dirty="0">
                <a:solidFill>
                  <a:srgbClr val="0000FF"/>
                </a:solidFill>
              </a:rPr>
              <a:t>, </a:t>
            </a:r>
            <a:r>
              <a:rPr lang="en-US" sz="1000" dirty="0" err="1">
                <a:solidFill>
                  <a:srgbClr val="0000FF"/>
                </a:solidFill>
              </a:rPr>
              <a:t>v_wchan</a:t>
            </a:r>
            <a:r>
              <a:rPr lang="en-US" sz="1000" dirty="0" smtClean="0">
                <a:solidFill>
                  <a:srgbClr val="0000FF"/>
                </a:solidFill>
              </a:rPr>
              <a:t>);</a:t>
            </a:r>
            <a:endParaRPr lang="en-US" sz="1000" dirty="0">
              <a:solidFill>
                <a:srgbClr val="0000FF"/>
              </a:solidFill>
            </a:endParaRPr>
          </a:p>
          <a:p>
            <a:r>
              <a:rPr lang="en-US" sz="1000" dirty="0">
                <a:solidFill>
                  <a:srgbClr val="0000FF"/>
                </a:solidFill>
              </a:rPr>
              <a:t>}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void </a:t>
            </a:r>
            <a:r>
              <a:rPr lang="en-US" sz="1000" dirty="0">
                <a:solidFill>
                  <a:srgbClr val="0000FF"/>
                </a:solidFill>
              </a:rPr>
              <a:t>master</a:t>
            </a:r>
            <a:r>
              <a:rPr lang="en-US" sz="1000" dirty="0" smtClean="0">
                <a:solidFill>
                  <a:srgbClr val="0000FF"/>
                </a:solidFill>
              </a:rPr>
              <a:t>::apb4_read(unsigned </a:t>
            </a:r>
            <a:r>
              <a:rPr lang="en-US" sz="1000" dirty="0" err="1">
                <a:solidFill>
                  <a:srgbClr val="0000FF"/>
                </a:solidFill>
              </a:rPr>
              <a:t>addr</a:t>
            </a:r>
            <a:r>
              <a:rPr lang="en-US" sz="1000" dirty="0">
                <a:solidFill>
                  <a:srgbClr val="0000FF"/>
                </a:solidFill>
              </a:rPr>
              <a:t>) {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    </a:t>
            </a:r>
            <a:r>
              <a:rPr lang="en-US" sz="1000" dirty="0" err="1" smtClean="0">
                <a:solidFill>
                  <a:srgbClr val="0000FF"/>
                </a:solidFill>
              </a:rPr>
              <a:t>archan_t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err="1">
                <a:solidFill>
                  <a:srgbClr val="0000FF"/>
                </a:solidFill>
              </a:rPr>
              <a:t>v_archan</a:t>
            </a:r>
            <a:r>
              <a:rPr lang="en-US" sz="1000" dirty="0" smtClean="0">
                <a:solidFill>
                  <a:srgbClr val="0000FF"/>
                </a:solidFill>
              </a:rPr>
              <a:t>;</a:t>
            </a:r>
            <a:r>
              <a:rPr lang="en-US" sz="1000" dirty="0">
                <a:solidFill>
                  <a:srgbClr val="0000FF"/>
                </a:solidFill>
              </a:rPr>
              <a:t> // </a:t>
            </a:r>
            <a:r>
              <a:rPr lang="en-US" sz="1000" dirty="0" err="1">
                <a:solidFill>
                  <a:srgbClr val="0000FF"/>
                </a:solidFill>
              </a:rPr>
              <a:t>archan</a:t>
            </a:r>
            <a:endParaRPr lang="en-US" sz="1000" dirty="0">
              <a:solidFill>
                <a:srgbClr val="0000FF"/>
              </a:solidFill>
            </a:endParaRPr>
          </a:p>
          <a:p>
            <a:r>
              <a:rPr lang="en-US" sz="1000" dirty="0" smtClean="0">
                <a:solidFill>
                  <a:srgbClr val="0000FF"/>
                </a:solidFill>
              </a:rPr>
              <a:t>    </a:t>
            </a:r>
            <a:r>
              <a:rPr lang="en-US" sz="1000" dirty="0" err="1" smtClean="0">
                <a:solidFill>
                  <a:srgbClr val="0000FF"/>
                </a:solidFill>
              </a:rPr>
              <a:t>rchan_t</a:t>
            </a:r>
            <a:r>
              <a:rPr lang="en-US" sz="1000" dirty="0" smtClean="0">
                <a:solidFill>
                  <a:srgbClr val="0000FF"/>
                </a:solidFill>
              </a:rPr>
              <a:t> </a:t>
            </a:r>
            <a:r>
              <a:rPr lang="en-US" sz="1000" dirty="0" err="1">
                <a:solidFill>
                  <a:srgbClr val="0000FF"/>
                </a:solidFill>
              </a:rPr>
              <a:t>v_rchan</a:t>
            </a:r>
            <a:r>
              <a:rPr lang="en-US" sz="1000" dirty="0" smtClean="0">
                <a:solidFill>
                  <a:srgbClr val="0000FF"/>
                </a:solidFill>
              </a:rPr>
              <a:t>; </a:t>
            </a:r>
            <a:r>
              <a:rPr lang="en-US" sz="1000" dirty="0">
                <a:solidFill>
                  <a:srgbClr val="0000FF"/>
                </a:solidFill>
              </a:rPr>
              <a:t>// </a:t>
            </a:r>
            <a:r>
              <a:rPr lang="en-US" sz="1000" dirty="0" err="1" smtClean="0">
                <a:solidFill>
                  <a:srgbClr val="0000FF"/>
                </a:solidFill>
              </a:rPr>
              <a:t>rchan</a:t>
            </a:r>
            <a:endParaRPr lang="en-US" sz="1000" dirty="0">
              <a:solidFill>
                <a:srgbClr val="0000FF"/>
              </a:solidFill>
            </a:endParaRPr>
          </a:p>
          <a:p>
            <a:r>
              <a:rPr lang="en-US" sz="1000" dirty="0">
                <a:solidFill>
                  <a:srgbClr val="0000FF"/>
                </a:solidFill>
              </a:rPr>
              <a:t>    </a:t>
            </a:r>
            <a:r>
              <a:rPr lang="en-US" sz="1000" dirty="0" err="1">
                <a:solidFill>
                  <a:srgbClr val="0000FF"/>
                </a:solidFill>
              </a:rPr>
              <a:t>v_archan.addr</a:t>
            </a:r>
            <a:r>
              <a:rPr lang="en-US" sz="1000" dirty="0">
                <a:solidFill>
                  <a:srgbClr val="0000FF"/>
                </a:solidFill>
              </a:rPr>
              <a:t> = </a:t>
            </a:r>
            <a:r>
              <a:rPr lang="en-US" sz="1000" dirty="0" err="1">
                <a:solidFill>
                  <a:srgbClr val="0000FF"/>
                </a:solidFill>
              </a:rPr>
              <a:t>addr</a:t>
            </a:r>
            <a:r>
              <a:rPr lang="en-US" sz="1000" dirty="0" smtClean="0">
                <a:solidFill>
                  <a:srgbClr val="0000FF"/>
                </a:solidFill>
              </a:rPr>
              <a:t>;</a:t>
            </a:r>
            <a:r>
              <a:rPr lang="en-US" sz="1000" dirty="0">
                <a:solidFill>
                  <a:srgbClr val="0000FF"/>
                </a:solidFill>
              </a:rPr>
              <a:t> // </a:t>
            </a:r>
            <a:r>
              <a:rPr lang="en-US" sz="1000" dirty="0" err="1">
                <a:solidFill>
                  <a:srgbClr val="0000FF"/>
                </a:solidFill>
              </a:rPr>
              <a:t>Addr</a:t>
            </a:r>
            <a:endParaRPr lang="en-US" sz="1000" dirty="0">
              <a:solidFill>
                <a:srgbClr val="0000FF"/>
              </a:solidFill>
            </a:endParaRPr>
          </a:p>
          <a:p>
            <a:endParaRPr lang="en-US" sz="1000" dirty="0">
              <a:solidFill>
                <a:srgbClr val="0000FF"/>
              </a:solidFill>
            </a:endParaRPr>
          </a:p>
          <a:p>
            <a:r>
              <a:rPr lang="en-US" sz="1000" dirty="0">
                <a:solidFill>
                  <a:srgbClr val="0000FF"/>
                </a:solidFill>
              </a:rPr>
              <a:t>    // Read </a:t>
            </a:r>
          </a:p>
          <a:p>
            <a:r>
              <a:rPr lang="en-US" sz="1000" dirty="0">
                <a:solidFill>
                  <a:srgbClr val="0000FF"/>
                </a:solidFill>
              </a:rPr>
              <a:t>    </a:t>
            </a:r>
            <a:r>
              <a:rPr lang="en-US" sz="1000" dirty="0" err="1">
                <a:solidFill>
                  <a:srgbClr val="0000FF"/>
                </a:solidFill>
              </a:rPr>
              <a:t>v_rchan</a:t>
            </a:r>
            <a:r>
              <a:rPr lang="en-US" sz="1000" dirty="0">
                <a:solidFill>
                  <a:srgbClr val="0000FF"/>
                </a:solidFill>
              </a:rPr>
              <a:t> = initiator1.read(</a:t>
            </a:r>
            <a:r>
              <a:rPr lang="en-US" sz="1000" dirty="0" err="1">
                <a:solidFill>
                  <a:srgbClr val="0000FF"/>
                </a:solidFill>
              </a:rPr>
              <a:t>v_archan</a:t>
            </a:r>
            <a:r>
              <a:rPr lang="en-US" sz="1000" dirty="0">
                <a:solidFill>
                  <a:srgbClr val="0000FF"/>
                </a:solidFill>
              </a:rPr>
              <a:t>);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}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8408" y="3016904"/>
            <a:ext cx="3079121" cy="20660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module master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clock </a:t>
            </a:r>
            <a:r>
              <a:rPr lang="en-US" sz="1050" dirty="0">
                <a:solidFill>
                  <a:schemeClr val="tx1"/>
                </a:solidFill>
              </a:rPr>
              <a:t>PCLK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sreset</a:t>
            </a:r>
            <a:r>
              <a:rPr lang="en-US" sz="1050" dirty="0">
                <a:solidFill>
                  <a:schemeClr val="tx1"/>
                </a:solidFill>
              </a:rPr>
              <a:t> PRESET </a:t>
            </a:r>
            <a:r>
              <a:rPr lang="en-US" sz="1050" dirty="0" err="1" smtClean="0">
                <a:solidFill>
                  <a:schemeClr val="tx1"/>
                </a:solidFill>
              </a:rPr>
              <a:t>pos</a:t>
            </a:r>
            <a:endParaRPr lang="en-US" sz="1050" dirty="0" smtClean="0">
              <a:solidFill>
                <a:schemeClr val="tx1"/>
              </a:solidFill>
            </a:endParaRP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rgbClr val="0000FF"/>
                </a:solidFill>
              </a:rPr>
              <a:t>apb4_master initiator1 -</a:t>
            </a:r>
            <a:r>
              <a:rPr lang="en-US" sz="1050" dirty="0" err="1" smtClean="0">
                <a:solidFill>
                  <a:srgbClr val="0000FF"/>
                </a:solidFill>
              </a:rPr>
              <a:t>clk</a:t>
            </a:r>
            <a:r>
              <a:rPr lang="en-US" sz="1050" dirty="0" smtClean="0">
                <a:solidFill>
                  <a:srgbClr val="0000FF"/>
                </a:solidFill>
              </a:rPr>
              <a:t> PCLK -</a:t>
            </a:r>
            <a:r>
              <a:rPr lang="en-US" sz="1050" dirty="0" err="1" smtClean="0">
                <a:solidFill>
                  <a:srgbClr val="0000FF"/>
                </a:solidFill>
              </a:rPr>
              <a:t>rst</a:t>
            </a:r>
            <a:r>
              <a:rPr lang="en-US" sz="1050" dirty="0" smtClean="0">
                <a:solidFill>
                  <a:srgbClr val="0000FF"/>
                </a:solidFill>
              </a:rPr>
              <a:t> PRESET</a:t>
            </a: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 err="1">
                <a:solidFill>
                  <a:schemeClr val="tx1"/>
                </a:solidFill>
              </a:rPr>
              <a:t>uinb</a:t>
            </a:r>
            <a:r>
              <a:rPr lang="en-US" sz="1050" dirty="0">
                <a:solidFill>
                  <a:schemeClr val="tx1"/>
                </a:solidFill>
              </a:rPr>
              <a:t> trig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 err="1">
                <a:solidFill>
                  <a:schemeClr val="tx1"/>
                </a:solidFill>
              </a:rPr>
              <a:t>cthread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err="1">
                <a:solidFill>
                  <a:schemeClr val="tx1"/>
                </a:solidFill>
              </a:rPr>
              <a:t>main_thread</a:t>
            </a:r>
            <a:r>
              <a:rPr lang="en-US" sz="1050" dirty="0">
                <a:solidFill>
                  <a:schemeClr val="tx1"/>
                </a:solidFill>
              </a:rPr>
              <a:t> -</a:t>
            </a:r>
            <a:r>
              <a:rPr lang="en-US" sz="1050" dirty="0" err="1">
                <a:solidFill>
                  <a:schemeClr val="tx1"/>
                </a:solidFill>
              </a:rPr>
              <a:t>reset_header</a:t>
            </a:r>
            <a:r>
              <a:rPr lang="en-US" sz="1050" dirty="0">
                <a:solidFill>
                  <a:schemeClr val="tx1"/>
                </a:solidFill>
              </a:rPr>
              <a:t> -</a:t>
            </a:r>
            <a:r>
              <a:rPr lang="en-US" sz="1050" dirty="0" err="1">
                <a:solidFill>
                  <a:schemeClr val="tx1"/>
                </a:solidFill>
              </a:rPr>
              <a:t>wait_header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977570" y="3791219"/>
            <a:ext cx="1233201" cy="27034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58408" y="2770683"/>
            <a:ext cx="1236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master.in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02573" y="1799999"/>
            <a:ext cx="1365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src</a:t>
            </a:r>
            <a:r>
              <a:rPr lang="en-US" sz="1000" dirty="0" smtClean="0"/>
              <a:t>/master.cpp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29332" y="3599706"/>
            <a:ext cx="1281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ssgen.pl -in  test.in</a:t>
            </a:r>
            <a:endParaRPr lang="en-US" sz="1000" dirty="0" smtClean="0">
              <a:solidFill>
                <a:schemeClr val="accent5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9238129" y="2259106"/>
            <a:ext cx="1680883" cy="511577"/>
          </a:xfrm>
          <a:prstGeom prst="wedgeRoundRectCallout">
            <a:avLst>
              <a:gd name="adj1" fmla="val -117633"/>
              <a:gd name="adj2" fmla="val 441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Implementation by designer</a:t>
            </a:r>
          </a:p>
        </p:txBody>
      </p:sp>
    </p:spTree>
    <p:extLst>
      <p:ext uri="{BB962C8B-B14F-4D97-AF65-F5344CB8AC3E}">
        <p14:creationId xmlns:p14="http://schemas.microsoft.com/office/powerpoint/2010/main" val="19980993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Override1.xml><?xml version="1.0" encoding="utf-8"?>
<a:themeOverride xmlns:a="http://schemas.openxmlformats.org/drawingml/2006/main">
  <a:clrScheme name="Renesas_colors">
    <a:dk1>
      <a:srgbClr val="3C3C3B"/>
    </a:dk1>
    <a:lt1>
      <a:sysClr val="window" lastClr="FFFFFF"/>
    </a:lt1>
    <a:dk2>
      <a:srgbClr val="06418C"/>
    </a:dk2>
    <a:lt2>
      <a:srgbClr val="F2F2F2"/>
    </a:lt2>
    <a:accent1>
      <a:srgbClr val="4471A9"/>
    </a:accent1>
    <a:accent2>
      <a:srgbClr val="D70000"/>
    </a:accent2>
    <a:accent3>
      <a:srgbClr val="FFC800"/>
    </a:accent3>
    <a:accent4>
      <a:srgbClr val="669933"/>
    </a:accent4>
    <a:accent5>
      <a:srgbClr val="993399"/>
    </a:accent5>
    <a:accent6>
      <a:srgbClr val="9D9D9D"/>
    </a:accent6>
    <a:hlink>
      <a:srgbClr val="06418C"/>
    </a:hlink>
    <a:folHlink>
      <a:srgbClr val="993399"/>
    </a:folHlink>
  </a:clrScheme>
</a:themeOverride>
</file>

<file path=ppt/theme/themeOverride2.xml><?xml version="1.0" encoding="utf-8"?>
<a:themeOverride xmlns:a="http://schemas.openxmlformats.org/drawingml/2006/main">
  <a:clrScheme name="Renesas_colors">
    <a:dk1>
      <a:srgbClr val="3C3C3B"/>
    </a:dk1>
    <a:lt1>
      <a:sysClr val="window" lastClr="FFFFFF"/>
    </a:lt1>
    <a:dk2>
      <a:srgbClr val="06418C"/>
    </a:dk2>
    <a:lt2>
      <a:srgbClr val="F2F2F2"/>
    </a:lt2>
    <a:accent1>
      <a:srgbClr val="4471A9"/>
    </a:accent1>
    <a:accent2>
      <a:srgbClr val="D70000"/>
    </a:accent2>
    <a:accent3>
      <a:srgbClr val="FFC800"/>
    </a:accent3>
    <a:accent4>
      <a:srgbClr val="669933"/>
    </a:accent4>
    <a:accent5>
      <a:srgbClr val="993399"/>
    </a:accent5>
    <a:accent6>
      <a:srgbClr val="9D9D9D"/>
    </a:accent6>
    <a:hlink>
      <a:srgbClr val="06418C"/>
    </a:hlink>
    <a:folHlink>
      <a:srgbClr val="9933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32867</TotalTime>
  <Words>5891</Words>
  <Application>Microsoft Office PowerPoint</Application>
  <PresentationFormat>Widescreen</PresentationFormat>
  <Paragraphs>1349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Narrow</vt:lpstr>
      <vt:lpstr>メイリオ</vt:lpstr>
      <vt:lpstr>Symbol</vt:lpstr>
      <vt:lpstr>Times New Roman</vt:lpstr>
      <vt:lpstr>Wingdings</vt:lpstr>
      <vt:lpstr>151229_Renesas_Templates_16_9_EN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Sabine Mayr</dc:creator>
  <dc:description/>
  <cp:lastModifiedBy>Yen Hoang Thi. Nguyen</cp:lastModifiedBy>
  <cp:revision>1074</cp:revision>
  <dcterms:created xsi:type="dcterms:W3CDTF">2015-08-18T12:30:57Z</dcterms:created>
  <dcterms:modified xsi:type="dcterms:W3CDTF">2018-02-09T10:04:50Z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