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21"/>
  </p:notesMasterIdLst>
  <p:sldIdLst>
    <p:sldId id="396" r:id="rId5"/>
    <p:sldId id="397" r:id="rId6"/>
    <p:sldId id="401" r:id="rId7"/>
    <p:sldId id="415" r:id="rId8"/>
    <p:sldId id="403" r:id="rId9"/>
    <p:sldId id="404" r:id="rId10"/>
    <p:sldId id="414" r:id="rId11"/>
    <p:sldId id="417" r:id="rId12"/>
    <p:sldId id="423" r:id="rId13"/>
    <p:sldId id="405" r:id="rId14"/>
    <p:sldId id="424" r:id="rId15"/>
    <p:sldId id="407" r:id="rId16"/>
    <p:sldId id="420" r:id="rId17"/>
    <p:sldId id="410" r:id="rId18"/>
    <p:sldId id="422" r:id="rId19"/>
    <p:sldId id="413"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3976" userDrawn="1">
          <p15:clr>
            <a:srgbClr val="A4A3A4"/>
          </p15:clr>
        </p15:guide>
        <p15:guide id="3" orient="horz" pos="2472" userDrawn="1">
          <p15:clr>
            <a:srgbClr val="A4A3A4"/>
          </p15:clr>
        </p15:guide>
        <p15:guide id="4" orient="horz" pos="1389" userDrawn="1">
          <p15:clr>
            <a:srgbClr val="A4A3A4"/>
          </p15:clr>
        </p15:guide>
        <p15:guide id="5" orient="horz" pos="4196">
          <p15:clr>
            <a:srgbClr val="A4A3A4"/>
          </p15:clr>
        </p15:guide>
        <p15:guide id="6" pos="4203">
          <p15:clr>
            <a:srgbClr val="A4A3A4"/>
          </p15:clr>
        </p15:guide>
        <p15:guide id="7" orient="horz" pos="41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608F"/>
    <a:srgbClr val="80BF41"/>
    <a:srgbClr val="C9D1E9"/>
    <a:srgbClr val="D0D7EC"/>
    <a:srgbClr val="D0DCEC"/>
    <a:srgbClr val="C3D2E7"/>
    <a:srgbClr val="E7EAF1"/>
    <a:srgbClr val="4574AD"/>
    <a:srgbClr val="99CC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2" autoAdjust="0"/>
    <p:restoredTop sz="93716" autoAdjust="0"/>
  </p:normalViewPr>
  <p:slideViewPr>
    <p:cSldViewPr showGuides="1">
      <p:cViewPr varScale="1">
        <p:scale>
          <a:sx n="66" d="100"/>
          <a:sy n="66" d="100"/>
        </p:scale>
        <p:origin x="996" y="66"/>
      </p:cViewPr>
      <p:guideLst>
        <p:guide orient="horz"/>
        <p:guide pos="3976"/>
        <p:guide orient="horz" pos="2472"/>
        <p:guide orient="horz" pos="1389"/>
        <p:guide orient="horz" pos="4196"/>
        <p:guide pos="4203"/>
        <p:guide orient="horz" pos="4186"/>
      </p:guideLst>
    </p:cSldViewPr>
  </p:slideViewPr>
  <p:outlineViewPr>
    <p:cViewPr>
      <p:scale>
        <a:sx n="33" d="100"/>
        <a:sy n="33" d="100"/>
      </p:scale>
      <p:origin x="0" y="-17940"/>
    </p:cViewPr>
  </p:outlineViewPr>
  <p:notesTextViewPr>
    <p:cViewPr>
      <p:scale>
        <a:sx n="3" d="2"/>
        <a:sy n="3" d="2"/>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3/20/2019</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smtClean="0"/>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r>
              <a:rPr lang="en-US" noProof="0" dirty="0"/>
              <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smtClean="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78177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900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en-US" altLang="ja-JP" smtClean="0"/>
              <a:t>Click icon to add chart</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en-US" altLang="ja-JP" smtClean="0"/>
              <a:t>Click icon to add chart</a:t>
            </a:r>
            <a:endParaRPr lang="en-US" dirty="0"/>
          </a:p>
        </p:txBody>
      </p:sp>
    </p:spTree>
    <p:extLst>
      <p:ext uri="{BB962C8B-B14F-4D97-AF65-F5344CB8AC3E}">
        <p14:creationId xmlns:p14="http://schemas.microsoft.com/office/powerpoint/2010/main" val="317329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900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en-US" altLang="ja-JP" smtClean="0"/>
              <a:t>Click icon to add chart</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p:txBody>
      </p:sp>
    </p:spTree>
    <p:extLst>
      <p:ext uri="{BB962C8B-B14F-4D97-AF65-F5344CB8AC3E}">
        <p14:creationId xmlns:p14="http://schemas.microsoft.com/office/powerpoint/2010/main" val="32402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noProof="0" smtClean="0"/>
              <a:t>Click to edit Master text styles</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en-US" altLang="ja-JP" noProof="0" smtClean="0"/>
              <a:t>Click to edit Master text styles</a:t>
            </a:r>
          </a:p>
          <a:p>
            <a:pPr lvl="1"/>
            <a:r>
              <a:rPr kumimoji="1" lang="en-US" altLang="ja-JP" noProof="0" smtClean="0"/>
              <a:t>Second level</a:t>
            </a:r>
          </a:p>
          <a:p>
            <a:pPr lvl="2"/>
            <a:r>
              <a:rPr kumimoji="1" lang="en-US" altLang="ja-JP" noProof="0" smtClean="0"/>
              <a:t>Third level</a:t>
            </a:r>
          </a:p>
          <a:p>
            <a:pPr lvl="3"/>
            <a:r>
              <a:rPr kumimoji="1" lang="en-US" altLang="ja-JP" noProof="0" smtClean="0"/>
              <a:t>Fourth level</a:t>
            </a:r>
          </a:p>
          <a:p>
            <a:pPr lvl="4"/>
            <a:r>
              <a:rPr kumimoji="1" lang="en-US" altLang="ja-JP" noProof="0" smtClean="0"/>
              <a:t>Fifth level</a:t>
            </a:r>
            <a:endParaRPr kumimoji="1" lang="en-US" noProof="0" dirty="0"/>
          </a:p>
        </p:txBody>
      </p:sp>
    </p:spTree>
    <p:extLst>
      <p:ext uri="{BB962C8B-B14F-4D97-AF65-F5344CB8AC3E}">
        <p14:creationId xmlns:p14="http://schemas.microsoft.com/office/powerpoint/2010/main" val="354686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900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en-US" altLang="ja-JP" smtClean="0"/>
              <a:t>Click icon to add chart</a:t>
            </a:r>
            <a:endParaRPr lang="en-US" dirty="0"/>
          </a:p>
        </p:txBody>
      </p:sp>
    </p:spTree>
    <p:extLst>
      <p:ext uri="{BB962C8B-B14F-4D97-AF65-F5344CB8AC3E}">
        <p14:creationId xmlns:p14="http://schemas.microsoft.com/office/powerpoint/2010/main" val="106119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900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p:txBody>
      </p:sp>
      <p:sp>
        <p:nvSpPr>
          <p:cNvPr id="20" name="Tabellenplatzhalter 8"/>
          <p:cNvSpPr>
            <a:spLocks noGrp="1"/>
          </p:cNvSpPr>
          <p:nvPr>
            <p:ph type="tbl" sz="quarter" idx="18"/>
          </p:nvPr>
        </p:nvSpPr>
        <p:spPr>
          <a:xfrm>
            <a:off x="1079997" y="1800000"/>
            <a:ext cx="8100000" cy="4248000"/>
          </a:xfrm>
        </p:spPr>
        <p:txBody>
          <a:bodyPr/>
          <a:lstStyle/>
          <a:p>
            <a:r>
              <a:rPr lang="en-US" altLang="ja-JP" smtClean="0"/>
              <a:t>Click icon to add table</a:t>
            </a:r>
            <a:endParaRPr lang="en-US" dirty="0"/>
          </a:p>
        </p:txBody>
      </p:sp>
    </p:spTree>
    <p:extLst>
      <p:ext uri="{BB962C8B-B14F-4D97-AF65-F5344CB8AC3E}">
        <p14:creationId xmlns:p14="http://schemas.microsoft.com/office/powerpoint/2010/main" val="64006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smtClean="0"/>
              <a:t>Click to edit Master text styles</a:t>
            </a:r>
          </a:p>
          <a:p>
            <a:pPr lvl="1"/>
            <a:r>
              <a:rPr lang="en-US" altLang="ja-JP" noProof="0" smtClean="0"/>
              <a:t>Second level</a:t>
            </a:r>
          </a:p>
        </p:txBody>
      </p:sp>
    </p:spTree>
    <p:extLst>
      <p:ext uri="{BB962C8B-B14F-4D97-AF65-F5344CB8AC3E}">
        <p14:creationId xmlns:p14="http://schemas.microsoft.com/office/powerpoint/2010/main" val="339245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smtClean="0"/>
              <a:t>Click to edit Master text styles</a:t>
            </a:r>
          </a:p>
          <a:p>
            <a:pPr lvl="1"/>
            <a:r>
              <a:rPr lang="en-US" altLang="ja-JP" noProof="0" smtClean="0"/>
              <a:t>Second level</a:t>
            </a:r>
          </a:p>
        </p:txBody>
      </p:sp>
    </p:spTree>
    <p:extLst>
      <p:ext uri="{BB962C8B-B14F-4D97-AF65-F5344CB8AC3E}">
        <p14:creationId xmlns:p14="http://schemas.microsoft.com/office/powerpoint/2010/main" val="112029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800000"/>
            <a:ext cx="5280000" cy="31854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smtClean="0"/>
              <a:t>Click to edit Master text styles</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r>
              <a:rPr lang="en-US" noProof="0" dirty="0"/>
              <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en-US" altLang="ja-JP"/>
              <a:t>Click to edit Master text styles</a:t>
            </a:r>
          </a:p>
        </p:txBody>
      </p:sp>
    </p:spTree>
    <p:extLst>
      <p:ext uri="{BB962C8B-B14F-4D97-AF65-F5344CB8AC3E}">
        <p14:creationId xmlns:p14="http://schemas.microsoft.com/office/powerpoint/2010/main" val="3545237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r>
              <a:rPr lang="en-US" noProof="0" dirty="0"/>
              <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smtClean="0"/>
              <a:t>Click to edit Master text styles</a:t>
            </a:r>
          </a:p>
        </p:txBody>
      </p:sp>
    </p:spTree>
    <p:extLst>
      <p:ext uri="{BB962C8B-B14F-4D97-AF65-F5344CB8AC3E}">
        <p14:creationId xmlns:p14="http://schemas.microsoft.com/office/powerpoint/2010/main" val="136587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852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83154"/>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smtClean="0"/>
              <a:t>Click to edit Master text styles</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00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900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en-US" noProof="0"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91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900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en-US" noProof="0"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en-US" noProof="0" dirty="0"/>
          </a:p>
        </p:txBody>
      </p:sp>
    </p:spTree>
    <p:extLst>
      <p:ext uri="{BB962C8B-B14F-4D97-AF65-F5344CB8AC3E}">
        <p14:creationId xmlns:p14="http://schemas.microsoft.com/office/powerpoint/2010/main" val="34903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900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en-US" noProof="0"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en-US" altLang="ja-JP" smtClean="0"/>
              <a:t>Click icon to add picture</a:t>
            </a:r>
            <a:endParaRPr lang="en-US" dirty="0"/>
          </a:p>
        </p:txBody>
      </p:sp>
    </p:spTree>
    <p:extLst>
      <p:ext uri="{BB962C8B-B14F-4D97-AF65-F5344CB8AC3E}">
        <p14:creationId xmlns:p14="http://schemas.microsoft.com/office/powerpoint/2010/main" val="32362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900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en-US" noProof="0"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smtClean="0"/>
              <a:t>Click icon to add picture</a:t>
            </a:r>
            <a:endParaRPr lang="en-US" dirty="0"/>
          </a:p>
        </p:txBody>
      </p:sp>
    </p:spTree>
    <p:extLst>
      <p:ext uri="{BB962C8B-B14F-4D97-AF65-F5344CB8AC3E}">
        <p14:creationId xmlns:p14="http://schemas.microsoft.com/office/powerpoint/2010/main" val="24033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900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en-US" altLang="ja-JP" smtClean="0"/>
              <a:t>Click icon to add picture</a:t>
            </a:r>
            <a:endParaRPr lang="en-US" dirty="0"/>
          </a:p>
        </p:txBody>
      </p:sp>
    </p:spTree>
    <p:extLst>
      <p:ext uri="{BB962C8B-B14F-4D97-AF65-F5344CB8AC3E}">
        <p14:creationId xmlns:p14="http://schemas.microsoft.com/office/powerpoint/2010/main" val="420688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23689"/>
            <a:ext cx="9000000" cy="455509"/>
          </a:xfrm>
        </p:spPr>
        <p:txBody>
          <a:bodyPr/>
          <a:lstStyle/>
          <a:p>
            <a:r>
              <a:rPr lang="en-US" altLang="ja-JP" noProof="0" smtClean="0"/>
              <a:t>Click to edit Master title style</a:t>
            </a:r>
            <a:endParaRPr lang="ja-JP" altLang="en-US" noProof="0"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en-US" altLang="ja-JP" smtClean="0"/>
              <a:t>Click icon to add chart</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en-US" altLang="ja-JP" noProof="0" smtClean="0"/>
              <a:t>Click to edit Master text styles</a:t>
            </a:r>
          </a:p>
          <a:p>
            <a:pPr lvl="1"/>
            <a:r>
              <a:rPr lang="en-US" altLang="ja-JP" noProof="0" smtClean="0"/>
              <a:t>Second level</a:t>
            </a:r>
          </a:p>
          <a:p>
            <a:pPr lvl="2"/>
            <a:r>
              <a:rPr lang="en-US" altLang="ja-JP" noProof="0" smtClean="0"/>
              <a:t>Third level</a:t>
            </a:r>
          </a:p>
          <a:p>
            <a:pPr lvl="3"/>
            <a:r>
              <a:rPr lang="en-US" altLang="ja-JP" noProof="0" smtClean="0"/>
              <a:t>Fourth level</a:t>
            </a:r>
          </a:p>
          <a:p>
            <a:pPr lvl="4"/>
            <a:r>
              <a:rPr lang="en-US" altLang="ja-JP" noProof="0" smtClean="0"/>
              <a:t>Fifth level</a:t>
            </a:r>
            <a:endParaRPr lang="en-US" noProof="0" dirty="0"/>
          </a:p>
        </p:txBody>
      </p:sp>
    </p:spTree>
    <p:extLst>
      <p:ext uri="{BB962C8B-B14F-4D97-AF65-F5344CB8AC3E}">
        <p14:creationId xmlns:p14="http://schemas.microsoft.com/office/powerpoint/2010/main" val="334495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510303"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201</a:t>
            </a:r>
            <a:r>
              <a:rPr lang="en-US" altLang="ja-JP" sz="800" b="1" i="0" u="none" strike="noStrike" kern="1200" baseline="0" dirty="0">
                <a:solidFill>
                  <a:schemeClr val="tx2"/>
                </a:solidFill>
                <a:latin typeface="+mj-lt"/>
                <a:ea typeface="+mn-ea"/>
                <a:cs typeface="+mn-cs"/>
              </a:rPr>
              <a:t>8</a:t>
            </a:r>
            <a:r>
              <a:rPr lang="en-US" sz="800" b="1" i="0" u="none" strike="noStrike" kern="1200" baseline="0" dirty="0">
                <a:solidFill>
                  <a:schemeClr val="tx2"/>
                </a:solidFill>
                <a:latin typeface="+mj-lt"/>
                <a:ea typeface="+mn-ea"/>
                <a:cs typeface="+mn-cs"/>
              </a:rPr>
              <a:t>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図 8" descr="RENESAS+Tagline.png"/>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8688288" y="6400235"/>
            <a:ext cx="3092559" cy="341133"/>
          </a:xfrm>
          <a:prstGeom prst="rect">
            <a:avLst/>
          </a:prstGeom>
        </p:spPr>
      </p:pic>
      <p:sp>
        <p:nvSpPr>
          <p:cNvPr id="8" name="Rechteck 9">
            <a:extLst>
              <a:ext uri="{FF2B5EF4-FFF2-40B4-BE49-F238E27FC236}">
                <a16:creationId xmlns="" xmlns:a16="http://schemas.microsoft.com/office/drawing/2014/main" id="{29F131B3-70D8-4212-9318-49432C1DE818}"/>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 id="2147483772" r:id="rId18"/>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プレースホルダー 8"/>
          <p:cNvPicPr>
            <a:picLocks noChangeAspect="1"/>
          </p:cNvPicPr>
          <p:nvPr/>
        </p:nvPicPr>
        <p:blipFill rotWithShape="1">
          <a:blip r:embed="rId2" cstate="screen">
            <a:extLst>
              <a:ext uri="{28A0092B-C50C-407E-A947-70E740481C1C}">
                <a14:useLocalDpi xmlns:a14="http://schemas.microsoft.com/office/drawing/2010/main"/>
              </a:ext>
            </a:extLst>
          </a:blip>
          <a:srcRect t="12583" b="12583"/>
          <a:stretch/>
        </p:blipFill>
        <p:spPr>
          <a:xfrm>
            <a:off x="468000" y="0"/>
            <a:ext cx="11253600" cy="6156000"/>
          </a:xfrm>
          <a:prstGeom prst="rect">
            <a:avLst/>
          </a:prstGeom>
        </p:spPr>
      </p:pic>
      <p:sp>
        <p:nvSpPr>
          <p:cNvPr id="8" name="Textplatzhalter 2"/>
          <p:cNvSpPr txBox="1">
            <a:spLocks/>
          </p:cNvSpPr>
          <p:nvPr/>
        </p:nvSpPr>
        <p:spPr>
          <a:xfrm>
            <a:off x="1080000" y="-1"/>
            <a:ext cx="5040000" cy="2592000"/>
          </a:xfrm>
          <a:prstGeom prst="rect">
            <a:avLst/>
          </a:prstGeom>
          <a:solidFill>
            <a:srgbClr val="06418C"/>
          </a:solidFill>
        </p:spPr>
        <p:txBody>
          <a:bodyPr vert="horz" lIns="252000" tIns="252000" rIns="252000" bIns="252000" rtlCol="0" anchor="b" anchorCtr="0">
            <a:no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sz="3600" b="1" kern="1200" cap="none" baseline="0">
                <a:solidFill>
                  <a:schemeClr val="bg1"/>
                </a:solidFill>
                <a:latin typeface="+mj-lt"/>
                <a:ea typeface="+mn-ea"/>
                <a:cs typeface="+mn-cs"/>
              </a:defRPr>
            </a:lvl1pPr>
            <a:lvl2pPr marL="0" indent="0" algn="l" defTabSz="914400" rtl="0" eaLnBrk="1" latinLnBrk="0" hangingPunct="1">
              <a:lnSpc>
                <a:spcPct val="120000"/>
              </a:lnSpc>
              <a:spcBef>
                <a:spcPts val="600"/>
              </a:spcBef>
              <a:spcAft>
                <a:spcPts val="0"/>
              </a:spcAft>
              <a:buClr>
                <a:schemeClr val="tx2"/>
              </a:buClr>
              <a:buFont typeface="Wingdings" panose="05000000000000000000" pitchFamily="2" charset="2"/>
              <a:buNone/>
              <a:defRPr sz="2000" b="1" kern="1200">
                <a:solidFill>
                  <a:schemeClr val="bg1"/>
                </a:solidFill>
                <a:latin typeface="+mj-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sz="1600" b="1" kern="1200">
                <a:solidFill>
                  <a:schemeClr val="bg1"/>
                </a:solidFill>
                <a:latin typeface="+mj-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bg1"/>
                </a:solidFill>
                <a:latin typeface="+mj-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bg1"/>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600" b="1" i="0" u="none" strike="noStrike" kern="1200" cap="all" spc="0" normalizeH="0" baseline="0" noProof="0" dirty="0">
                <a:ln>
                  <a:noFill/>
                </a:ln>
                <a:solidFill>
                  <a:sysClr val="window" lastClr="FFFFFF"/>
                </a:solidFill>
                <a:effectLst/>
                <a:uLnTx/>
                <a:uFillTx/>
                <a:latin typeface="Arial Narrow"/>
                <a:ea typeface="+mn-ea"/>
                <a:cs typeface="+mn-cs"/>
              </a:rPr>
              <a:t>25G Mentor – mentee training plan</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2000" b="1" i="0" u="none" strike="noStrike" kern="1200" cap="all" spc="0" normalizeH="0" baseline="0" noProof="0" dirty="0">
                <a:ln>
                  <a:noFill/>
                </a:ln>
                <a:solidFill>
                  <a:sysClr val="window" lastClr="FFFFFF"/>
                </a:solidFill>
                <a:effectLst/>
                <a:uLnTx/>
                <a:uFillTx/>
                <a:latin typeface="Arial Narrow"/>
                <a:ea typeface="+mn-ea"/>
                <a:cs typeface="+mn-cs"/>
              </a:rPr>
              <a:t>Mentor : DUONG</a:t>
            </a:r>
            <a:r>
              <a:rPr kumimoji="0" lang="en-US" sz="2000" b="1" i="0" u="none" strike="noStrike" kern="1200" cap="all" spc="0" normalizeH="0" noProof="0" dirty="0">
                <a:ln>
                  <a:noFill/>
                </a:ln>
                <a:solidFill>
                  <a:sysClr val="window" lastClr="FFFFFF"/>
                </a:solidFill>
                <a:effectLst/>
                <a:uLnTx/>
                <a:uFillTx/>
                <a:latin typeface="Arial Narrow"/>
                <a:ea typeface="+mn-ea"/>
                <a:cs typeface="+mn-cs"/>
              </a:rPr>
              <a:t> QUANG DUC</a:t>
            </a:r>
            <a:endParaRPr kumimoji="0" lang="en-US" sz="2000" b="1" i="0" u="none" strike="noStrike" kern="1200" cap="all" spc="0" normalizeH="0" baseline="0" noProof="0" dirty="0">
              <a:ln>
                <a:noFill/>
              </a:ln>
              <a:solidFill>
                <a:sysClr val="window" lastClr="FFFFFF"/>
              </a:solidFill>
              <a:effectLst/>
              <a:uLnTx/>
              <a:uFillTx/>
              <a:latin typeface="Arial Narrow"/>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2000" b="1" i="0" u="none" strike="noStrike" kern="1200" cap="all" spc="0" normalizeH="0" baseline="0" noProof="0" dirty="0">
                <a:ln>
                  <a:noFill/>
                </a:ln>
                <a:solidFill>
                  <a:sysClr val="window" lastClr="FFFFFF"/>
                </a:solidFill>
                <a:effectLst/>
                <a:uLnTx/>
                <a:uFillTx/>
                <a:latin typeface="Arial Narrow"/>
                <a:ea typeface="+mn-ea"/>
                <a:cs typeface="+mn-cs"/>
              </a:rPr>
              <a:t>Mentee : NHAM XUAN TUNG</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3600" b="1" i="0" u="none" strike="noStrike" kern="1200" cap="all" spc="0" normalizeH="0" baseline="0" noProof="0" dirty="0">
              <a:ln>
                <a:noFill/>
              </a:ln>
              <a:solidFill>
                <a:sysClr val="window" lastClr="FFFFFF"/>
              </a:solidFill>
              <a:effectLst/>
              <a:uLnTx/>
              <a:uFillTx/>
              <a:latin typeface="Arial Narrow"/>
              <a:ea typeface="+mn-ea"/>
              <a:cs typeface="+mn-cs"/>
            </a:endParaRPr>
          </a:p>
        </p:txBody>
      </p:sp>
      <p:sp>
        <p:nvSpPr>
          <p:cNvPr id="9" name="Textplatzhalter 3"/>
          <p:cNvSpPr txBox="1">
            <a:spLocks/>
          </p:cNvSpPr>
          <p:nvPr/>
        </p:nvSpPr>
        <p:spPr>
          <a:xfrm>
            <a:off x="1080000" y="2700000"/>
            <a:ext cx="5040000" cy="1348401"/>
          </a:xfrm>
          <a:prstGeom prst="rect">
            <a:avLst/>
          </a:prstGeom>
          <a:solidFill>
            <a:srgbClr val="9D9D9D"/>
          </a:solidFill>
        </p:spPr>
        <p:txBody>
          <a:bodyPr vert="horz" lIns="252000" tIns="180000" rIns="180000" bIns="180000" rtlCol="0" anchor="t"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600" b="0" kern="1200" cap="none" baseline="0">
                <a:solidFill>
                  <a:schemeClr val="bg1"/>
                </a:solidFill>
                <a:latin typeface="+mj-lt"/>
                <a:ea typeface="+mn-ea"/>
                <a:cs typeface="+mn-cs"/>
              </a:defRPr>
            </a:lvl1pPr>
            <a:lvl2pPr marL="0" indent="0" algn="l" defTabSz="914400" rtl="0" eaLnBrk="1" latinLnBrk="0" hangingPunct="1">
              <a:lnSpc>
                <a:spcPct val="120000"/>
              </a:lnSpc>
              <a:spcBef>
                <a:spcPts val="600"/>
              </a:spcBef>
              <a:spcAft>
                <a:spcPts val="0"/>
              </a:spcAft>
              <a:buClr>
                <a:schemeClr val="tx2"/>
              </a:buClr>
              <a:buFont typeface="Wingdings" panose="05000000000000000000" pitchFamily="2" charset="2"/>
              <a:buNone/>
              <a:defRPr sz="1600" b="0" kern="1200" cap="none">
                <a:solidFill>
                  <a:schemeClr val="bg1"/>
                </a:solidFill>
                <a:latin typeface="+mj-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sz="1600" b="1" kern="1200">
                <a:solidFill>
                  <a:schemeClr val="bg1"/>
                </a:solidFill>
                <a:latin typeface="+mj-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bg1"/>
                </a:solidFill>
                <a:latin typeface="+mj-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bg1"/>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de-DE" sz="1600" b="0" i="0" u="none" strike="noStrike" kern="1200" cap="none" spc="0" normalizeH="0" baseline="0" noProof="0" dirty="0">
                <a:ln>
                  <a:noFill/>
                </a:ln>
                <a:solidFill>
                  <a:sysClr val="window" lastClr="FFFFFF"/>
                </a:solidFill>
                <a:effectLst/>
                <a:uLnTx/>
                <a:uFillTx/>
                <a:latin typeface="Arial Narrow"/>
                <a:ea typeface="+mn-ea"/>
                <a:cs typeface="+mn-cs"/>
              </a:rPr>
              <a:t>Date  : June 1st, 2017</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de-DE" sz="1600" b="0" i="0" u="none" strike="noStrike" kern="1200" cap="none" spc="0" normalizeH="0" baseline="0" noProof="0" dirty="0">
                <a:ln>
                  <a:noFill/>
                </a:ln>
                <a:solidFill>
                  <a:sysClr val="window" lastClr="FFFFFF"/>
                </a:solidFill>
                <a:effectLst/>
                <a:uLnTx/>
                <a:uFillTx/>
                <a:latin typeface="Arial Narrow"/>
                <a:ea typeface="+mn-ea"/>
                <a:cs typeface="+mn-cs"/>
              </a:rPr>
              <a:t>Name: </a:t>
            </a:r>
            <a:r>
              <a:rPr lang="de-DE" dirty="0">
                <a:solidFill>
                  <a:sysClr val="window" lastClr="FFFFFF"/>
                </a:solidFill>
                <a:latin typeface="Arial Narrow"/>
              </a:rPr>
              <a:t>Nham Xuan Tung</a:t>
            </a:r>
            <a:endParaRPr kumimoji="0" lang="de-DE" sz="1600" b="0" i="0" u="none" strike="noStrike" kern="1200" cap="none" spc="0" normalizeH="0" baseline="0" noProof="0" dirty="0">
              <a:ln>
                <a:noFill/>
              </a:ln>
              <a:solidFill>
                <a:sysClr val="window" lastClr="FFFFFF"/>
              </a:solidFill>
              <a:effectLst/>
              <a:uLnTx/>
              <a:uFillTx/>
              <a:latin typeface="Arial Narrow"/>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solidFill>
                  <a:sysClr val="window" lastClr="FFFFFF"/>
                </a:solidFill>
                <a:latin typeface="Arial Narrow"/>
              </a:rPr>
              <a:t>CPU </a:t>
            </a:r>
            <a:r>
              <a:rPr lang="en-US" dirty="0" err="1" smtClean="0">
                <a:solidFill>
                  <a:sysClr val="window" lastClr="FFFFFF"/>
                </a:solidFill>
                <a:latin typeface="Arial Narrow"/>
              </a:rPr>
              <a:t>Sytem</a:t>
            </a:r>
            <a:r>
              <a:rPr lang="en-US" dirty="0" smtClean="0">
                <a:solidFill>
                  <a:sysClr val="window" lastClr="FFFFFF"/>
                </a:solidFill>
                <a:latin typeface="Arial Narrow"/>
              </a:rPr>
              <a:t> Design</a:t>
            </a:r>
            <a:r>
              <a:rPr kumimoji="0" lang="en-US" sz="1600" b="0" i="0" u="none" strike="noStrike" kern="1200" cap="none" spc="0" normalizeH="0" baseline="0" noProof="0" dirty="0" smtClean="0">
                <a:ln>
                  <a:noFill/>
                </a:ln>
                <a:solidFill>
                  <a:sysClr val="window" lastClr="FFFFFF"/>
                </a:solidFill>
                <a:effectLst/>
                <a:uLnTx/>
                <a:uFillTx/>
                <a:latin typeface="Arial Narrow"/>
                <a:ea typeface="+mn-ea"/>
                <a:cs typeface="+mn-cs"/>
              </a:rPr>
              <a:t> </a:t>
            </a:r>
            <a:r>
              <a:rPr kumimoji="0" lang="en-US" sz="1600" b="0" i="0" u="none" strike="noStrike" kern="1200" cap="none" spc="0" normalizeH="0" baseline="0" noProof="0" dirty="0">
                <a:ln>
                  <a:noFill/>
                </a:ln>
                <a:solidFill>
                  <a:sysClr val="window" lastClr="FFFFFF"/>
                </a:solidFill>
                <a:effectLst/>
                <a:uLnTx/>
                <a:uFillTx/>
                <a:latin typeface="Arial Narrow"/>
                <a:ea typeface="+mn-ea"/>
                <a:cs typeface="+mn-cs"/>
              </a:rPr>
              <a:t>Group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ysClr val="window" lastClr="FFFFFF"/>
                </a:solidFill>
                <a:effectLst/>
                <a:uLnTx/>
                <a:uFillTx/>
                <a:latin typeface="Arial Narrow"/>
                <a:ea typeface="+mn-ea"/>
                <a:cs typeface="+mn-cs"/>
              </a:rPr>
              <a:t>Frontend Design 2 Department</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0"/>
            <a:ext cx="11277600" cy="6172200"/>
          </a:xfrm>
          <a:prstGeom prst="rect">
            <a:avLst/>
          </a:prstGeom>
        </p:spPr>
      </p:pic>
      <p:sp>
        <p:nvSpPr>
          <p:cNvPr id="6" name="Textplatzhalter 2"/>
          <p:cNvSpPr txBox="1">
            <a:spLocks/>
          </p:cNvSpPr>
          <p:nvPr/>
        </p:nvSpPr>
        <p:spPr>
          <a:xfrm>
            <a:off x="1232400" y="0"/>
            <a:ext cx="5040000" cy="2744399"/>
          </a:xfrm>
          <a:prstGeom prst="rect">
            <a:avLst/>
          </a:prstGeom>
          <a:solidFill>
            <a:srgbClr val="06418C"/>
          </a:solidFill>
        </p:spPr>
        <p:txBody>
          <a:bodyPr vert="horz" lIns="252000" tIns="252000" rIns="252000" bIns="252000" rtlCol="0" anchor="b" anchorCtr="0">
            <a:no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sz="3600" b="1" kern="1200" cap="none" baseline="0">
                <a:solidFill>
                  <a:schemeClr val="bg1"/>
                </a:solidFill>
                <a:latin typeface="+mj-lt"/>
                <a:ea typeface="+mn-ea"/>
                <a:cs typeface="+mn-cs"/>
              </a:defRPr>
            </a:lvl1pPr>
            <a:lvl2pPr marL="0" indent="0" algn="l" defTabSz="914400" rtl="0" eaLnBrk="1" latinLnBrk="0" hangingPunct="1">
              <a:lnSpc>
                <a:spcPct val="120000"/>
              </a:lnSpc>
              <a:spcBef>
                <a:spcPts val="600"/>
              </a:spcBef>
              <a:spcAft>
                <a:spcPts val="0"/>
              </a:spcAft>
              <a:buClr>
                <a:schemeClr val="tx2"/>
              </a:buClr>
              <a:buFont typeface="Wingdings" panose="05000000000000000000" pitchFamily="2" charset="2"/>
              <a:buNone/>
              <a:defRPr sz="2000" b="1" kern="1200">
                <a:solidFill>
                  <a:schemeClr val="bg1"/>
                </a:solidFill>
                <a:latin typeface="+mj-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sz="1600" b="1" kern="1200">
                <a:solidFill>
                  <a:schemeClr val="bg1"/>
                </a:solidFill>
                <a:latin typeface="+mj-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bg1"/>
                </a:solidFill>
                <a:latin typeface="+mj-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bg1"/>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600" b="1" i="0" u="none" strike="noStrike" kern="1200" cap="all" spc="0" normalizeH="0" baseline="0" noProof="0" dirty="0">
                <a:ln>
                  <a:noFill/>
                </a:ln>
                <a:solidFill>
                  <a:sysClr val="window" lastClr="FFFFFF"/>
                </a:solidFill>
                <a:effectLst/>
                <a:uLnTx/>
                <a:uFillTx/>
                <a:latin typeface="Arial Narrow"/>
                <a:ea typeface="+mn-ea"/>
                <a:cs typeface="+mn-cs"/>
              </a:rPr>
              <a:t>25G Mentor – mentee training </a:t>
            </a:r>
            <a:r>
              <a:rPr kumimoji="0" lang="en-US" sz="3600" b="1" i="0" u="none" strike="noStrike" kern="1200" cap="all" spc="0" normalizeH="0" baseline="0" noProof="0" dirty="0" smtClean="0">
                <a:ln>
                  <a:noFill/>
                </a:ln>
                <a:solidFill>
                  <a:sysClr val="window" lastClr="FFFFFF"/>
                </a:solidFill>
                <a:effectLst/>
                <a:uLnTx/>
                <a:uFillTx/>
                <a:latin typeface="Arial Narrow"/>
                <a:ea typeface="+mn-ea"/>
                <a:cs typeface="+mn-cs"/>
              </a:rPr>
              <a:t>plan</a:t>
            </a:r>
            <a:endParaRPr kumimoji="0" lang="en-US" sz="3600" b="1" i="0" u="none" strike="noStrike" kern="1200" cap="all" spc="0" normalizeH="0" baseline="0" noProof="0" dirty="0">
              <a:ln>
                <a:noFill/>
              </a:ln>
              <a:solidFill>
                <a:sysClr val="window" lastClr="FFFFFF"/>
              </a:solidFill>
              <a:effectLst/>
              <a:uLnTx/>
              <a:uFillTx/>
              <a:latin typeface="Arial Narrow"/>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2000" b="1" i="0" u="none" strike="noStrike" kern="1200" cap="all" spc="0" normalizeH="0" baseline="0" noProof="0" dirty="0" smtClean="0">
                <a:ln>
                  <a:noFill/>
                </a:ln>
                <a:solidFill>
                  <a:sysClr val="window" lastClr="FFFFFF"/>
                </a:solidFill>
                <a:effectLst/>
                <a:uLnTx/>
                <a:uFillTx/>
                <a:latin typeface="Arial Narrow"/>
                <a:ea typeface="+mn-ea"/>
                <a:cs typeface="+mn-cs"/>
              </a:rPr>
              <a:t>Mentor </a:t>
            </a:r>
            <a:r>
              <a:rPr kumimoji="0" lang="en-US" sz="2000" b="1" i="0" u="none" strike="noStrike" kern="1200" cap="all" spc="0" normalizeH="0" baseline="0" noProof="0" dirty="0">
                <a:ln>
                  <a:noFill/>
                </a:ln>
                <a:solidFill>
                  <a:sysClr val="window" lastClr="FFFFFF"/>
                </a:solidFill>
                <a:effectLst/>
                <a:uLnTx/>
                <a:uFillTx/>
                <a:latin typeface="Arial Narrow"/>
                <a:ea typeface="+mn-ea"/>
                <a:cs typeface="+mn-cs"/>
              </a:rPr>
              <a:t>: DUONG</a:t>
            </a:r>
            <a:r>
              <a:rPr kumimoji="0" lang="en-US" sz="2000" b="1" i="0" u="none" strike="noStrike" kern="1200" cap="all" spc="0" normalizeH="0" noProof="0" dirty="0">
                <a:ln>
                  <a:noFill/>
                </a:ln>
                <a:solidFill>
                  <a:sysClr val="window" lastClr="FFFFFF"/>
                </a:solidFill>
                <a:effectLst/>
                <a:uLnTx/>
                <a:uFillTx/>
                <a:latin typeface="Arial Narrow"/>
                <a:ea typeface="+mn-ea"/>
                <a:cs typeface="+mn-cs"/>
              </a:rPr>
              <a:t> QUANG DUC</a:t>
            </a:r>
            <a:endParaRPr kumimoji="0" lang="en-US" sz="2000" b="1" i="0" u="none" strike="noStrike" kern="1200" cap="all" spc="0" normalizeH="0" baseline="0" noProof="0" dirty="0">
              <a:ln>
                <a:noFill/>
              </a:ln>
              <a:solidFill>
                <a:sysClr val="window" lastClr="FFFFFF"/>
              </a:solidFill>
              <a:effectLst/>
              <a:uLnTx/>
              <a:uFillTx/>
              <a:latin typeface="Arial Narrow"/>
              <a:ea typeface="+mn-ea"/>
              <a:cs typeface="+mn-cs"/>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2000" b="1" i="0" u="none" strike="noStrike" kern="1200" cap="all" spc="0" normalizeH="0" baseline="0" noProof="0" dirty="0">
                <a:ln>
                  <a:noFill/>
                </a:ln>
                <a:solidFill>
                  <a:sysClr val="window" lastClr="FFFFFF"/>
                </a:solidFill>
                <a:effectLst/>
                <a:uLnTx/>
                <a:uFillTx/>
                <a:latin typeface="Arial Narrow"/>
                <a:ea typeface="+mn-ea"/>
                <a:cs typeface="+mn-cs"/>
              </a:rPr>
              <a:t>Mentee : NHAM XUAN TUNG</a:t>
            </a: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n-US" sz="3600" b="1" i="0" u="none" strike="noStrike" kern="1200" cap="all" spc="0" normalizeH="0" baseline="0" noProof="0" dirty="0">
              <a:ln>
                <a:noFill/>
              </a:ln>
              <a:solidFill>
                <a:sysClr val="window" lastClr="FFFFFF"/>
              </a:solidFill>
              <a:effectLst/>
              <a:uLnTx/>
              <a:uFillTx/>
              <a:latin typeface="Arial Narrow"/>
              <a:ea typeface="+mn-ea"/>
              <a:cs typeface="+mn-cs"/>
            </a:endParaRPr>
          </a:p>
        </p:txBody>
      </p:sp>
      <p:sp>
        <p:nvSpPr>
          <p:cNvPr id="10" name="Textplatzhalter 3"/>
          <p:cNvSpPr txBox="1">
            <a:spLocks/>
          </p:cNvSpPr>
          <p:nvPr/>
        </p:nvSpPr>
        <p:spPr>
          <a:xfrm>
            <a:off x="1232400" y="2852400"/>
            <a:ext cx="5040000" cy="2087064"/>
          </a:xfrm>
          <a:prstGeom prst="rect">
            <a:avLst/>
          </a:prstGeom>
          <a:solidFill>
            <a:srgbClr val="9D9D9D"/>
          </a:solidFill>
        </p:spPr>
        <p:txBody>
          <a:bodyPr vert="horz" lIns="252000" tIns="180000" rIns="180000" bIns="180000" rtlCol="0" anchor="t"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600" b="0" kern="1200" cap="none" baseline="0">
                <a:solidFill>
                  <a:schemeClr val="bg1"/>
                </a:solidFill>
                <a:latin typeface="+mj-lt"/>
                <a:ea typeface="+mn-ea"/>
                <a:cs typeface="+mn-cs"/>
              </a:defRPr>
            </a:lvl1pPr>
            <a:lvl2pPr marL="0" indent="0" algn="l" defTabSz="914400" rtl="0" eaLnBrk="1" latinLnBrk="0" hangingPunct="1">
              <a:lnSpc>
                <a:spcPct val="120000"/>
              </a:lnSpc>
              <a:spcBef>
                <a:spcPts val="600"/>
              </a:spcBef>
              <a:spcAft>
                <a:spcPts val="0"/>
              </a:spcAft>
              <a:buClr>
                <a:schemeClr val="tx2"/>
              </a:buClr>
              <a:buFont typeface="Wingdings" panose="05000000000000000000" pitchFamily="2" charset="2"/>
              <a:buNone/>
              <a:defRPr sz="1600" b="0" kern="1200" cap="none">
                <a:solidFill>
                  <a:schemeClr val="bg1"/>
                </a:solidFill>
                <a:latin typeface="+mj-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sz="1600" b="1" kern="1200">
                <a:solidFill>
                  <a:schemeClr val="bg1"/>
                </a:solidFill>
                <a:latin typeface="+mj-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bg1"/>
                </a:solidFill>
                <a:latin typeface="+mj-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sz="1600" kern="1200">
                <a:solidFill>
                  <a:schemeClr val="bg1"/>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noProof="0" dirty="0" smtClean="0">
                <a:solidFill>
                  <a:sysClr val="window" lastClr="FFFFFF"/>
                </a:solidFill>
                <a:latin typeface="Arial Narrow"/>
              </a:rPr>
              <a:t>March</a:t>
            </a:r>
            <a:r>
              <a:rPr kumimoji="0" lang="de-DE" sz="1600" b="0" i="0" u="none" strike="noStrike" kern="1200" cap="none" spc="0" normalizeH="0" baseline="0" noProof="0" dirty="0" smtClean="0">
                <a:ln>
                  <a:noFill/>
                </a:ln>
                <a:solidFill>
                  <a:sysClr val="window" lastClr="FFFFFF"/>
                </a:solidFill>
                <a:effectLst/>
                <a:uLnTx/>
                <a:uFillTx/>
                <a:latin typeface="Arial Narrow"/>
                <a:ea typeface="+mn-ea"/>
                <a:cs typeface="+mn-cs"/>
              </a:rPr>
              <a:t> 22th</a:t>
            </a:r>
            <a:r>
              <a:rPr kumimoji="0" lang="de-DE" sz="1600" b="0" i="0" u="none" strike="noStrike" kern="1200" cap="none" spc="0" normalizeH="0" baseline="0" noProof="0" dirty="0" smtClean="0">
                <a:ln>
                  <a:noFill/>
                </a:ln>
                <a:solidFill>
                  <a:sysClr val="window" lastClr="FFFFFF"/>
                </a:solidFill>
                <a:effectLst/>
                <a:uLnTx/>
                <a:uFillTx/>
                <a:latin typeface="Arial Narrow"/>
                <a:ea typeface="+mn-ea"/>
                <a:cs typeface="+mn-cs"/>
              </a:rPr>
              <a:t>, 2018</a:t>
            </a:r>
            <a:endParaRPr kumimoji="0" lang="de-DE" sz="1600" b="0" i="0" u="none" strike="noStrike" kern="1200" cap="none" spc="0" normalizeH="0" baseline="0" noProof="0" dirty="0">
              <a:ln>
                <a:noFill/>
              </a:ln>
              <a:solidFill>
                <a:sysClr val="window" lastClr="FFFFFF"/>
              </a:solidFill>
              <a:effectLst/>
              <a:uLnTx/>
              <a:uFillTx/>
              <a:latin typeface="Arial Narrow"/>
              <a:ea typeface="+mn-ea"/>
              <a:cs typeface="+mn-cs"/>
            </a:endParaRPr>
          </a:p>
          <a:p>
            <a:r>
              <a:rPr lang="en-US" dirty="0"/>
              <a:t>TUNG NHAM</a:t>
            </a:r>
          </a:p>
          <a:p>
            <a:r>
              <a:rPr lang="en-US" dirty="0"/>
              <a:t>IP </a:t>
            </a:r>
            <a:r>
              <a:rPr lang="en-US" dirty="0" smtClean="0"/>
              <a:t>DESIGN </a:t>
            </a:r>
            <a:r>
              <a:rPr lang="en-US" dirty="0"/>
              <a:t>3</a:t>
            </a:r>
            <a:r>
              <a:rPr lang="en-US" dirty="0" smtClean="0"/>
              <a:t> </a:t>
            </a:r>
            <a:r>
              <a:rPr lang="en-US" dirty="0"/>
              <a:t>GROUP</a:t>
            </a:r>
          </a:p>
          <a:p>
            <a:r>
              <a:rPr lang="fr-FR" dirty="0" smtClean="0"/>
              <a:t>MCU </a:t>
            </a:r>
            <a:r>
              <a:rPr lang="fr-FR" dirty="0"/>
              <a:t>CORE &amp; IP SOLUTION 2 SECTION</a:t>
            </a:r>
          </a:p>
          <a:p>
            <a:r>
              <a:rPr lang="en-US" dirty="0"/>
              <a:t>FRONTEND DESIGN 2 DEPARTMENT</a:t>
            </a:r>
          </a:p>
          <a:p>
            <a:r>
              <a:rPr lang="de-DE" spc="-1" dirty="0" smtClean="0">
                <a:uFill>
                  <a:solidFill>
                    <a:srgbClr val="FFFFFF"/>
                  </a:solidFill>
                </a:uFill>
              </a:rPr>
              <a:t>HARDWARE ENGINEER DIVISION</a:t>
            </a:r>
            <a:endParaRPr lang="de-DE" spc="-1" dirty="0">
              <a:uFill>
                <a:solidFill>
                  <a:srgbClr val="FFFFFF"/>
                </a:solidFill>
              </a:uFill>
              <a:latin typeface="Arial"/>
            </a:endParaRPr>
          </a:p>
          <a:p>
            <a:r>
              <a:rPr lang="de-DE" spc="-1" dirty="0" smtClean="0">
                <a:uFill>
                  <a:solidFill>
                    <a:srgbClr val="FFFFFF"/>
                  </a:solidFill>
                </a:uFill>
              </a:rPr>
              <a:t>RENESAS DESIGN VIETNAM CO., </a:t>
            </a:r>
            <a:r>
              <a:rPr lang="de-DE" spc="-1" dirty="0">
                <a:uFill>
                  <a:solidFill>
                    <a:srgbClr val="FFFFFF"/>
                  </a:solidFill>
                </a:uFill>
              </a:rPr>
              <a:t>Ltd</a:t>
            </a:r>
            <a:endParaRPr lang="de-DE" spc="-1" dirty="0">
              <a:uFill>
                <a:solidFill>
                  <a:srgbClr val="FFFFFF"/>
                </a:solidFill>
              </a:uFill>
              <a:latin typeface="Arial"/>
            </a:endParaRPr>
          </a:p>
        </p:txBody>
      </p:sp>
      <p:sp>
        <p:nvSpPr>
          <p:cNvPr id="2" name="TextBox 1"/>
          <p:cNvSpPr txBox="1"/>
          <p:nvPr/>
        </p:nvSpPr>
        <p:spPr>
          <a:xfrm>
            <a:off x="1371600" y="2229364"/>
            <a:ext cx="2895600" cy="400110"/>
          </a:xfrm>
          <a:prstGeom prst="rect">
            <a:avLst/>
          </a:prstGeom>
          <a:noFill/>
        </p:spPr>
        <p:txBody>
          <a:bodyPr wrap="square" rtlCol="0">
            <a:spAutoFit/>
          </a:bodyPr>
          <a:lstStyle/>
          <a:p>
            <a:r>
              <a:rPr lang="en-US" sz="2000" b="1" dirty="0" smtClean="0">
                <a:solidFill>
                  <a:schemeClr val="bg1"/>
                </a:solidFill>
              </a:rPr>
              <a:t>FINAL-TERM </a:t>
            </a:r>
            <a:r>
              <a:rPr lang="en-US" sz="2000" b="1" dirty="0" smtClean="0">
                <a:solidFill>
                  <a:schemeClr val="bg1"/>
                </a:solidFill>
              </a:rPr>
              <a:t>REPORT</a:t>
            </a:r>
            <a:endParaRPr lang="en-US" sz="2000" b="1" dirty="0">
              <a:solidFill>
                <a:schemeClr val="bg1"/>
              </a:solidFill>
            </a:endParaRPr>
          </a:p>
        </p:txBody>
      </p:sp>
    </p:spTree>
    <p:extLst>
      <p:ext uri="{BB962C8B-B14F-4D97-AF65-F5344CB8AC3E}">
        <p14:creationId xmlns:p14="http://schemas.microsoft.com/office/powerpoint/2010/main" val="27264264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80000" y="923689"/>
            <a:ext cx="9000000" cy="455509"/>
          </a:xfrm>
        </p:spPr>
        <p:txBody>
          <a:bodyPr/>
          <a:lstStyle/>
          <a:p>
            <a:r>
              <a:rPr kumimoji="1" lang="en-US" dirty="0"/>
              <a:t>CURRENT </a:t>
            </a:r>
            <a:r>
              <a:rPr kumimoji="1" lang="en-US" dirty="0" smtClean="0"/>
              <a:t>STATUS chart</a:t>
            </a:r>
            <a:endParaRPr kumimoji="1" lang="en-US" dirty="0"/>
          </a:p>
        </p:txBody>
      </p:sp>
      <p:sp>
        <p:nvSpPr>
          <p:cNvPr id="3" name="スライド番号プレースホルダー 2"/>
          <p:cNvSpPr>
            <a:spLocks noGrp="1"/>
          </p:cNvSpPr>
          <p:nvPr>
            <p:ph type="sldNum" sz="quarter" idx="10"/>
          </p:nvPr>
        </p:nvSpPr>
        <p:spPr/>
        <p:txBody>
          <a:bodyPr/>
          <a:lstStyle/>
          <a:p>
            <a:pPr algn="l"/>
            <a:r>
              <a:rPr lang="de-DE"/>
              <a:t>Page </a:t>
            </a:r>
            <a:fld id="{3FD030EF-7044-4946-962A-5D7D09BD1B34}" type="slidenum">
              <a:rPr lang="de-DE" smtClean="0"/>
              <a:pPr algn="l"/>
              <a:t>10</a:t>
            </a:fld>
            <a:endParaRPr lang="de-DE" dirty="0"/>
          </a:p>
        </p:txBody>
      </p:sp>
      <p:grpSp>
        <p:nvGrpSpPr>
          <p:cNvPr id="45" name="Group 44"/>
          <p:cNvGrpSpPr/>
          <p:nvPr/>
        </p:nvGrpSpPr>
        <p:grpSpPr>
          <a:xfrm>
            <a:off x="5582463" y="1966300"/>
            <a:ext cx="5659188" cy="3669523"/>
            <a:chOff x="5391963" y="1588277"/>
            <a:chExt cx="5659188" cy="3669523"/>
          </a:xfrm>
        </p:grpSpPr>
        <p:sp>
          <p:nvSpPr>
            <p:cNvPr id="18" name="Arrow: Pentagon 17"/>
            <p:cNvSpPr/>
            <p:nvPr/>
          </p:nvSpPr>
          <p:spPr>
            <a:xfrm>
              <a:off x="5943600" y="5181600"/>
              <a:ext cx="5107551" cy="7620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Pentagon 19"/>
            <p:cNvSpPr/>
            <p:nvPr/>
          </p:nvSpPr>
          <p:spPr>
            <a:xfrm rot="16200000">
              <a:off x="4152900" y="3390900"/>
              <a:ext cx="3657600" cy="7620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905500" y="4191000"/>
              <a:ext cx="152400" cy="152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905500" y="3200400"/>
              <a:ext cx="152400" cy="152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5905500" y="2209800"/>
              <a:ext cx="152400" cy="152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086600" y="2746177"/>
              <a:ext cx="381000" cy="243542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305800" y="3271529"/>
              <a:ext cx="381000" cy="191007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525000" y="2746177"/>
              <a:ext cx="381000" cy="243542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5529700" y="4082534"/>
              <a:ext cx="304800" cy="369332"/>
            </a:xfrm>
            <a:prstGeom prst="rect">
              <a:avLst/>
            </a:prstGeom>
            <a:noFill/>
          </p:spPr>
          <p:txBody>
            <a:bodyPr wrap="square" rtlCol="0">
              <a:spAutoFit/>
            </a:bodyPr>
            <a:lstStyle/>
            <a:p>
              <a:r>
                <a:rPr lang="en-US" dirty="0"/>
                <a:t>1</a:t>
              </a:r>
            </a:p>
          </p:txBody>
        </p:sp>
        <p:sp>
          <p:nvSpPr>
            <p:cNvPr id="38" name="TextBox 37"/>
            <p:cNvSpPr txBox="1"/>
            <p:nvPr/>
          </p:nvSpPr>
          <p:spPr>
            <a:xfrm>
              <a:off x="5546150" y="3095733"/>
              <a:ext cx="304800" cy="369332"/>
            </a:xfrm>
            <a:prstGeom prst="rect">
              <a:avLst/>
            </a:prstGeom>
            <a:noFill/>
          </p:spPr>
          <p:txBody>
            <a:bodyPr wrap="square" rtlCol="0">
              <a:spAutoFit/>
            </a:bodyPr>
            <a:lstStyle/>
            <a:p>
              <a:r>
                <a:rPr lang="en-US" dirty="0"/>
                <a:t>2</a:t>
              </a:r>
            </a:p>
          </p:txBody>
        </p:sp>
        <p:sp>
          <p:nvSpPr>
            <p:cNvPr id="39" name="TextBox 38"/>
            <p:cNvSpPr txBox="1"/>
            <p:nvPr/>
          </p:nvSpPr>
          <p:spPr>
            <a:xfrm>
              <a:off x="5566350" y="2105133"/>
              <a:ext cx="304800" cy="369332"/>
            </a:xfrm>
            <a:prstGeom prst="rect">
              <a:avLst/>
            </a:prstGeom>
            <a:noFill/>
          </p:spPr>
          <p:txBody>
            <a:bodyPr wrap="square" rtlCol="0">
              <a:spAutoFit/>
            </a:bodyPr>
            <a:lstStyle/>
            <a:p>
              <a:r>
                <a:rPr lang="en-US" dirty="0"/>
                <a:t>3</a:t>
              </a:r>
            </a:p>
          </p:txBody>
        </p:sp>
        <p:sp>
          <p:nvSpPr>
            <p:cNvPr id="40" name="TextBox 39"/>
            <p:cNvSpPr txBox="1"/>
            <p:nvPr/>
          </p:nvSpPr>
          <p:spPr>
            <a:xfrm>
              <a:off x="5391963" y="1588277"/>
              <a:ext cx="736074" cy="307777"/>
            </a:xfrm>
            <a:prstGeom prst="rect">
              <a:avLst/>
            </a:prstGeom>
            <a:noFill/>
          </p:spPr>
          <p:txBody>
            <a:bodyPr wrap="square" rtlCol="0">
              <a:spAutoFit/>
            </a:bodyPr>
            <a:lstStyle/>
            <a:p>
              <a:r>
                <a:rPr lang="en-US" sz="1400" dirty="0"/>
                <a:t>Level</a:t>
              </a:r>
            </a:p>
          </p:txBody>
        </p:sp>
        <p:sp>
          <p:nvSpPr>
            <p:cNvPr id="42" name="TextBox 41"/>
            <p:cNvSpPr txBox="1"/>
            <p:nvPr/>
          </p:nvSpPr>
          <p:spPr>
            <a:xfrm>
              <a:off x="7073903" y="2460818"/>
              <a:ext cx="457200" cy="276999"/>
            </a:xfrm>
            <a:prstGeom prst="rect">
              <a:avLst/>
            </a:prstGeom>
            <a:noFill/>
          </p:spPr>
          <p:txBody>
            <a:bodyPr wrap="square" rtlCol="0">
              <a:spAutoFit/>
            </a:bodyPr>
            <a:lstStyle/>
            <a:p>
              <a:r>
                <a:rPr lang="en-US" sz="1200" dirty="0" smtClean="0"/>
                <a:t>2.6</a:t>
              </a:r>
              <a:endParaRPr lang="en-US" sz="1200" dirty="0"/>
            </a:p>
          </p:txBody>
        </p:sp>
        <p:sp>
          <p:nvSpPr>
            <p:cNvPr id="43" name="TextBox 42"/>
            <p:cNvSpPr txBox="1"/>
            <p:nvPr/>
          </p:nvSpPr>
          <p:spPr>
            <a:xfrm>
              <a:off x="8343900" y="3003400"/>
              <a:ext cx="273703" cy="276999"/>
            </a:xfrm>
            <a:prstGeom prst="rect">
              <a:avLst/>
            </a:prstGeom>
            <a:noFill/>
          </p:spPr>
          <p:txBody>
            <a:bodyPr wrap="square" rtlCol="0">
              <a:spAutoFit/>
            </a:bodyPr>
            <a:lstStyle/>
            <a:p>
              <a:r>
                <a:rPr lang="en-US" sz="1200" dirty="0"/>
                <a:t>2</a:t>
              </a:r>
              <a:endParaRPr lang="en-US" sz="1200" dirty="0"/>
            </a:p>
          </p:txBody>
        </p:sp>
        <p:sp>
          <p:nvSpPr>
            <p:cNvPr id="44" name="TextBox 43"/>
            <p:cNvSpPr txBox="1"/>
            <p:nvPr/>
          </p:nvSpPr>
          <p:spPr>
            <a:xfrm>
              <a:off x="9493253" y="2469178"/>
              <a:ext cx="444494" cy="276999"/>
            </a:xfrm>
            <a:prstGeom prst="rect">
              <a:avLst/>
            </a:prstGeom>
            <a:noFill/>
          </p:spPr>
          <p:txBody>
            <a:bodyPr wrap="square" rtlCol="0">
              <a:spAutoFit/>
            </a:bodyPr>
            <a:lstStyle/>
            <a:p>
              <a:r>
                <a:rPr lang="en-US" sz="1200" dirty="0"/>
                <a:t>2</a:t>
              </a:r>
              <a:r>
                <a:rPr lang="en-US" sz="1200" dirty="0" smtClean="0"/>
                <a:t>.6</a:t>
              </a:r>
              <a:endParaRPr lang="en-US" sz="1200" dirty="0"/>
            </a:p>
          </p:txBody>
        </p:sp>
      </p:grpSp>
      <p:grpSp>
        <p:nvGrpSpPr>
          <p:cNvPr id="70" name="Group 69"/>
          <p:cNvGrpSpPr/>
          <p:nvPr/>
        </p:nvGrpSpPr>
        <p:grpSpPr>
          <a:xfrm>
            <a:off x="914400" y="1600200"/>
            <a:ext cx="4729516" cy="4757190"/>
            <a:chOff x="815087" y="1966300"/>
            <a:chExt cx="4729516" cy="3911789"/>
          </a:xfrm>
        </p:grpSpPr>
        <p:sp>
          <p:nvSpPr>
            <p:cNvPr id="46" name="Rectangle: Rounded Corners 45"/>
            <p:cNvSpPr/>
            <p:nvPr/>
          </p:nvSpPr>
          <p:spPr>
            <a:xfrm>
              <a:off x="815087" y="1966300"/>
              <a:ext cx="4426263" cy="38221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8" name="Group 57"/>
            <p:cNvGrpSpPr/>
            <p:nvPr/>
          </p:nvGrpSpPr>
          <p:grpSpPr>
            <a:xfrm>
              <a:off x="1484746" y="3282129"/>
              <a:ext cx="2273954" cy="369332"/>
              <a:chOff x="6927515" y="1251739"/>
              <a:chExt cx="2273954" cy="369332"/>
            </a:xfrm>
          </p:grpSpPr>
          <p:sp>
            <p:nvSpPr>
              <p:cNvPr id="51" name="Rectangle 50"/>
              <p:cNvSpPr/>
              <p:nvPr/>
            </p:nvSpPr>
            <p:spPr>
              <a:xfrm>
                <a:off x="6927515" y="1355500"/>
                <a:ext cx="161808" cy="1618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170794" y="1251739"/>
                <a:ext cx="2030675" cy="369332"/>
              </a:xfrm>
              <a:prstGeom prst="rect">
                <a:avLst/>
              </a:prstGeom>
              <a:noFill/>
            </p:spPr>
            <p:txBody>
              <a:bodyPr wrap="square" rtlCol="0" anchor="ctr">
                <a:spAutoFit/>
              </a:bodyPr>
              <a:lstStyle/>
              <a:p>
                <a:r>
                  <a:rPr lang="en-US" dirty="0"/>
                  <a:t>Design role</a:t>
                </a:r>
              </a:p>
            </p:txBody>
          </p:sp>
        </p:grpSp>
        <p:grpSp>
          <p:nvGrpSpPr>
            <p:cNvPr id="61" name="Group 60"/>
            <p:cNvGrpSpPr/>
            <p:nvPr/>
          </p:nvGrpSpPr>
          <p:grpSpPr>
            <a:xfrm>
              <a:off x="1486079" y="4284664"/>
              <a:ext cx="2260229" cy="369332"/>
              <a:chOff x="9093571" y="1168534"/>
              <a:chExt cx="2260229" cy="369332"/>
            </a:xfrm>
          </p:grpSpPr>
          <p:sp>
            <p:nvSpPr>
              <p:cNvPr id="53" name="Rectangle 52"/>
              <p:cNvSpPr/>
              <p:nvPr/>
            </p:nvSpPr>
            <p:spPr>
              <a:xfrm>
                <a:off x="9093571" y="1276714"/>
                <a:ext cx="161808" cy="1618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9323125" y="1168534"/>
                <a:ext cx="2030675" cy="369332"/>
              </a:xfrm>
              <a:prstGeom prst="rect">
                <a:avLst/>
              </a:prstGeom>
              <a:noFill/>
            </p:spPr>
            <p:txBody>
              <a:bodyPr wrap="square" rtlCol="0" anchor="ctr">
                <a:spAutoFit/>
              </a:bodyPr>
              <a:lstStyle/>
              <a:p>
                <a:r>
                  <a:rPr lang="en-US" dirty="0"/>
                  <a:t>Verification role</a:t>
                </a:r>
              </a:p>
            </p:txBody>
          </p:sp>
        </p:grpSp>
        <p:grpSp>
          <p:nvGrpSpPr>
            <p:cNvPr id="60" name="Group 59"/>
            <p:cNvGrpSpPr/>
            <p:nvPr/>
          </p:nvGrpSpPr>
          <p:grpSpPr>
            <a:xfrm>
              <a:off x="1483881" y="2015619"/>
              <a:ext cx="2242662" cy="369332"/>
              <a:chOff x="1483881" y="2252910"/>
              <a:chExt cx="2242662" cy="369332"/>
            </a:xfrm>
          </p:grpSpPr>
          <p:sp>
            <p:nvSpPr>
              <p:cNvPr id="55" name="Rectangle 54"/>
              <p:cNvSpPr/>
              <p:nvPr/>
            </p:nvSpPr>
            <p:spPr>
              <a:xfrm>
                <a:off x="1483881" y="2361090"/>
                <a:ext cx="161808" cy="16180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6" name="TextBox 49"/>
              <p:cNvSpPr txBox="1"/>
              <p:nvPr/>
            </p:nvSpPr>
            <p:spPr>
              <a:xfrm>
                <a:off x="1695868" y="2252910"/>
                <a:ext cx="2030675" cy="369332"/>
              </a:xfrm>
              <a:prstGeom prst="rect">
                <a:avLst/>
              </a:prstGeom>
              <a:noFill/>
            </p:spPr>
            <p:txBody>
              <a:bodyPr wrap="square" rtlCol="0" anchor="ctr">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Common skills</a:t>
                </a:r>
              </a:p>
            </p:txBody>
          </p:sp>
        </p:grpSp>
        <p:sp>
          <p:nvSpPr>
            <p:cNvPr id="57" name="TextBox 56"/>
            <p:cNvSpPr txBox="1"/>
            <p:nvPr/>
          </p:nvSpPr>
          <p:spPr>
            <a:xfrm>
              <a:off x="1702078" y="2320418"/>
              <a:ext cx="3841664" cy="961710"/>
            </a:xfrm>
            <a:prstGeom prst="rect">
              <a:avLst/>
            </a:prstGeom>
            <a:noFill/>
          </p:spPr>
          <p:txBody>
            <a:bodyPr wrap="square" rtlCol="0">
              <a:spAutoFit/>
            </a:bodyPr>
            <a:lstStyle/>
            <a:p>
              <a:pPr marL="285750" indent="-285750">
                <a:buFont typeface="Arial" panose="020B0604020202020204" pitchFamily="34" charset="0"/>
                <a:buChar char="•"/>
              </a:pPr>
              <a:r>
                <a:rPr lang="en-US" sz="1400" dirty="0"/>
                <a:t>Working flow</a:t>
              </a:r>
            </a:p>
            <a:p>
              <a:pPr marL="285750" indent="-285750">
                <a:buFont typeface="Arial" panose="020B0604020202020204" pitchFamily="34" charset="0"/>
                <a:buChar char="•"/>
              </a:pPr>
              <a:r>
                <a:rPr lang="en-US" sz="1400" dirty="0"/>
                <a:t>HWM </a:t>
              </a:r>
              <a:r>
                <a:rPr lang="en-US" sz="1400" dirty="0" smtClean="0"/>
                <a:t>Investigation</a:t>
              </a:r>
            </a:p>
            <a:p>
              <a:pPr marL="285750" indent="-285750">
                <a:buFont typeface="Arial" panose="020B0604020202020204" pitchFamily="34" charset="0"/>
                <a:buChar char="•"/>
              </a:pPr>
              <a:r>
                <a:rPr lang="en-US" sz="1400" dirty="0"/>
                <a:t>Task management</a:t>
              </a:r>
            </a:p>
            <a:p>
              <a:pPr marL="285750" indent="-285750">
                <a:buFont typeface="Arial" panose="020B0604020202020204" pitchFamily="34" charset="0"/>
                <a:buChar char="•"/>
              </a:pPr>
              <a:r>
                <a:rPr lang="en-US" sz="1400" dirty="0"/>
                <a:t>Scripting languages</a:t>
              </a:r>
            </a:p>
            <a:p>
              <a:pPr marL="285750" indent="-285750">
                <a:buFont typeface="Arial" panose="020B0604020202020204" pitchFamily="34" charset="0"/>
                <a:buChar char="•"/>
              </a:pPr>
              <a:r>
                <a:rPr lang="en-US" sz="1400" dirty="0"/>
                <a:t>HLD tool </a:t>
              </a:r>
              <a:r>
                <a:rPr lang="en-US" sz="1400" dirty="0" smtClean="0"/>
                <a:t>evaluation</a:t>
              </a:r>
              <a:endParaRPr lang="en-US" sz="1400" dirty="0"/>
            </a:p>
          </p:txBody>
        </p:sp>
        <p:sp>
          <p:nvSpPr>
            <p:cNvPr id="59" name="TextBox 58"/>
            <p:cNvSpPr txBox="1"/>
            <p:nvPr/>
          </p:nvSpPr>
          <p:spPr>
            <a:xfrm>
              <a:off x="1702078" y="3595421"/>
              <a:ext cx="3841664"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Design Specification</a:t>
              </a:r>
            </a:p>
            <a:p>
              <a:pPr marL="285750" indent="-285750">
                <a:buFont typeface="Arial" panose="020B0604020202020204" pitchFamily="34" charset="0"/>
                <a:buChar char="•"/>
              </a:pPr>
              <a:r>
                <a:rPr lang="en-US" sz="1600" dirty="0"/>
                <a:t>Coding</a:t>
              </a:r>
            </a:p>
            <a:p>
              <a:pPr marL="285750" indent="-285750">
                <a:buFont typeface="Arial" panose="020B0604020202020204" pitchFamily="34" charset="0"/>
                <a:buChar char="•"/>
              </a:pPr>
              <a:r>
                <a:rPr lang="en-US" sz="1600" dirty="0"/>
                <a:t>Code review</a:t>
              </a:r>
            </a:p>
          </p:txBody>
        </p:sp>
        <p:sp>
          <p:nvSpPr>
            <p:cNvPr id="62" name="TextBox 61"/>
            <p:cNvSpPr txBox="1"/>
            <p:nvPr/>
          </p:nvSpPr>
          <p:spPr>
            <a:xfrm>
              <a:off x="1702939" y="4554650"/>
              <a:ext cx="3841664"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Verification Specification</a:t>
              </a:r>
            </a:p>
            <a:p>
              <a:pPr marL="285750" indent="-285750">
                <a:buFont typeface="Arial" panose="020B0604020202020204" pitchFamily="34" charset="0"/>
                <a:buChar char="•"/>
              </a:pPr>
              <a:r>
                <a:rPr lang="en-US" sz="1600" dirty="0"/>
                <a:t>Test items creation</a:t>
              </a:r>
            </a:p>
            <a:p>
              <a:pPr marL="285750" indent="-285750">
                <a:buFont typeface="Arial" panose="020B0604020202020204" pitchFamily="34" charset="0"/>
                <a:buChar char="•"/>
              </a:pPr>
              <a:r>
                <a:rPr lang="en-US" sz="1600" dirty="0"/>
                <a:t>Environment preparation</a:t>
              </a:r>
            </a:p>
            <a:p>
              <a:pPr marL="285750" indent="-285750">
                <a:buFont typeface="Arial" panose="020B0604020202020204" pitchFamily="34" charset="0"/>
                <a:buChar char="•"/>
              </a:pPr>
              <a:r>
                <a:rPr lang="en-US" sz="1600" dirty="0"/>
                <a:t>Verification component</a:t>
              </a:r>
            </a:p>
            <a:p>
              <a:pPr marL="285750" indent="-285750">
                <a:buFont typeface="Arial" panose="020B0604020202020204" pitchFamily="34" charset="0"/>
                <a:buChar char="•"/>
              </a:pPr>
              <a:r>
                <a:rPr lang="en-US" sz="1600" dirty="0"/>
                <a:t>Functional debug</a:t>
              </a:r>
            </a:p>
          </p:txBody>
        </p:sp>
      </p:grpSp>
      <p:sp>
        <p:nvSpPr>
          <p:cNvPr id="41" name="TextBox 40"/>
          <p:cNvSpPr txBox="1"/>
          <p:nvPr/>
        </p:nvSpPr>
        <p:spPr>
          <a:xfrm>
            <a:off x="9525000" y="5600611"/>
            <a:ext cx="1854194" cy="307777"/>
          </a:xfrm>
          <a:prstGeom prst="rect">
            <a:avLst/>
          </a:prstGeom>
          <a:noFill/>
        </p:spPr>
        <p:txBody>
          <a:bodyPr wrap="square" rtlCol="0">
            <a:spAutoFit/>
          </a:bodyPr>
          <a:lstStyle/>
          <a:p>
            <a:r>
              <a:rPr lang="en-US" sz="1400" dirty="0" smtClean="0"/>
              <a:t>Second</a:t>
            </a:r>
            <a:r>
              <a:rPr lang="en-US" sz="1400" dirty="0" smtClean="0"/>
              <a:t> </a:t>
            </a:r>
            <a:r>
              <a:rPr lang="en-US" sz="1400" dirty="0" smtClean="0"/>
              <a:t>year training</a:t>
            </a:r>
            <a:endParaRPr lang="en-US" sz="1400" dirty="0"/>
          </a:p>
        </p:txBody>
      </p:sp>
      <p:grpSp>
        <p:nvGrpSpPr>
          <p:cNvPr id="47" name="Group 46"/>
          <p:cNvGrpSpPr/>
          <p:nvPr/>
        </p:nvGrpSpPr>
        <p:grpSpPr>
          <a:xfrm>
            <a:off x="6830244" y="5925107"/>
            <a:ext cx="4675956" cy="307777"/>
            <a:chOff x="3973652" y="5803610"/>
            <a:chExt cx="4675956" cy="307777"/>
          </a:xfrm>
        </p:grpSpPr>
        <p:sp>
          <p:nvSpPr>
            <p:cNvPr id="48" name="Sun 47"/>
            <p:cNvSpPr/>
            <p:nvPr/>
          </p:nvSpPr>
          <p:spPr>
            <a:xfrm>
              <a:off x="3973652" y="5881299"/>
              <a:ext cx="152400" cy="152400"/>
            </a:xfrm>
            <a:prstGeom prst="su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9" name="TextBox 48"/>
            <p:cNvSpPr txBox="1"/>
            <p:nvPr/>
          </p:nvSpPr>
          <p:spPr>
            <a:xfrm>
              <a:off x="4295858" y="5803610"/>
              <a:ext cx="4353750" cy="307777"/>
            </a:xfrm>
            <a:prstGeom prst="rect">
              <a:avLst/>
            </a:prstGeom>
            <a:noFill/>
          </p:spPr>
          <p:txBody>
            <a:bodyPr wrap="square" rtlCol="0">
              <a:spAutoFit/>
            </a:bodyPr>
            <a:lstStyle/>
            <a:p>
              <a:r>
                <a:rPr lang="en-US" sz="1400" dirty="0"/>
                <a:t>All values are average value of skill level</a:t>
              </a:r>
            </a:p>
          </p:txBody>
        </p:sp>
      </p:grpSp>
    </p:spTree>
    <p:extLst>
      <p:ext uri="{BB962C8B-B14F-4D97-AF65-F5344CB8AC3E}">
        <p14:creationId xmlns:p14="http://schemas.microsoft.com/office/powerpoint/2010/main" val="510347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smtClean="0"/>
              <a:t>Current status</a:t>
            </a:r>
            <a:r>
              <a:rPr lang="en-US" cap="all" dirty="0"/>
              <a:t/>
            </a:r>
            <a:br>
              <a:rPr lang="en-US" cap="all" dirty="0"/>
            </a:br>
            <a:r>
              <a:rPr lang="en-US" sz="2000" dirty="0" smtClean="0"/>
              <a:t>in compare with the target</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11</a:t>
            </a:fld>
            <a:endParaRPr lang="de-DE" dirty="0"/>
          </a:p>
        </p:txBody>
      </p:sp>
      <p:grpSp>
        <p:nvGrpSpPr>
          <p:cNvPr id="11" name="Group 10"/>
          <p:cNvGrpSpPr/>
          <p:nvPr/>
        </p:nvGrpSpPr>
        <p:grpSpPr>
          <a:xfrm>
            <a:off x="1259158" y="4629215"/>
            <a:ext cx="9673758" cy="321914"/>
            <a:chOff x="1266475" y="4631086"/>
            <a:chExt cx="9673758" cy="321914"/>
          </a:xfrm>
        </p:grpSpPr>
        <p:sp>
          <p:nvSpPr>
            <p:cNvPr id="14" name="Arrow: Chevron 13"/>
            <p:cNvSpPr/>
            <p:nvPr/>
          </p:nvSpPr>
          <p:spPr>
            <a:xfrm>
              <a:off x="3648745" y="4631086"/>
              <a:ext cx="2560239" cy="321910"/>
            </a:xfrm>
            <a:prstGeom prst="chevr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MAY. 2018</a:t>
              </a:r>
              <a:endParaRPr lang="en-US" dirty="0">
                <a:solidFill>
                  <a:schemeClr val="tx1"/>
                </a:solidFill>
              </a:endParaRPr>
            </a:p>
          </p:txBody>
        </p:sp>
        <p:sp>
          <p:nvSpPr>
            <p:cNvPr id="41" name="Arrow: Pentagon 40"/>
            <p:cNvSpPr/>
            <p:nvPr/>
          </p:nvSpPr>
          <p:spPr>
            <a:xfrm>
              <a:off x="1266475" y="4631090"/>
              <a:ext cx="2572560" cy="32191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NOV. 2017</a:t>
              </a:r>
              <a:endParaRPr lang="en-US" dirty="0"/>
            </a:p>
          </p:txBody>
        </p:sp>
        <p:sp>
          <p:nvSpPr>
            <p:cNvPr id="42" name="Arrow: Chevron 41"/>
            <p:cNvSpPr/>
            <p:nvPr/>
          </p:nvSpPr>
          <p:spPr>
            <a:xfrm>
              <a:off x="6018695" y="4631086"/>
              <a:ext cx="2560239" cy="321910"/>
            </a:xfrm>
            <a:prstGeom prst="chevr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NOV. 2018</a:t>
              </a:r>
              <a:endParaRPr lang="en-US" dirty="0">
                <a:solidFill>
                  <a:schemeClr val="tx1"/>
                </a:solidFill>
              </a:endParaRPr>
            </a:p>
          </p:txBody>
        </p:sp>
        <p:sp>
          <p:nvSpPr>
            <p:cNvPr id="43" name="Arrow: Chevron 42"/>
            <p:cNvSpPr/>
            <p:nvPr/>
          </p:nvSpPr>
          <p:spPr>
            <a:xfrm>
              <a:off x="8379994" y="4631087"/>
              <a:ext cx="2560239" cy="321910"/>
            </a:xfrm>
            <a:prstGeom prst="chevr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MAY. 2019</a:t>
              </a:r>
              <a:endParaRPr lang="en-US" dirty="0">
                <a:solidFill>
                  <a:schemeClr val="tx1"/>
                </a:solidFill>
              </a:endParaRPr>
            </a:p>
          </p:txBody>
        </p:sp>
      </p:grpSp>
      <p:cxnSp>
        <p:nvCxnSpPr>
          <p:cNvPr id="50" name="Straight Connector 49"/>
          <p:cNvCxnSpPr>
            <a:cxnSpLocks/>
          </p:cNvCxnSpPr>
          <p:nvPr/>
        </p:nvCxnSpPr>
        <p:spPr>
          <a:xfrm flipV="1">
            <a:off x="3657600" y="1752600"/>
            <a:ext cx="0" cy="287848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7" name="Arrow: Pentagon 66"/>
          <p:cNvSpPr/>
          <p:nvPr/>
        </p:nvSpPr>
        <p:spPr>
          <a:xfrm rot="16200000">
            <a:off x="-321112" y="3325553"/>
            <a:ext cx="3200395" cy="544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8" name="Straight Connector 67"/>
          <p:cNvCxnSpPr>
            <a:cxnSpLocks/>
          </p:cNvCxnSpPr>
          <p:nvPr/>
        </p:nvCxnSpPr>
        <p:spPr>
          <a:xfrm flipV="1">
            <a:off x="6018695" y="1752600"/>
            <a:ext cx="0" cy="28784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cxnSpLocks/>
          </p:cNvCxnSpPr>
          <p:nvPr/>
        </p:nvCxnSpPr>
        <p:spPr>
          <a:xfrm flipV="1">
            <a:off x="8379994" y="1752600"/>
            <a:ext cx="0" cy="287848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084345" y="3727421"/>
            <a:ext cx="786384"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869508" y="3575021"/>
            <a:ext cx="786384"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219360" y="3706085"/>
            <a:ext cx="118872" cy="118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219360" y="2886270"/>
            <a:ext cx="118872" cy="118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219360" y="2073298"/>
            <a:ext cx="118872" cy="118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429283" y="3470441"/>
            <a:ext cx="795528"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224811" y="3385968"/>
            <a:ext cx="795528"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602262" y="2907606"/>
            <a:ext cx="786384"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9168763" y="2094748"/>
            <a:ext cx="786384"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9953266" y="2400300"/>
            <a:ext cx="786384"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53511" y="3572041"/>
            <a:ext cx="304800" cy="369332"/>
          </a:xfrm>
          <a:prstGeom prst="rect">
            <a:avLst/>
          </a:prstGeom>
          <a:noFill/>
        </p:spPr>
        <p:txBody>
          <a:bodyPr wrap="square" rtlCol="0">
            <a:spAutoFit/>
          </a:bodyPr>
          <a:lstStyle/>
          <a:p>
            <a:r>
              <a:rPr lang="en-US" dirty="0"/>
              <a:t>1</a:t>
            </a:r>
          </a:p>
        </p:txBody>
      </p:sp>
      <p:sp>
        <p:nvSpPr>
          <p:cNvPr id="48" name="TextBox 47"/>
          <p:cNvSpPr txBox="1"/>
          <p:nvPr/>
        </p:nvSpPr>
        <p:spPr>
          <a:xfrm>
            <a:off x="953511" y="2761040"/>
            <a:ext cx="304800" cy="369332"/>
          </a:xfrm>
          <a:prstGeom prst="rect">
            <a:avLst/>
          </a:prstGeom>
          <a:noFill/>
        </p:spPr>
        <p:txBody>
          <a:bodyPr wrap="square" rtlCol="0">
            <a:spAutoFit/>
          </a:bodyPr>
          <a:lstStyle/>
          <a:p>
            <a:r>
              <a:rPr lang="en-US" dirty="0"/>
              <a:t>2</a:t>
            </a:r>
          </a:p>
        </p:txBody>
      </p:sp>
      <p:sp>
        <p:nvSpPr>
          <p:cNvPr id="49" name="TextBox 48"/>
          <p:cNvSpPr txBox="1"/>
          <p:nvPr/>
        </p:nvSpPr>
        <p:spPr>
          <a:xfrm>
            <a:off x="958243" y="1948068"/>
            <a:ext cx="304800" cy="369332"/>
          </a:xfrm>
          <a:prstGeom prst="rect">
            <a:avLst/>
          </a:prstGeom>
          <a:noFill/>
        </p:spPr>
        <p:txBody>
          <a:bodyPr wrap="square" rtlCol="0">
            <a:spAutoFit/>
          </a:bodyPr>
          <a:lstStyle/>
          <a:p>
            <a:r>
              <a:rPr lang="en-US" dirty="0"/>
              <a:t>3</a:t>
            </a:r>
          </a:p>
        </p:txBody>
      </p:sp>
      <p:sp>
        <p:nvSpPr>
          <p:cNvPr id="51" name="TextBox 50"/>
          <p:cNvSpPr txBox="1"/>
          <p:nvPr/>
        </p:nvSpPr>
        <p:spPr>
          <a:xfrm>
            <a:off x="685800" y="1671068"/>
            <a:ext cx="736074" cy="307777"/>
          </a:xfrm>
          <a:prstGeom prst="rect">
            <a:avLst/>
          </a:prstGeom>
          <a:noFill/>
        </p:spPr>
        <p:txBody>
          <a:bodyPr wrap="square" rtlCol="0">
            <a:spAutoFit/>
          </a:bodyPr>
          <a:lstStyle/>
          <a:p>
            <a:r>
              <a:rPr lang="en-US" sz="1400" dirty="0"/>
              <a:t>Level</a:t>
            </a:r>
          </a:p>
        </p:txBody>
      </p:sp>
      <p:grpSp>
        <p:nvGrpSpPr>
          <p:cNvPr id="8" name="Group 7"/>
          <p:cNvGrpSpPr/>
          <p:nvPr/>
        </p:nvGrpSpPr>
        <p:grpSpPr>
          <a:xfrm>
            <a:off x="1306330" y="3239341"/>
            <a:ext cx="786384" cy="307602"/>
            <a:chOff x="1306330" y="3152001"/>
            <a:chExt cx="786384" cy="307602"/>
          </a:xfrm>
        </p:grpSpPr>
        <p:sp>
          <p:nvSpPr>
            <p:cNvPr id="75" name="Rectangle 74"/>
            <p:cNvSpPr/>
            <p:nvPr/>
          </p:nvSpPr>
          <p:spPr>
            <a:xfrm>
              <a:off x="1306330" y="3383403"/>
              <a:ext cx="786384"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447800" y="3152001"/>
              <a:ext cx="493456" cy="276999"/>
            </a:xfrm>
            <a:prstGeom prst="rect">
              <a:avLst/>
            </a:prstGeom>
            <a:noFill/>
          </p:spPr>
          <p:txBody>
            <a:bodyPr wrap="square" rtlCol="0">
              <a:spAutoFit/>
            </a:bodyPr>
            <a:lstStyle/>
            <a:p>
              <a:r>
                <a:rPr lang="en-US" sz="1200" dirty="0" smtClean="0"/>
                <a:t>1.33</a:t>
              </a:r>
              <a:endParaRPr lang="en-US" sz="1200" dirty="0"/>
            </a:p>
          </p:txBody>
        </p:sp>
      </p:grpSp>
      <p:sp>
        <p:nvSpPr>
          <p:cNvPr id="53" name="TextBox 52"/>
          <p:cNvSpPr txBox="1"/>
          <p:nvPr/>
        </p:nvSpPr>
        <p:spPr>
          <a:xfrm>
            <a:off x="2352792" y="3479708"/>
            <a:ext cx="255700" cy="276999"/>
          </a:xfrm>
          <a:prstGeom prst="rect">
            <a:avLst/>
          </a:prstGeom>
          <a:noFill/>
        </p:spPr>
        <p:txBody>
          <a:bodyPr wrap="square" rtlCol="0">
            <a:spAutoFit/>
          </a:bodyPr>
          <a:lstStyle/>
          <a:p>
            <a:r>
              <a:rPr lang="en-US" sz="1200" dirty="0"/>
              <a:t>1</a:t>
            </a:r>
          </a:p>
        </p:txBody>
      </p:sp>
      <p:sp>
        <p:nvSpPr>
          <p:cNvPr id="54" name="TextBox 53"/>
          <p:cNvSpPr txBox="1"/>
          <p:nvPr/>
        </p:nvSpPr>
        <p:spPr>
          <a:xfrm>
            <a:off x="3053963" y="3328590"/>
            <a:ext cx="420666" cy="276999"/>
          </a:xfrm>
          <a:prstGeom prst="rect">
            <a:avLst/>
          </a:prstGeom>
          <a:noFill/>
        </p:spPr>
        <p:txBody>
          <a:bodyPr wrap="square" rtlCol="0">
            <a:spAutoFit/>
          </a:bodyPr>
          <a:lstStyle/>
          <a:p>
            <a:r>
              <a:rPr lang="en-US" sz="1200" dirty="0" smtClean="0"/>
              <a:t>1.2</a:t>
            </a:r>
            <a:endParaRPr lang="en-US" sz="1200" dirty="0"/>
          </a:p>
        </p:txBody>
      </p:sp>
      <p:grpSp>
        <p:nvGrpSpPr>
          <p:cNvPr id="9" name="Group 8"/>
          <p:cNvGrpSpPr/>
          <p:nvPr/>
        </p:nvGrpSpPr>
        <p:grpSpPr>
          <a:xfrm>
            <a:off x="3664477" y="2679006"/>
            <a:ext cx="786384" cy="304800"/>
            <a:chOff x="3664477" y="2514600"/>
            <a:chExt cx="786384" cy="304800"/>
          </a:xfrm>
        </p:grpSpPr>
        <p:sp>
          <p:nvSpPr>
            <p:cNvPr id="32" name="Rectangle 31"/>
            <p:cNvSpPr/>
            <p:nvPr/>
          </p:nvSpPr>
          <p:spPr>
            <a:xfrm>
              <a:off x="3664477" y="2743200"/>
              <a:ext cx="786384"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3926144" y="2514600"/>
              <a:ext cx="493456" cy="276999"/>
            </a:xfrm>
            <a:prstGeom prst="rect">
              <a:avLst/>
            </a:prstGeom>
            <a:noFill/>
          </p:spPr>
          <p:txBody>
            <a:bodyPr wrap="square" rtlCol="0">
              <a:spAutoFit/>
            </a:bodyPr>
            <a:lstStyle/>
            <a:p>
              <a:r>
                <a:rPr lang="en-US" sz="1200" dirty="0" smtClean="0"/>
                <a:t>2</a:t>
              </a:r>
              <a:endParaRPr lang="en-US" sz="1200" dirty="0"/>
            </a:p>
          </p:txBody>
        </p:sp>
      </p:grpSp>
      <p:sp>
        <p:nvSpPr>
          <p:cNvPr id="56" name="TextBox 55"/>
          <p:cNvSpPr txBox="1"/>
          <p:nvPr/>
        </p:nvSpPr>
        <p:spPr>
          <a:xfrm>
            <a:off x="4576113" y="3228201"/>
            <a:ext cx="493456" cy="276999"/>
          </a:xfrm>
          <a:prstGeom prst="rect">
            <a:avLst/>
          </a:prstGeom>
          <a:noFill/>
        </p:spPr>
        <p:txBody>
          <a:bodyPr wrap="square" rtlCol="0">
            <a:spAutoFit/>
          </a:bodyPr>
          <a:lstStyle/>
          <a:p>
            <a:r>
              <a:rPr lang="en-US" sz="1200" dirty="0" smtClean="0"/>
              <a:t>1.33</a:t>
            </a:r>
            <a:endParaRPr lang="en-US" sz="1200" dirty="0"/>
          </a:p>
        </p:txBody>
      </p:sp>
      <p:sp>
        <p:nvSpPr>
          <p:cNvPr id="57" name="TextBox 56"/>
          <p:cNvSpPr txBox="1"/>
          <p:nvPr/>
        </p:nvSpPr>
        <p:spPr>
          <a:xfrm>
            <a:off x="5414170" y="3124200"/>
            <a:ext cx="420666" cy="276999"/>
          </a:xfrm>
          <a:prstGeom prst="rect">
            <a:avLst/>
          </a:prstGeom>
          <a:noFill/>
        </p:spPr>
        <p:txBody>
          <a:bodyPr wrap="square" rtlCol="0">
            <a:spAutoFit/>
          </a:bodyPr>
          <a:lstStyle/>
          <a:p>
            <a:r>
              <a:rPr lang="en-US" sz="1200" dirty="0" smtClean="0"/>
              <a:t>1.4</a:t>
            </a:r>
            <a:endParaRPr lang="en-US" sz="1200" dirty="0"/>
          </a:p>
        </p:txBody>
      </p:sp>
      <p:grpSp>
        <p:nvGrpSpPr>
          <p:cNvPr id="4" name="Group 3"/>
          <p:cNvGrpSpPr/>
          <p:nvPr/>
        </p:nvGrpSpPr>
        <p:grpSpPr>
          <a:xfrm>
            <a:off x="6018458" y="2388695"/>
            <a:ext cx="786384" cy="315099"/>
            <a:chOff x="6018458" y="2423343"/>
            <a:chExt cx="786384" cy="315099"/>
          </a:xfrm>
        </p:grpSpPr>
        <p:sp>
          <p:nvSpPr>
            <p:cNvPr id="35" name="Rectangle 34"/>
            <p:cNvSpPr/>
            <p:nvPr/>
          </p:nvSpPr>
          <p:spPr>
            <a:xfrm>
              <a:off x="6018458" y="2662242"/>
              <a:ext cx="786384"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172200" y="2423343"/>
              <a:ext cx="493456" cy="276999"/>
            </a:xfrm>
            <a:prstGeom prst="rect">
              <a:avLst/>
            </a:prstGeom>
            <a:noFill/>
          </p:spPr>
          <p:txBody>
            <a:bodyPr wrap="square" rtlCol="0">
              <a:spAutoFit/>
            </a:bodyPr>
            <a:lstStyle/>
            <a:p>
              <a:r>
                <a:rPr lang="en-US" sz="1200" dirty="0" smtClean="0"/>
                <a:t>2.33</a:t>
              </a:r>
              <a:endParaRPr lang="en-US" sz="1200" dirty="0"/>
            </a:p>
          </p:txBody>
        </p:sp>
      </p:grpSp>
      <p:grpSp>
        <p:nvGrpSpPr>
          <p:cNvPr id="5" name="Group 4"/>
          <p:cNvGrpSpPr/>
          <p:nvPr/>
        </p:nvGrpSpPr>
        <p:grpSpPr>
          <a:xfrm>
            <a:off x="6804842" y="2656020"/>
            <a:ext cx="786384" cy="329114"/>
            <a:chOff x="6804842" y="2976618"/>
            <a:chExt cx="786384" cy="329114"/>
          </a:xfrm>
        </p:grpSpPr>
        <p:sp>
          <p:nvSpPr>
            <p:cNvPr id="36" name="Rectangle 35"/>
            <p:cNvSpPr/>
            <p:nvPr/>
          </p:nvSpPr>
          <p:spPr>
            <a:xfrm>
              <a:off x="6804842" y="3229532"/>
              <a:ext cx="786384"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7093074" y="2976618"/>
              <a:ext cx="493456" cy="276999"/>
            </a:xfrm>
            <a:prstGeom prst="rect">
              <a:avLst/>
            </a:prstGeom>
            <a:noFill/>
          </p:spPr>
          <p:txBody>
            <a:bodyPr wrap="square" rtlCol="0">
              <a:spAutoFit/>
            </a:bodyPr>
            <a:lstStyle/>
            <a:p>
              <a:r>
                <a:rPr lang="en-US" sz="1200" dirty="0"/>
                <a:t>2</a:t>
              </a:r>
            </a:p>
          </p:txBody>
        </p:sp>
      </p:grpSp>
      <p:sp>
        <p:nvSpPr>
          <p:cNvPr id="60" name="TextBox 59"/>
          <p:cNvSpPr txBox="1"/>
          <p:nvPr/>
        </p:nvSpPr>
        <p:spPr>
          <a:xfrm>
            <a:off x="7867604" y="2662242"/>
            <a:ext cx="255700" cy="276999"/>
          </a:xfrm>
          <a:prstGeom prst="rect">
            <a:avLst/>
          </a:prstGeom>
          <a:noFill/>
        </p:spPr>
        <p:txBody>
          <a:bodyPr wrap="square" rtlCol="0">
            <a:spAutoFit/>
          </a:bodyPr>
          <a:lstStyle/>
          <a:p>
            <a:r>
              <a:rPr lang="en-US" sz="1200" dirty="0"/>
              <a:t>2</a:t>
            </a:r>
          </a:p>
        </p:txBody>
      </p:sp>
      <p:grpSp>
        <p:nvGrpSpPr>
          <p:cNvPr id="7" name="Group 6"/>
          <p:cNvGrpSpPr/>
          <p:nvPr/>
        </p:nvGrpSpPr>
        <p:grpSpPr>
          <a:xfrm>
            <a:off x="8379790" y="1967084"/>
            <a:ext cx="786384" cy="318540"/>
            <a:chOff x="8389492" y="2119484"/>
            <a:chExt cx="786384" cy="318540"/>
          </a:xfrm>
        </p:grpSpPr>
        <p:sp>
          <p:nvSpPr>
            <p:cNvPr id="45" name="Rectangle 44"/>
            <p:cNvSpPr/>
            <p:nvPr/>
          </p:nvSpPr>
          <p:spPr>
            <a:xfrm>
              <a:off x="8389492" y="2361824"/>
              <a:ext cx="786384"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8561250" y="2119484"/>
              <a:ext cx="493456" cy="276999"/>
            </a:xfrm>
            <a:prstGeom prst="rect">
              <a:avLst/>
            </a:prstGeom>
            <a:noFill/>
          </p:spPr>
          <p:txBody>
            <a:bodyPr wrap="square" rtlCol="0">
              <a:spAutoFit/>
            </a:bodyPr>
            <a:lstStyle/>
            <a:p>
              <a:r>
                <a:rPr lang="en-US" sz="1200" dirty="0" smtClean="0"/>
                <a:t>2.8</a:t>
              </a:r>
              <a:endParaRPr lang="en-US" sz="1200" dirty="0"/>
            </a:p>
          </p:txBody>
        </p:sp>
      </p:grpSp>
      <p:sp>
        <p:nvSpPr>
          <p:cNvPr id="62" name="TextBox 61"/>
          <p:cNvSpPr txBox="1"/>
          <p:nvPr/>
        </p:nvSpPr>
        <p:spPr>
          <a:xfrm>
            <a:off x="10137656" y="2156071"/>
            <a:ext cx="420666" cy="276999"/>
          </a:xfrm>
          <a:prstGeom prst="rect">
            <a:avLst/>
          </a:prstGeom>
          <a:noFill/>
        </p:spPr>
        <p:txBody>
          <a:bodyPr wrap="square" rtlCol="0">
            <a:spAutoFit/>
          </a:bodyPr>
          <a:lstStyle/>
          <a:p>
            <a:r>
              <a:rPr lang="en-US" sz="1200" dirty="0" smtClean="0"/>
              <a:t>2.6</a:t>
            </a:r>
            <a:endParaRPr lang="en-US" sz="1200" dirty="0"/>
          </a:p>
        </p:txBody>
      </p:sp>
      <p:sp>
        <p:nvSpPr>
          <p:cNvPr id="63" name="TextBox 62"/>
          <p:cNvSpPr txBox="1"/>
          <p:nvPr/>
        </p:nvSpPr>
        <p:spPr>
          <a:xfrm>
            <a:off x="9434105" y="1851271"/>
            <a:ext cx="255700" cy="276999"/>
          </a:xfrm>
          <a:prstGeom prst="rect">
            <a:avLst/>
          </a:prstGeom>
          <a:noFill/>
        </p:spPr>
        <p:txBody>
          <a:bodyPr wrap="square" rtlCol="0">
            <a:spAutoFit/>
          </a:bodyPr>
          <a:lstStyle/>
          <a:p>
            <a:r>
              <a:rPr lang="en-US" sz="1200" dirty="0"/>
              <a:t>3</a:t>
            </a:r>
          </a:p>
        </p:txBody>
      </p:sp>
      <p:grpSp>
        <p:nvGrpSpPr>
          <p:cNvPr id="16" name="Group 15"/>
          <p:cNvGrpSpPr/>
          <p:nvPr/>
        </p:nvGrpSpPr>
        <p:grpSpPr>
          <a:xfrm>
            <a:off x="2569049" y="5269468"/>
            <a:ext cx="6898817" cy="369332"/>
            <a:chOff x="1779989" y="5225820"/>
            <a:chExt cx="6898817" cy="369332"/>
          </a:xfrm>
        </p:grpSpPr>
        <p:sp>
          <p:nvSpPr>
            <p:cNvPr id="13" name="Rectangle 12"/>
            <p:cNvSpPr/>
            <p:nvPr/>
          </p:nvSpPr>
          <p:spPr>
            <a:xfrm>
              <a:off x="1779989" y="5334000"/>
              <a:ext cx="161808" cy="16180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991976" y="5225820"/>
              <a:ext cx="2030675" cy="369332"/>
            </a:xfrm>
            <a:prstGeom prst="rect">
              <a:avLst/>
            </a:prstGeom>
            <a:noFill/>
          </p:spPr>
          <p:txBody>
            <a:bodyPr wrap="square" rtlCol="0" anchor="ctr">
              <a:spAutoFit/>
            </a:bodyPr>
            <a:lstStyle/>
            <a:p>
              <a:r>
                <a:rPr lang="en-US" dirty="0"/>
                <a:t>Common skills</a:t>
              </a:r>
            </a:p>
          </p:txBody>
        </p:sp>
        <p:sp>
          <p:nvSpPr>
            <p:cNvPr id="64" name="Rectangle 63"/>
            <p:cNvSpPr/>
            <p:nvPr/>
          </p:nvSpPr>
          <p:spPr>
            <a:xfrm>
              <a:off x="4252521" y="5329582"/>
              <a:ext cx="161808" cy="1618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4495800" y="5225820"/>
              <a:ext cx="2030675" cy="369332"/>
            </a:xfrm>
            <a:prstGeom prst="rect">
              <a:avLst/>
            </a:prstGeom>
            <a:noFill/>
          </p:spPr>
          <p:txBody>
            <a:bodyPr wrap="square" rtlCol="0" anchor="ctr">
              <a:spAutoFit/>
            </a:bodyPr>
            <a:lstStyle/>
            <a:p>
              <a:r>
                <a:rPr lang="en-US" dirty="0"/>
                <a:t>Design role</a:t>
              </a:r>
            </a:p>
          </p:txBody>
        </p:sp>
        <p:sp>
          <p:nvSpPr>
            <p:cNvPr id="66" name="Rectangle 65"/>
            <p:cNvSpPr/>
            <p:nvPr/>
          </p:nvSpPr>
          <p:spPr>
            <a:xfrm>
              <a:off x="6418577" y="5334000"/>
              <a:ext cx="161808" cy="1618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6648131" y="5225820"/>
              <a:ext cx="2030675" cy="369332"/>
            </a:xfrm>
            <a:prstGeom prst="rect">
              <a:avLst/>
            </a:prstGeom>
            <a:noFill/>
          </p:spPr>
          <p:txBody>
            <a:bodyPr wrap="square" rtlCol="0" anchor="ctr">
              <a:spAutoFit/>
            </a:bodyPr>
            <a:lstStyle/>
            <a:p>
              <a:r>
                <a:rPr lang="en-US" dirty="0"/>
                <a:t>Verification role</a:t>
              </a:r>
            </a:p>
          </p:txBody>
        </p:sp>
      </p:grpSp>
      <p:grpSp>
        <p:nvGrpSpPr>
          <p:cNvPr id="19" name="Group 18"/>
          <p:cNvGrpSpPr/>
          <p:nvPr/>
        </p:nvGrpSpPr>
        <p:grpSpPr>
          <a:xfrm>
            <a:off x="3719475" y="5757062"/>
            <a:ext cx="4597966" cy="369332"/>
            <a:chOff x="3973652" y="5772473"/>
            <a:chExt cx="4597966" cy="369332"/>
          </a:xfrm>
        </p:grpSpPr>
        <p:sp>
          <p:nvSpPr>
            <p:cNvPr id="17" name="Sun 16"/>
            <p:cNvSpPr/>
            <p:nvPr/>
          </p:nvSpPr>
          <p:spPr>
            <a:xfrm>
              <a:off x="3973652" y="5881299"/>
              <a:ext cx="152400" cy="152400"/>
            </a:xfrm>
            <a:prstGeom prst="su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8" name="TextBox 17"/>
            <p:cNvSpPr txBox="1"/>
            <p:nvPr/>
          </p:nvSpPr>
          <p:spPr>
            <a:xfrm>
              <a:off x="4217868" y="5772473"/>
              <a:ext cx="4353750" cy="369332"/>
            </a:xfrm>
            <a:prstGeom prst="rect">
              <a:avLst/>
            </a:prstGeom>
            <a:noFill/>
          </p:spPr>
          <p:txBody>
            <a:bodyPr wrap="square" rtlCol="0">
              <a:spAutoFit/>
            </a:bodyPr>
            <a:lstStyle/>
            <a:p>
              <a:r>
                <a:rPr lang="en-US" dirty="0"/>
                <a:t>All values are average value of skill level</a:t>
              </a:r>
            </a:p>
          </p:txBody>
        </p:sp>
      </p:grpSp>
      <p:sp>
        <p:nvSpPr>
          <p:cNvPr id="72" name="Rectangle 71"/>
          <p:cNvSpPr/>
          <p:nvPr/>
        </p:nvSpPr>
        <p:spPr>
          <a:xfrm>
            <a:off x="8379790" y="2400300"/>
            <a:ext cx="786384"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9164191" y="2910760"/>
            <a:ext cx="795528"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9434105" y="2686636"/>
            <a:ext cx="255700" cy="276999"/>
          </a:xfrm>
          <a:prstGeom prst="rect">
            <a:avLst/>
          </a:prstGeom>
          <a:noFill/>
        </p:spPr>
        <p:txBody>
          <a:bodyPr wrap="square" rtlCol="0">
            <a:spAutoFit/>
          </a:bodyPr>
          <a:lstStyle/>
          <a:p>
            <a:r>
              <a:rPr lang="en-US" sz="1200" dirty="0"/>
              <a:t>2</a:t>
            </a:r>
          </a:p>
        </p:txBody>
      </p:sp>
      <p:sp>
        <p:nvSpPr>
          <p:cNvPr id="77" name="TextBox 76"/>
          <p:cNvSpPr txBox="1"/>
          <p:nvPr/>
        </p:nvSpPr>
        <p:spPr>
          <a:xfrm>
            <a:off x="8571617" y="2222174"/>
            <a:ext cx="420666" cy="246221"/>
          </a:xfrm>
          <a:prstGeom prst="rect">
            <a:avLst/>
          </a:prstGeom>
          <a:noFill/>
        </p:spPr>
        <p:txBody>
          <a:bodyPr wrap="square" rtlCol="0">
            <a:spAutoFit/>
          </a:bodyPr>
          <a:lstStyle/>
          <a:p>
            <a:r>
              <a:rPr lang="en-US" sz="1000" dirty="0" smtClean="0"/>
              <a:t>2.6</a:t>
            </a:r>
            <a:endParaRPr lang="en-US" sz="1000" dirty="0"/>
          </a:p>
        </p:txBody>
      </p:sp>
      <p:cxnSp>
        <p:nvCxnSpPr>
          <p:cNvPr id="22" name="Straight Connector 21"/>
          <p:cNvCxnSpPr/>
          <p:nvPr/>
        </p:nvCxnSpPr>
        <p:spPr>
          <a:xfrm>
            <a:off x="8317441" y="2362200"/>
            <a:ext cx="2502959"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a:off x="8317441" y="2362200"/>
            <a:ext cx="0" cy="303494"/>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38" name="Straight Connector 37"/>
          <p:cNvCxnSpPr/>
          <p:nvPr/>
        </p:nvCxnSpPr>
        <p:spPr>
          <a:xfrm>
            <a:off x="8317441" y="2665694"/>
            <a:ext cx="445559"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40" name="Straight Connector 39"/>
          <p:cNvCxnSpPr/>
          <p:nvPr/>
        </p:nvCxnSpPr>
        <p:spPr>
          <a:xfrm>
            <a:off x="8763000" y="2665694"/>
            <a:ext cx="0" cy="382306"/>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79" name="Straight Connector 78"/>
          <p:cNvCxnSpPr/>
          <p:nvPr/>
        </p:nvCxnSpPr>
        <p:spPr>
          <a:xfrm>
            <a:off x="8763000" y="3048000"/>
            <a:ext cx="1600200"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81" name="Straight Connector 80"/>
          <p:cNvCxnSpPr/>
          <p:nvPr/>
        </p:nvCxnSpPr>
        <p:spPr>
          <a:xfrm flipV="1">
            <a:off x="10363200" y="2665694"/>
            <a:ext cx="0" cy="382306"/>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86" name="Straight Connector 85"/>
          <p:cNvCxnSpPr/>
          <p:nvPr/>
        </p:nvCxnSpPr>
        <p:spPr>
          <a:xfrm>
            <a:off x="10820400" y="2362200"/>
            <a:ext cx="0" cy="303494"/>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0" name="Straight Connector 89"/>
          <p:cNvCxnSpPr/>
          <p:nvPr/>
        </p:nvCxnSpPr>
        <p:spPr>
          <a:xfrm>
            <a:off x="10363200" y="2665694"/>
            <a:ext cx="457200"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3" name="Straight Connector 92"/>
          <p:cNvCxnSpPr/>
          <p:nvPr/>
        </p:nvCxnSpPr>
        <p:spPr>
          <a:xfrm>
            <a:off x="8317441" y="2317400"/>
            <a:ext cx="151235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9829800" y="2317400"/>
            <a:ext cx="0" cy="273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9829800" y="2590800"/>
            <a:ext cx="1066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10896600" y="1905000"/>
            <a:ext cx="0" cy="68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8317441" y="1905000"/>
            <a:ext cx="257915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8317441" y="1905000"/>
            <a:ext cx="0" cy="412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10591800" y="3276600"/>
            <a:ext cx="685800" cy="228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Actua</a:t>
            </a:r>
            <a:r>
              <a:rPr lang="en-US" sz="1200" dirty="0"/>
              <a:t>l</a:t>
            </a:r>
          </a:p>
        </p:txBody>
      </p:sp>
      <p:cxnSp>
        <p:nvCxnSpPr>
          <p:cNvPr id="106" name="Curved Connector 105"/>
          <p:cNvCxnSpPr>
            <a:stCxn id="104" idx="1"/>
          </p:cNvCxnSpPr>
          <p:nvPr/>
        </p:nvCxnSpPr>
        <p:spPr>
          <a:xfrm rot="10800000">
            <a:off x="10287000" y="3048000"/>
            <a:ext cx="304800" cy="342900"/>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112" name="Rectangle 111"/>
          <p:cNvSpPr/>
          <p:nvPr/>
        </p:nvSpPr>
        <p:spPr>
          <a:xfrm>
            <a:off x="10591800" y="1341034"/>
            <a:ext cx="685800" cy="228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t>Target</a:t>
            </a:r>
            <a:endParaRPr lang="en-US" sz="1200" dirty="0"/>
          </a:p>
        </p:txBody>
      </p:sp>
      <p:cxnSp>
        <p:nvCxnSpPr>
          <p:cNvPr id="114" name="Curved Connector 113"/>
          <p:cNvCxnSpPr>
            <a:stCxn id="112" idx="1"/>
          </p:cNvCxnSpPr>
          <p:nvPr/>
        </p:nvCxnSpPr>
        <p:spPr>
          <a:xfrm rot="10800000" flipV="1">
            <a:off x="10210800" y="1455334"/>
            <a:ext cx="381000" cy="44966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0532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989" y="0"/>
            <a:ext cx="11270811" cy="6172201"/>
          </a:xfrm>
          <a:prstGeom prst="rect">
            <a:avLst/>
          </a:prstGeom>
        </p:spPr>
      </p:pic>
      <p:sp>
        <p:nvSpPr>
          <p:cNvPr id="5" name="Text Placeholder 4"/>
          <p:cNvSpPr>
            <a:spLocks noGrp="1"/>
          </p:cNvSpPr>
          <p:nvPr>
            <p:ph type="body" sz="quarter" idx="11"/>
          </p:nvPr>
        </p:nvSpPr>
        <p:spPr>
          <a:xfrm>
            <a:off x="468000" y="1080000"/>
            <a:ext cx="7920000" cy="1028313"/>
          </a:xfrm>
        </p:spPr>
        <p:txBody>
          <a:bodyPr/>
          <a:lstStyle/>
          <a:p>
            <a:r>
              <a:rPr lang="en-US" dirty="0" smtClean="0"/>
              <a:t>Difficulty and solution</a:t>
            </a:r>
            <a:endParaRPr lang="en-US" dirty="0"/>
          </a:p>
        </p:txBody>
      </p:sp>
    </p:spTree>
    <p:extLst>
      <p:ext uri="{BB962C8B-B14F-4D97-AF65-F5344CB8AC3E}">
        <p14:creationId xmlns:p14="http://schemas.microsoft.com/office/powerpoint/2010/main" val="946222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en-US" dirty="0" smtClean="0"/>
              <a:t>DIFFICULTY AND SOLUTION</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13</a:t>
            </a:fld>
            <a:endParaRPr lang="de-DE" dirty="0"/>
          </a:p>
        </p:txBody>
      </p:sp>
      <p:graphicFrame>
        <p:nvGraphicFramePr>
          <p:cNvPr id="9" name="Table 8"/>
          <p:cNvGraphicFramePr>
            <a:graphicFrameLocks noGrp="1"/>
          </p:cNvGraphicFramePr>
          <p:nvPr>
            <p:extLst>
              <p:ext uri="{D42A27DB-BD31-4B8C-83A1-F6EECF244321}">
                <p14:modId xmlns:p14="http://schemas.microsoft.com/office/powerpoint/2010/main" val="4032133071"/>
              </p:ext>
            </p:extLst>
          </p:nvPr>
        </p:nvGraphicFramePr>
        <p:xfrm>
          <a:off x="1081924" y="1836197"/>
          <a:ext cx="10043276" cy="2964404"/>
        </p:xfrm>
        <a:graphic>
          <a:graphicData uri="http://schemas.openxmlformats.org/drawingml/2006/table">
            <a:tbl>
              <a:tblPr firstRow="1" bandRow="1">
                <a:tableStyleId>{5C22544A-7EE6-4342-B048-85BDC9FD1C3A}</a:tableStyleId>
              </a:tblPr>
              <a:tblGrid>
                <a:gridCol w="1432676"/>
                <a:gridCol w="4038600"/>
                <a:gridCol w="4572000"/>
              </a:tblGrid>
              <a:tr h="448384">
                <a:tc>
                  <a:txBody>
                    <a:bodyPr/>
                    <a:lstStyle/>
                    <a:p>
                      <a:pPr algn="ctr"/>
                      <a:r>
                        <a:rPr lang="en-US" sz="1400" b="1" dirty="0" smtClean="0"/>
                        <a:t>Skill</a:t>
                      </a:r>
                      <a:endParaRPr lang="en-US" sz="1400" b="1" dirty="0"/>
                    </a:p>
                  </a:txBody>
                  <a:tcPr marL="101461" marR="101461" marT="50730" marB="50730" anchor="ctr">
                    <a:solidFill>
                      <a:srgbClr val="4574AD"/>
                    </a:solidFill>
                  </a:tcPr>
                </a:tc>
                <a:tc>
                  <a:txBody>
                    <a:bodyPr/>
                    <a:lstStyle/>
                    <a:p>
                      <a:pPr algn="ctr"/>
                      <a:r>
                        <a:rPr lang="en-US" sz="1400" b="1" dirty="0" smtClean="0"/>
                        <a:t>Difficulty</a:t>
                      </a:r>
                      <a:endParaRPr lang="en-US" sz="1400" b="1" dirty="0"/>
                    </a:p>
                  </a:txBody>
                  <a:tcPr marL="101461" marR="101461" marT="50730" marB="50730" anchor="ctr">
                    <a:solidFill>
                      <a:srgbClr val="4574AD"/>
                    </a:solidFill>
                  </a:tcPr>
                </a:tc>
                <a:tc>
                  <a:txBody>
                    <a:bodyPr/>
                    <a:lstStyle/>
                    <a:p>
                      <a:pPr algn="ctr"/>
                      <a:r>
                        <a:rPr lang="en-US" sz="1400" b="1" dirty="0" smtClean="0"/>
                        <a:t>Solution</a:t>
                      </a:r>
                      <a:endParaRPr lang="en-US" sz="1400" b="1" dirty="0"/>
                    </a:p>
                  </a:txBody>
                  <a:tcPr marL="101461" marR="101461" marT="50730" marB="50730" anchor="ctr">
                    <a:solidFill>
                      <a:srgbClr val="4574AD"/>
                    </a:solidFill>
                  </a:tcPr>
                </a:tc>
              </a:tr>
              <a:tr h="563797">
                <a:tc>
                  <a:txBody>
                    <a:bodyPr/>
                    <a:lstStyle/>
                    <a:p>
                      <a:pPr algn="ctr"/>
                      <a:r>
                        <a:rPr lang="en-US" sz="1400" i="1" dirty="0" smtClean="0"/>
                        <a:t>Coding</a:t>
                      </a:r>
                      <a:endParaRPr lang="en-US" sz="1400" i="1" dirty="0"/>
                    </a:p>
                  </a:txBody>
                  <a:tcPr marL="101461" marR="101461" marT="50730" marB="50730" anchor="ctr">
                    <a:solidFill>
                      <a:srgbClr val="D0DCEC"/>
                    </a:solidFill>
                  </a:tcPr>
                </a:tc>
                <a:tc>
                  <a:txBody>
                    <a:bodyPr/>
                    <a:lstStyle/>
                    <a:p>
                      <a:pPr marL="171450" indent="-171450">
                        <a:buFontTx/>
                        <a:buChar char="-"/>
                      </a:pPr>
                      <a:r>
                        <a:rPr lang="en-US" sz="1200" dirty="0" smtClean="0"/>
                        <a:t>Have not joined</a:t>
                      </a:r>
                      <a:r>
                        <a:rPr lang="en-US" sz="1200" baseline="0" dirty="0" smtClean="0"/>
                        <a:t> a real project as design role until now.</a:t>
                      </a:r>
                    </a:p>
                  </a:txBody>
                  <a:tcPr marL="101461" marR="101461" marT="50730" marB="50730" anchor="ctr">
                    <a:solidFill>
                      <a:schemeClr val="accent4">
                        <a:lumMod val="40000"/>
                        <a:lumOff val="60000"/>
                      </a:schemeClr>
                    </a:solidFill>
                  </a:tcPr>
                </a:tc>
                <a:tc>
                  <a:txBody>
                    <a:bodyPr/>
                    <a:lstStyle/>
                    <a:p>
                      <a:pPr marL="171450" indent="-171450" algn="l">
                        <a:buFontTx/>
                        <a:buChar char="-"/>
                      </a:pPr>
                      <a:r>
                        <a:rPr lang="en-US" sz="1200" dirty="0" smtClean="0"/>
                        <a:t>Join design task in High</a:t>
                      </a:r>
                      <a:r>
                        <a:rPr lang="en-US" sz="1200" baseline="0" dirty="0" smtClean="0"/>
                        <a:t> Level Design to get more experience in coding (</a:t>
                      </a:r>
                      <a:r>
                        <a:rPr lang="en-US" sz="1200" baseline="0" dirty="0" err="1" smtClean="0"/>
                        <a:t>SystemC</a:t>
                      </a:r>
                      <a:r>
                        <a:rPr lang="en-US" sz="1200" baseline="0" dirty="0" smtClean="0"/>
                        <a:t>, C/C++, Perl,…).</a:t>
                      </a:r>
                    </a:p>
                  </a:txBody>
                  <a:tcPr marL="101461" marR="101461" marT="50730" marB="50730" anchor="ctr">
                    <a:solidFill>
                      <a:schemeClr val="accent4">
                        <a:lumMod val="40000"/>
                        <a:lumOff val="60000"/>
                      </a:schemeClr>
                    </a:solidFill>
                  </a:tcPr>
                </a:tc>
              </a:tr>
              <a:tr h="805086">
                <a:tc>
                  <a:txBody>
                    <a:bodyPr/>
                    <a:lstStyle/>
                    <a:p>
                      <a:pPr algn="ctr"/>
                      <a:r>
                        <a:rPr lang="en-US" sz="1400" i="1" dirty="0" smtClean="0"/>
                        <a:t>EDA</a:t>
                      </a:r>
                      <a:r>
                        <a:rPr lang="en-US" sz="1400" i="1" baseline="0" dirty="0" smtClean="0"/>
                        <a:t> Development</a:t>
                      </a:r>
                      <a:endParaRPr lang="en-US" sz="1400" i="1" dirty="0"/>
                    </a:p>
                  </a:txBody>
                  <a:tcPr marL="101461" marR="101461" marT="50730" marB="50730" anchor="ctr">
                    <a:solidFill>
                      <a:srgbClr val="D0DCEC"/>
                    </a:solidFill>
                  </a:tcPr>
                </a:tc>
                <a:tc>
                  <a:txBody>
                    <a:bodyPr/>
                    <a:lstStyle/>
                    <a:p>
                      <a:pPr marL="171450" indent="-171450" algn="l">
                        <a:buFontTx/>
                        <a:buChar char="-"/>
                      </a:pPr>
                      <a:r>
                        <a:rPr lang="en-US" sz="1200" dirty="0" smtClean="0"/>
                        <a:t>Some</a:t>
                      </a:r>
                      <a:r>
                        <a:rPr lang="en-US" sz="1200" baseline="0" dirty="0" smtClean="0"/>
                        <a:t> documents or environments of High Level Design are hard to understand in a short time, so this explain why I can not achieve level 2 in this role now.</a:t>
                      </a:r>
                      <a:endParaRPr lang="en-US" sz="1200" dirty="0" smtClean="0"/>
                    </a:p>
                  </a:txBody>
                  <a:tcPr marL="101461" marR="101461" marT="50730" marB="50730" anchor="ctr">
                    <a:solidFill>
                      <a:schemeClr val="accent4">
                        <a:lumMod val="40000"/>
                        <a:lumOff val="60000"/>
                      </a:schemeClr>
                    </a:solidFill>
                  </a:tcPr>
                </a:tc>
                <a:tc>
                  <a:txBody>
                    <a:bodyPr/>
                    <a:lstStyle/>
                    <a:p>
                      <a:pPr marL="171450" indent="-171450" algn="l">
                        <a:buFontTx/>
                        <a:buChar char="-"/>
                      </a:pPr>
                      <a:r>
                        <a:rPr lang="en-US" sz="1200" dirty="0" smtClean="0"/>
                        <a:t>Discuss</a:t>
                      </a:r>
                      <a:r>
                        <a:rPr lang="en-US" sz="1200" baseline="0" dirty="0" smtClean="0"/>
                        <a:t> with mentor about unclear point, read the user guide of EDA tools to collect necessary knowledge, how tool is used, command options, </a:t>
                      </a:r>
                      <a:r>
                        <a:rPr lang="en-US" sz="1200" baseline="0" dirty="0" err="1" smtClean="0"/>
                        <a:t>etc</a:t>
                      </a:r>
                      <a:r>
                        <a:rPr lang="en-US" sz="1200" baseline="0" dirty="0" smtClean="0"/>
                        <a:t>…</a:t>
                      </a:r>
                      <a:endParaRPr lang="en-US" sz="1200" baseline="0" dirty="0" smtClean="0"/>
                    </a:p>
                  </a:txBody>
                  <a:tcPr marL="101461" marR="101461" marT="50730" marB="50730" anchor="ctr">
                    <a:solidFill>
                      <a:schemeClr val="accent4">
                        <a:lumMod val="40000"/>
                        <a:lumOff val="60000"/>
                      </a:schemeClr>
                    </a:solidFill>
                  </a:tcPr>
                </a:tc>
              </a:tr>
              <a:tr h="1147137">
                <a:tc>
                  <a:txBody>
                    <a:bodyPr/>
                    <a:lstStyle/>
                    <a:p>
                      <a:pPr algn="ctr"/>
                      <a:r>
                        <a:rPr lang="en-US" sz="1400" i="1" dirty="0" smtClean="0"/>
                        <a:t>Build up environment</a:t>
                      </a:r>
                      <a:endParaRPr lang="en-US" sz="1400" i="1" dirty="0"/>
                    </a:p>
                  </a:txBody>
                  <a:tcPr marL="101461" marR="101461" marT="50730" marB="50730" anchor="ctr">
                    <a:solidFill>
                      <a:srgbClr val="D0DCEC"/>
                    </a:solidFill>
                  </a:tcPr>
                </a:tc>
                <a:tc>
                  <a:txBody>
                    <a:bodyPr/>
                    <a:lstStyle/>
                    <a:p>
                      <a:pPr marL="171450" indent="-171450">
                        <a:buFontTx/>
                        <a:buChar char="-"/>
                      </a:pPr>
                      <a:r>
                        <a:rPr lang="en-US" sz="1200" baseline="0" dirty="0" smtClean="0"/>
                        <a:t>Lack </a:t>
                      </a:r>
                      <a:r>
                        <a:rPr lang="en-US" sz="1200" baseline="0" dirty="0" smtClean="0"/>
                        <a:t>of experience about </a:t>
                      </a:r>
                      <a:r>
                        <a:rPr lang="en-US" sz="1200" baseline="0" dirty="0" err="1" smtClean="0"/>
                        <a:t>Makefile</a:t>
                      </a:r>
                      <a:r>
                        <a:rPr lang="en-US" sz="1200" baseline="0" dirty="0" smtClean="0"/>
                        <a:t>, GNU and </a:t>
                      </a:r>
                      <a:r>
                        <a:rPr lang="en-US" sz="1200" baseline="0" dirty="0" err="1" smtClean="0"/>
                        <a:t>gcc</a:t>
                      </a:r>
                      <a:r>
                        <a:rPr lang="en-US" sz="1200" baseline="0" dirty="0" smtClean="0"/>
                        <a:t> compiler.</a:t>
                      </a:r>
                    </a:p>
                  </a:txBody>
                  <a:tcPr marL="101461" marR="101461" marT="50730" marB="50730" anchor="ctr">
                    <a:solidFill>
                      <a:schemeClr val="accent4">
                        <a:lumMod val="40000"/>
                        <a:lumOff val="60000"/>
                      </a:schemeClr>
                    </a:solidFill>
                  </a:tcPr>
                </a:tc>
                <a:tc>
                  <a:txBody>
                    <a:bodyPr/>
                    <a:lstStyle/>
                    <a:p>
                      <a:pPr marL="171450" indent="-171450" algn="l">
                        <a:buFontTx/>
                        <a:buChar char="-"/>
                      </a:pPr>
                      <a:r>
                        <a:rPr lang="en-US" sz="1200" dirty="0" smtClean="0"/>
                        <a:t>Self </a:t>
                      </a:r>
                      <a:r>
                        <a:rPr lang="en-US" sz="1200" dirty="0" smtClean="0"/>
                        <a:t>investigate</a:t>
                      </a:r>
                      <a:r>
                        <a:rPr lang="en-US" sz="1200" baseline="0" dirty="0" smtClean="0"/>
                        <a:t> </a:t>
                      </a:r>
                      <a:r>
                        <a:rPr lang="en-US" sz="1200" baseline="0" dirty="0" err="1" smtClean="0"/>
                        <a:t>Makefile</a:t>
                      </a:r>
                      <a:r>
                        <a:rPr lang="en-US" sz="1200" baseline="0" dirty="0" smtClean="0"/>
                        <a:t>, GNU and compiler. Refer to available environments, create </a:t>
                      </a:r>
                      <a:r>
                        <a:rPr lang="en-US" sz="1200" baseline="0" dirty="0" err="1" smtClean="0"/>
                        <a:t>Makefile</a:t>
                      </a:r>
                      <a:r>
                        <a:rPr lang="en-US" sz="1200" baseline="0" dirty="0" smtClean="0"/>
                        <a:t> and try to compile </a:t>
                      </a:r>
                      <a:r>
                        <a:rPr lang="en-US" sz="1200" baseline="0" dirty="0" err="1" smtClean="0"/>
                        <a:t>env</a:t>
                      </a:r>
                      <a:r>
                        <a:rPr lang="en-US" sz="1200" baseline="0" dirty="0" smtClean="0"/>
                        <a:t>, test pattern with various settings.</a:t>
                      </a:r>
                    </a:p>
                  </a:txBody>
                  <a:tcPr marL="101461" marR="101461" marT="50730" marB="50730" anchor="ctr">
                    <a:solidFill>
                      <a:schemeClr val="accent4">
                        <a:lumMod val="40000"/>
                        <a:lumOff val="60000"/>
                      </a:schemeClr>
                    </a:solidFill>
                  </a:tcPr>
                </a:tc>
              </a:tr>
            </a:tbl>
          </a:graphicData>
        </a:graphic>
      </p:graphicFrame>
      <p:sp>
        <p:nvSpPr>
          <p:cNvPr id="4" name="TextBox 3"/>
          <p:cNvSpPr txBox="1"/>
          <p:nvPr/>
        </p:nvSpPr>
        <p:spPr>
          <a:xfrm>
            <a:off x="1080000" y="5029200"/>
            <a:ext cx="10045200" cy="923330"/>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The term from 18K to 19S, my on-job training had changed from System Level Design to High Level Design, meanwhile the main tasks of High Level Design focused on EDA tools evaluation and report. So that the reason why I cannot achieve level 3 in Design Role.</a:t>
            </a:r>
            <a:endParaRPr lang="en-US" dirty="0"/>
          </a:p>
        </p:txBody>
      </p:sp>
    </p:spTree>
    <p:extLst>
      <p:ext uri="{BB962C8B-B14F-4D97-AF65-F5344CB8AC3E}">
        <p14:creationId xmlns:p14="http://schemas.microsoft.com/office/powerpoint/2010/main" val="7513023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989" y="0"/>
            <a:ext cx="11270811" cy="6172201"/>
          </a:xfrm>
          <a:prstGeom prst="rect">
            <a:avLst/>
          </a:prstGeom>
        </p:spPr>
      </p:pic>
      <p:sp>
        <p:nvSpPr>
          <p:cNvPr id="5" name="Text Placeholder 4"/>
          <p:cNvSpPr>
            <a:spLocks noGrp="1"/>
          </p:cNvSpPr>
          <p:nvPr>
            <p:ph type="body" sz="quarter" idx="11"/>
          </p:nvPr>
        </p:nvSpPr>
        <p:spPr>
          <a:xfrm>
            <a:off x="468000" y="1080000"/>
            <a:ext cx="7920000" cy="964065"/>
          </a:xfrm>
        </p:spPr>
        <p:txBody>
          <a:bodyPr/>
          <a:lstStyle/>
          <a:p>
            <a:r>
              <a:rPr lang="en-US" dirty="0" smtClean="0"/>
              <a:t>Plan for the next term</a:t>
            </a:r>
            <a:endParaRPr lang="en-US" dirty="0"/>
          </a:p>
        </p:txBody>
      </p:sp>
    </p:spTree>
    <p:extLst>
      <p:ext uri="{BB962C8B-B14F-4D97-AF65-F5344CB8AC3E}">
        <p14:creationId xmlns:p14="http://schemas.microsoft.com/office/powerpoint/2010/main" val="3862178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80000" y="923689"/>
            <a:ext cx="9000000" cy="455509"/>
          </a:xfrm>
        </p:spPr>
        <p:txBody>
          <a:bodyPr/>
          <a:lstStyle/>
          <a:p>
            <a:r>
              <a:rPr lang="en-US" dirty="0" smtClean="0"/>
              <a:t>Plan for next term</a:t>
            </a:r>
            <a:endParaRPr kumimoji="1" lang="en-US" dirty="0"/>
          </a:p>
        </p:txBody>
      </p:sp>
      <p:sp>
        <p:nvSpPr>
          <p:cNvPr id="3" name="スライド番号プレースホルダー 2"/>
          <p:cNvSpPr>
            <a:spLocks noGrp="1"/>
          </p:cNvSpPr>
          <p:nvPr>
            <p:ph type="sldNum" sz="quarter" idx="10"/>
          </p:nvPr>
        </p:nvSpPr>
        <p:spPr/>
        <p:txBody>
          <a:bodyPr/>
          <a:lstStyle/>
          <a:p>
            <a:pPr algn="l"/>
            <a:r>
              <a:rPr lang="de-DE"/>
              <a:t>Page </a:t>
            </a:r>
            <a:fld id="{3FD030EF-7044-4946-962A-5D7D09BD1B34}" type="slidenum">
              <a:rPr lang="de-DE" smtClean="0"/>
              <a:pPr algn="l"/>
              <a:t>15</a:t>
            </a:fld>
            <a:endParaRPr lang="de-DE" dirty="0"/>
          </a:p>
        </p:txBody>
      </p:sp>
      <p:sp>
        <p:nvSpPr>
          <p:cNvPr id="59" name="TextBox 58"/>
          <p:cNvSpPr txBox="1"/>
          <p:nvPr/>
        </p:nvSpPr>
        <p:spPr>
          <a:xfrm>
            <a:off x="843322" y="2383795"/>
            <a:ext cx="10505430" cy="2585323"/>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dirty="0" smtClean="0"/>
              <a:t>Join into</a:t>
            </a:r>
            <a:r>
              <a:rPr lang="en-US" dirty="0" smtClean="0"/>
              <a:t> </a:t>
            </a:r>
            <a:r>
              <a:rPr lang="en-US" dirty="0" err="1" smtClean="0"/>
              <a:t>SystemC</a:t>
            </a:r>
            <a:r>
              <a:rPr lang="en-US" dirty="0" smtClean="0"/>
              <a:t> model </a:t>
            </a:r>
            <a:r>
              <a:rPr lang="en-US" dirty="0" smtClean="0"/>
              <a:t>design task</a:t>
            </a:r>
            <a:r>
              <a:rPr lang="en-US" dirty="0" smtClean="0"/>
              <a:t>, </a:t>
            </a:r>
            <a:r>
              <a:rPr lang="en-US" dirty="0" smtClean="0"/>
              <a:t>optimize </a:t>
            </a:r>
            <a:r>
              <a:rPr lang="en-US" dirty="0" err="1" smtClean="0"/>
              <a:t>sourcecode</a:t>
            </a:r>
            <a:r>
              <a:rPr lang="en-US" dirty="0" smtClean="0"/>
              <a:t>, implement functions from simple to </a:t>
            </a:r>
            <a:r>
              <a:rPr lang="en-US" dirty="0" smtClean="0"/>
              <a:t>complicated.</a:t>
            </a:r>
            <a:endParaRPr lang="en-US" dirty="0"/>
          </a:p>
          <a:p>
            <a:pPr marL="285750" indent="-285750">
              <a:buClr>
                <a:schemeClr val="accent1"/>
              </a:buClr>
              <a:buFont typeface="Wingdings" panose="05000000000000000000" pitchFamily="2" charset="2"/>
              <a:buChar char="§"/>
            </a:pPr>
            <a:r>
              <a:rPr lang="en-US" dirty="0" smtClean="0"/>
              <a:t>Practice to improve coding skill, coding style.</a:t>
            </a:r>
            <a:endParaRPr lang="en-US" dirty="0"/>
          </a:p>
          <a:p>
            <a:pPr marL="285750" indent="-285750">
              <a:buClr>
                <a:schemeClr val="accent1"/>
              </a:buClr>
              <a:buFont typeface="Wingdings" panose="05000000000000000000" pitchFamily="2" charset="2"/>
              <a:buChar char="§"/>
            </a:pPr>
            <a:r>
              <a:rPr lang="en-US" dirty="0" smtClean="0"/>
              <a:t>Ability to use </a:t>
            </a:r>
            <a:r>
              <a:rPr lang="en-US" dirty="0" err="1" smtClean="0"/>
              <a:t>multilanguages</a:t>
            </a:r>
            <a:r>
              <a:rPr lang="en-US" dirty="0" smtClean="0"/>
              <a:t>: </a:t>
            </a:r>
            <a:r>
              <a:rPr lang="en-US" dirty="0" err="1" smtClean="0"/>
              <a:t>SystemC</a:t>
            </a:r>
            <a:r>
              <a:rPr lang="en-US" dirty="0" smtClean="0"/>
              <a:t>, C/C++, Perl, </a:t>
            </a:r>
            <a:r>
              <a:rPr lang="en-US" dirty="0" smtClean="0"/>
              <a:t>Python</a:t>
            </a:r>
            <a:endParaRPr lang="en-US" dirty="0" smtClean="0"/>
          </a:p>
          <a:p>
            <a:pPr marL="285750" indent="-285750">
              <a:buClr>
                <a:schemeClr val="accent1"/>
              </a:buClr>
              <a:buFont typeface="Wingdings" panose="05000000000000000000" pitchFamily="2" charset="2"/>
              <a:buChar char="§"/>
            </a:pPr>
            <a:r>
              <a:rPr lang="en-US" dirty="0" smtClean="0"/>
              <a:t>Take on design task for some in-house tools enhancement. (</a:t>
            </a:r>
            <a:r>
              <a:rPr lang="en-US" dirty="0" err="1" smtClean="0"/>
              <a:t>SSGen</a:t>
            </a:r>
            <a:r>
              <a:rPr lang="en-US" dirty="0" smtClean="0"/>
              <a:t>, </a:t>
            </a:r>
            <a:r>
              <a:rPr lang="en-US" dirty="0" err="1" smtClean="0"/>
              <a:t>Erakis</a:t>
            </a:r>
            <a:r>
              <a:rPr lang="en-US" dirty="0" smtClean="0"/>
              <a:t>)</a:t>
            </a:r>
          </a:p>
          <a:p>
            <a:pPr marL="285750" indent="-285750">
              <a:buClr>
                <a:schemeClr val="accent1"/>
              </a:buClr>
              <a:buFont typeface="Wingdings" panose="05000000000000000000" pitchFamily="2" charset="2"/>
              <a:buChar char="§"/>
            </a:pPr>
            <a:r>
              <a:rPr lang="en-US" dirty="0" smtClean="0"/>
              <a:t>In </a:t>
            </a:r>
            <a:r>
              <a:rPr lang="en-US" dirty="0" smtClean="0"/>
              <a:t>EDA tools </a:t>
            </a:r>
            <a:r>
              <a:rPr lang="en-US" dirty="0" smtClean="0"/>
              <a:t>evaluation: Can analyze the results and point out solution to </a:t>
            </a:r>
            <a:r>
              <a:rPr lang="en-US" dirty="0"/>
              <a:t>optimize. Having a thorough grasp of </a:t>
            </a:r>
            <a:r>
              <a:rPr lang="en-US" dirty="0" smtClean="0"/>
              <a:t>tool</a:t>
            </a:r>
            <a:r>
              <a:rPr lang="en-US" dirty="0" smtClean="0"/>
              <a:t> </a:t>
            </a:r>
            <a:r>
              <a:rPr lang="en-US" dirty="0" smtClean="0"/>
              <a:t>configurations.</a:t>
            </a:r>
            <a:endParaRPr lang="en-US" dirty="0"/>
          </a:p>
          <a:p>
            <a:pPr marL="285750" indent="-285750">
              <a:buClr>
                <a:schemeClr val="accent1"/>
              </a:buClr>
              <a:buFont typeface="Wingdings" panose="05000000000000000000" pitchFamily="2" charset="2"/>
              <a:buChar char="§"/>
            </a:pPr>
            <a:r>
              <a:rPr lang="en-US" dirty="0" smtClean="0"/>
              <a:t>Besides that, continuously improve common and verification skills to achieve the target has planned.</a:t>
            </a:r>
            <a:endParaRPr lang="en-US" dirty="0"/>
          </a:p>
        </p:txBody>
      </p:sp>
      <p:sp>
        <p:nvSpPr>
          <p:cNvPr id="4" name="Rounded Rectangle 3"/>
          <p:cNvSpPr/>
          <p:nvPr/>
        </p:nvSpPr>
        <p:spPr>
          <a:xfrm>
            <a:off x="566057" y="2132106"/>
            <a:ext cx="10972800" cy="3088703"/>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213736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a:xfrm>
            <a:off x="1080000" y="1800000"/>
            <a:ext cx="5280000" cy="300339"/>
          </a:xfrm>
        </p:spPr>
        <p:txBody>
          <a:bodyPr/>
          <a:lstStyle/>
          <a:p>
            <a:r>
              <a:rPr lang="en-US" dirty="0"/>
              <a:t>Renesas.com</a:t>
            </a:r>
          </a:p>
        </p:txBody>
      </p:sp>
      <p:sp>
        <p:nvSpPr>
          <p:cNvPr id="2" name="TextBox 1"/>
          <p:cNvSpPr txBox="1"/>
          <p:nvPr/>
        </p:nvSpPr>
        <p:spPr>
          <a:xfrm>
            <a:off x="3124200" y="3124200"/>
            <a:ext cx="6096000" cy="492443"/>
          </a:xfrm>
          <a:prstGeom prst="rect">
            <a:avLst/>
          </a:prstGeom>
          <a:noFill/>
        </p:spPr>
        <p:txBody>
          <a:bodyPr wrap="square" rtlCol="0">
            <a:spAutoFit/>
          </a:bodyPr>
          <a:lstStyle/>
          <a:p>
            <a:r>
              <a:rPr lang="en-US" sz="2600" b="1" dirty="0" smtClean="0">
                <a:solidFill>
                  <a:schemeClr val="bg1"/>
                </a:solidFill>
              </a:rPr>
              <a:t>THANK YOU FOR YOUR ATTENTION!</a:t>
            </a:r>
            <a:endParaRPr lang="en-US" sz="2600" b="1" dirty="0">
              <a:solidFill>
                <a:schemeClr val="bg1"/>
              </a:solidFill>
            </a:endParaRPr>
          </a:p>
        </p:txBody>
      </p:sp>
    </p:spTree>
    <p:extLst>
      <p:ext uri="{BB962C8B-B14F-4D97-AF65-F5344CB8AC3E}">
        <p14:creationId xmlns:p14="http://schemas.microsoft.com/office/powerpoint/2010/main" val="2591986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dirty="0"/>
              <a:t>Agenda</a:t>
            </a:r>
            <a:endParaRPr lang="en-US" dirty="0"/>
          </a:p>
        </p:txBody>
      </p:sp>
      <p:sp>
        <p:nvSpPr>
          <p:cNvPr id="4" name="Inhaltsplatzhalter 3"/>
          <p:cNvSpPr>
            <a:spLocks noGrp="1"/>
          </p:cNvSpPr>
          <p:nvPr>
            <p:ph idx="1"/>
          </p:nvPr>
        </p:nvSpPr>
        <p:spPr>
          <a:xfrm>
            <a:off x="1080000" y="1800000"/>
            <a:ext cx="9000000" cy="2317558"/>
          </a:xfrm>
        </p:spPr>
        <p:txBody>
          <a:bodyPr/>
          <a:lstStyle/>
          <a:p>
            <a:r>
              <a:rPr lang="en-US" sz="2200" dirty="0" smtClean="0"/>
              <a:t>Training Plan Review</a:t>
            </a:r>
            <a:r>
              <a:rPr lang="en-US" dirty="0" smtClean="0"/>
              <a:t>	</a:t>
            </a:r>
            <a:r>
              <a:rPr lang="en-US" b="1" dirty="0" smtClean="0"/>
              <a:t>03</a:t>
            </a:r>
            <a:endParaRPr lang="en-US" dirty="0"/>
          </a:p>
          <a:p>
            <a:r>
              <a:rPr lang="en-US" sz="2200" dirty="0" smtClean="0"/>
              <a:t>Current </a:t>
            </a:r>
            <a:r>
              <a:rPr lang="en-US" sz="2200" dirty="0"/>
              <a:t>Status and Achievement</a:t>
            </a:r>
            <a:r>
              <a:rPr lang="en-US" dirty="0"/>
              <a:t>	</a:t>
            </a:r>
            <a:r>
              <a:rPr lang="en-US" b="1" dirty="0" smtClean="0"/>
              <a:t>06</a:t>
            </a:r>
            <a:endParaRPr lang="en-US" b="1" dirty="0"/>
          </a:p>
          <a:p>
            <a:r>
              <a:rPr lang="en-US" sz="2200" dirty="0" smtClean="0"/>
              <a:t>Difficulty and Solution</a:t>
            </a:r>
            <a:r>
              <a:rPr lang="en-US" dirty="0"/>
              <a:t>	</a:t>
            </a:r>
            <a:r>
              <a:rPr lang="en-US" b="1" dirty="0" smtClean="0"/>
              <a:t>11</a:t>
            </a:r>
            <a:endParaRPr lang="en-US" b="1" dirty="0"/>
          </a:p>
          <a:p>
            <a:r>
              <a:rPr lang="en-US" sz="2200" dirty="0" smtClean="0"/>
              <a:t>Plan for the next term</a:t>
            </a:r>
            <a:r>
              <a:rPr lang="en-US" dirty="0"/>
              <a:t>	</a:t>
            </a:r>
            <a:r>
              <a:rPr lang="en-US" b="1" dirty="0" smtClean="0"/>
              <a:t>14</a:t>
            </a:r>
            <a:endParaRPr lang="en-US" b="1" dirty="0" smtClean="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2</a:t>
            </a:fld>
            <a:endParaRPr lang="de-DE" dirty="0"/>
          </a:p>
        </p:txBody>
      </p:sp>
    </p:spTree>
    <p:extLst>
      <p:ext uri="{BB962C8B-B14F-4D97-AF65-F5344CB8AC3E}">
        <p14:creationId xmlns:p14="http://schemas.microsoft.com/office/powerpoint/2010/main" val="2734205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989" y="0"/>
            <a:ext cx="11270811" cy="6172201"/>
          </a:xfrm>
          <a:prstGeom prst="rect">
            <a:avLst/>
          </a:prstGeom>
        </p:spPr>
      </p:pic>
      <p:sp>
        <p:nvSpPr>
          <p:cNvPr id="5" name="Text Placeholder 4"/>
          <p:cNvSpPr>
            <a:spLocks noGrp="1"/>
          </p:cNvSpPr>
          <p:nvPr>
            <p:ph type="body" sz="quarter" idx="11"/>
          </p:nvPr>
        </p:nvSpPr>
        <p:spPr>
          <a:xfrm>
            <a:off x="468000" y="1080000"/>
            <a:ext cx="7920000" cy="964065"/>
          </a:xfrm>
        </p:spPr>
        <p:txBody>
          <a:bodyPr/>
          <a:lstStyle/>
          <a:p>
            <a:r>
              <a:rPr lang="en-US" dirty="0" smtClean="0"/>
              <a:t>TRAINING PLAN review</a:t>
            </a:r>
            <a:endParaRPr lang="en-US" dirty="0"/>
          </a:p>
        </p:txBody>
      </p:sp>
    </p:spTree>
    <p:extLst>
      <p:ext uri="{BB962C8B-B14F-4D97-AF65-F5344CB8AC3E}">
        <p14:creationId xmlns:p14="http://schemas.microsoft.com/office/powerpoint/2010/main" val="2290636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cap="all" dirty="0"/>
              <a:t>TRAINING </a:t>
            </a:r>
            <a:r>
              <a:rPr lang="en-US" cap="all" dirty="0" smtClean="0"/>
              <a:t>PLAN review</a:t>
            </a:r>
            <a:r>
              <a:rPr lang="en-US" cap="all" dirty="0"/>
              <a:t/>
            </a:r>
            <a:br>
              <a:rPr lang="en-US" cap="all" dirty="0"/>
            </a:br>
            <a:r>
              <a:rPr lang="en-US" sz="2000" dirty="0"/>
              <a:t>DETAIL PLAN</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4</a:t>
            </a:fld>
            <a:endParaRPr lang="de-DE" dirty="0"/>
          </a:p>
        </p:txBody>
      </p:sp>
      <p:graphicFrame>
        <p:nvGraphicFramePr>
          <p:cNvPr id="13" name="Table 12"/>
          <p:cNvGraphicFramePr>
            <a:graphicFrameLocks noGrp="1"/>
          </p:cNvGraphicFramePr>
          <p:nvPr>
            <p:extLst>
              <p:ext uri="{D42A27DB-BD31-4B8C-83A1-F6EECF244321}">
                <p14:modId xmlns:p14="http://schemas.microsoft.com/office/powerpoint/2010/main" val="3361458317"/>
              </p:ext>
            </p:extLst>
          </p:nvPr>
        </p:nvGraphicFramePr>
        <p:xfrm>
          <a:off x="1080001" y="1600191"/>
          <a:ext cx="9968998" cy="4648208"/>
        </p:xfrm>
        <a:graphic>
          <a:graphicData uri="http://schemas.openxmlformats.org/drawingml/2006/table">
            <a:tbl>
              <a:tblPr firstRow="1" bandRow="1">
                <a:tableStyleId>{5C22544A-7EE6-4342-B048-85BDC9FD1C3A}</a:tableStyleId>
              </a:tblPr>
              <a:tblGrid>
                <a:gridCol w="1121230"/>
                <a:gridCol w="2646768"/>
                <a:gridCol w="1512439"/>
                <a:gridCol w="1564362"/>
                <a:gridCol w="1600200"/>
                <a:gridCol w="1523999"/>
              </a:tblGrid>
              <a:tr h="273424">
                <a:tc>
                  <a:txBody>
                    <a:bodyPr/>
                    <a:lstStyle/>
                    <a:p>
                      <a:pPr algn="ctr"/>
                      <a:r>
                        <a:rPr lang="en-US" sz="1200" dirty="0" smtClean="0"/>
                        <a:t>Role</a:t>
                      </a:r>
                      <a:endParaRPr lang="en-US" sz="1200" dirty="0"/>
                    </a:p>
                  </a:txBody>
                  <a:tcPr marL="63735" marR="63735" marT="31868" marB="31868" anchor="ctr"/>
                </a:tc>
                <a:tc>
                  <a:txBody>
                    <a:bodyPr/>
                    <a:lstStyle/>
                    <a:p>
                      <a:pPr algn="ctr"/>
                      <a:r>
                        <a:rPr lang="en-US" sz="1200" dirty="0" smtClean="0"/>
                        <a:t>Skill</a:t>
                      </a:r>
                      <a:endParaRPr lang="en-US" sz="1200" dirty="0"/>
                    </a:p>
                  </a:txBody>
                  <a:tcPr marL="63735" marR="63735" marT="31868" marB="31868" anchor="ctr"/>
                </a:tc>
                <a:tc>
                  <a:txBody>
                    <a:bodyPr/>
                    <a:lstStyle/>
                    <a:p>
                      <a:pPr algn="ctr"/>
                      <a:r>
                        <a:rPr lang="en-US" sz="1200" dirty="0" smtClean="0"/>
                        <a:t>Nov.</a:t>
                      </a:r>
                      <a:r>
                        <a:rPr lang="en-US" sz="1200" baseline="0" dirty="0" smtClean="0"/>
                        <a:t> 2017</a:t>
                      </a:r>
                      <a:endParaRPr lang="en-US" sz="1200" dirty="0"/>
                    </a:p>
                  </a:txBody>
                  <a:tcPr marL="63735" marR="63735" marT="31868" marB="31868" anchor="ctr"/>
                </a:tc>
                <a:tc>
                  <a:txBody>
                    <a:bodyPr/>
                    <a:lstStyle/>
                    <a:p>
                      <a:pPr algn="ctr"/>
                      <a:r>
                        <a:rPr lang="en-US" sz="1200" dirty="0" smtClean="0"/>
                        <a:t>May.</a:t>
                      </a:r>
                      <a:r>
                        <a:rPr lang="en-US" sz="1200" baseline="0" dirty="0" smtClean="0"/>
                        <a:t> 2018</a:t>
                      </a:r>
                      <a:endParaRPr lang="en-US" sz="1200" dirty="0"/>
                    </a:p>
                  </a:txBody>
                  <a:tcPr marL="63735" marR="63735" marT="31868" marB="31868" anchor="ctr"/>
                </a:tc>
                <a:tc>
                  <a:txBody>
                    <a:bodyPr/>
                    <a:lstStyle/>
                    <a:p>
                      <a:pPr algn="ctr"/>
                      <a:r>
                        <a:rPr lang="en-US" sz="1200" dirty="0" smtClean="0"/>
                        <a:t>Nov. 2018</a:t>
                      </a:r>
                      <a:endParaRPr lang="en-US" sz="1200" dirty="0"/>
                    </a:p>
                  </a:txBody>
                  <a:tcPr marL="63735" marR="63735" marT="31868" marB="31868" anchor="ctr"/>
                </a:tc>
                <a:tc>
                  <a:txBody>
                    <a:bodyPr/>
                    <a:lstStyle/>
                    <a:p>
                      <a:pPr algn="ctr"/>
                      <a:r>
                        <a:rPr lang="en-US" sz="1200" dirty="0" smtClean="0"/>
                        <a:t>May. 2019</a:t>
                      </a:r>
                      <a:endParaRPr lang="en-US" sz="1200" dirty="0"/>
                    </a:p>
                  </a:txBody>
                  <a:tcPr marL="63735" marR="63735" marT="31868" marB="31868" anchor="ctr"/>
                </a:tc>
              </a:tr>
              <a:tr h="273424">
                <a:tc rowSpan="5">
                  <a:txBody>
                    <a:bodyPr/>
                    <a:lstStyle/>
                    <a:p>
                      <a:r>
                        <a:rPr lang="en-US" sz="1200" b="1" dirty="0" smtClean="0"/>
                        <a:t>Common</a:t>
                      </a:r>
                      <a:endParaRPr lang="en-US" sz="1200" b="1" dirty="0"/>
                    </a:p>
                  </a:txBody>
                  <a:tcPr marL="63735" marR="63735" marT="31868" marB="31868" anchor="ctr">
                    <a:solidFill>
                      <a:srgbClr val="C9D1E9"/>
                    </a:solidFill>
                  </a:tcPr>
                </a:tc>
                <a:tc>
                  <a:txBody>
                    <a:bodyPr/>
                    <a:lstStyle/>
                    <a:p>
                      <a:r>
                        <a:rPr lang="en-US" sz="1200" dirty="0" smtClean="0"/>
                        <a:t>Working flow</a:t>
                      </a:r>
                      <a:endParaRPr lang="en-US" sz="1200" dirty="0"/>
                    </a:p>
                  </a:txBody>
                  <a:tcPr marL="63735" marR="63735" marT="31868" marB="31868">
                    <a:solidFill>
                      <a:schemeClr val="accent4">
                        <a:lumMod val="40000"/>
                        <a:lumOff val="60000"/>
                      </a:schemeClr>
                    </a:solidFill>
                  </a:tcPr>
                </a:tc>
                <a:tc>
                  <a:txBody>
                    <a:bodyPr/>
                    <a:lstStyle/>
                    <a:p>
                      <a:pPr algn="ctr"/>
                      <a:r>
                        <a:rPr lang="en-US" sz="1200" dirty="0" smtClean="0"/>
                        <a:t>2</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3</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3</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3</a:t>
                      </a:r>
                      <a:endParaRPr lang="en-US" sz="1200" dirty="0"/>
                    </a:p>
                  </a:txBody>
                  <a:tcPr marL="63735" marR="63735" marT="31868" marB="31868" anchor="ctr">
                    <a:solidFill>
                      <a:schemeClr val="accent4">
                        <a:lumMod val="40000"/>
                        <a:lumOff val="60000"/>
                      </a:schemeClr>
                    </a:solidFill>
                  </a:tcPr>
                </a:tc>
              </a:tr>
              <a:tr h="273424">
                <a:tc vMerge="1">
                  <a:txBody>
                    <a:bodyPr/>
                    <a:lstStyle/>
                    <a:p>
                      <a:endParaRPr lang="en-US" sz="1400" dirty="0"/>
                    </a:p>
                  </a:txBody>
                  <a:tcPr marL="73700" marR="73700" marT="36850" marB="36850"/>
                </a:tc>
                <a:tc>
                  <a:txBody>
                    <a:bodyPr/>
                    <a:lstStyle/>
                    <a:p>
                      <a:r>
                        <a:rPr lang="en-US" sz="1200" dirty="0" smtClean="0"/>
                        <a:t>Hardware manual investigation</a:t>
                      </a:r>
                      <a:endParaRPr lang="en-US" sz="1200" dirty="0"/>
                    </a:p>
                  </a:txBody>
                  <a:tcPr marL="63735" marR="63735" marT="31868" marB="31868">
                    <a:solidFill>
                      <a:schemeClr val="accent4">
                        <a:lumMod val="40000"/>
                        <a:lumOff val="60000"/>
                      </a:schemeClr>
                    </a:solidFill>
                  </a:tcPr>
                </a:tc>
                <a:tc>
                  <a:txBody>
                    <a:bodyPr/>
                    <a:lstStyle/>
                    <a:p>
                      <a:pPr algn="ctr"/>
                      <a:r>
                        <a:rPr lang="en-US" sz="1200" dirty="0" smtClean="0"/>
                        <a:t>2</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3</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3</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3</a:t>
                      </a:r>
                      <a:endParaRPr lang="en-US" sz="1200" dirty="0"/>
                    </a:p>
                  </a:txBody>
                  <a:tcPr marL="63735" marR="63735" marT="31868" marB="31868" anchor="ctr">
                    <a:solidFill>
                      <a:schemeClr val="accent4">
                        <a:lumMod val="40000"/>
                        <a:lumOff val="60000"/>
                      </a:schemeClr>
                    </a:solidFill>
                  </a:tcPr>
                </a:tc>
              </a:tr>
              <a:tr h="273424">
                <a:tc vMerge="1">
                  <a:txBody>
                    <a:bodyPr/>
                    <a:lstStyle/>
                    <a:p>
                      <a:endParaRPr lang="en-US" sz="1400" dirty="0"/>
                    </a:p>
                  </a:txBody>
                  <a:tcPr marL="73700" marR="73700" marT="36850" marB="36850"/>
                </a:tc>
                <a:tc>
                  <a:txBody>
                    <a:bodyPr/>
                    <a:lstStyle/>
                    <a:p>
                      <a:r>
                        <a:rPr lang="en-US" sz="1200" dirty="0" smtClean="0"/>
                        <a:t>Task management</a:t>
                      </a:r>
                      <a:endParaRPr lang="en-US" sz="1200" dirty="0"/>
                    </a:p>
                  </a:txBody>
                  <a:tcPr marL="63735" marR="63735" marT="31868" marB="31868">
                    <a:solidFill>
                      <a:schemeClr val="accent4">
                        <a:lumMod val="40000"/>
                        <a:lumOff val="60000"/>
                      </a:schemeClr>
                    </a:solidFill>
                  </a:tcPr>
                </a:tc>
                <a:tc>
                  <a:txBody>
                    <a:bodyPr/>
                    <a:lstStyle/>
                    <a:p>
                      <a:pPr algn="ctr"/>
                      <a:r>
                        <a:rPr lang="en-US" sz="1200" dirty="0" smtClean="0"/>
                        <a:t>1</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2</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2</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3</a:t>
                      </a:r>
                      <a:endParaRPr lang="en-US" sz="1200" dirty="0"/>
                    </a:p>
                  </a:txBody>
                  <a:tcPr marL="63735" marR="63735" marT="31868" marB="31868" anchor="ctr">
                    <a:solidFill>
                      <a:schemeClr val="accent4">
                        <a:lumMod val="40000"/>
                        <a:lumOff val="60000"/>
                      </a:schemeClr>
                    </a:solidFill>
                  </a:tcPr>
                </a:tc>
              </a:tr>
              <a:tr h="273424">
                <a:tc vMerge="1">
                  <a:txBody>
                    <a:bodyPr/>
                    <a:lstStyle/>
                    <a:p>
                      <a:endParaRPr lang="en-US" sz="1400" dirty="0"/>
                    </a:p>
                  </a:txBody>
                  <a:tcPr marL="73700" marR="73700" marT="36850" marB="36850"/>
                </a:tc>
                <a:tc>
                  <a:txBody>
                    <a:bodyPr/>
                    <a:lstStyle/>
                    <a:p>
                      <a:r>
                        <a:rPr lang="en-US" sz="1200" dirty="0" smtClean="0"/>
                        <a:t>Scripting</a:t>
                      </a:r>
                      <a:r>
                        <a:rPr lang="en-US" sz="1200" baseline="0" dirty="0" smtClean="0"/>
                        <a:t> Languages</a:t>
                      </a:r>
                      <a:endParaRPr lang="en-US" sz="1200" dirty="0"/>
                    </a:p>
                  </a:txBody>
                  <a:tcPr marL="63735" marR="63735" marT="31868" marB="31868">
                    <a:solidFill>
                      <a:schemeClr val="accent4">
                        <a:lumMod val="40000"/>
                        <a:lumOff val="60000"/>
                      </a:schemeClr>
                    </a:solidFill>
                  </a:tcPr>
                </a:tc>
                <a:tc>
                  <a:txBody>
                    <a:bodyPr/>
                    <a:lstStyle/>
                    <a:p>
                      <a:pPr algn="ctr"/>
                      <a:r>
                        <a:rPr lang="en-US" sz="1200" dirty="0" smtClean="0"/>
                        <a:t>1</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2</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2</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3</a:t>
                      </a:r>
                      <a:endParaRPr lang="en-US" sz="1200" dirty="0"/>
                    </a:p>
                  </a:txBody>
                  <a:tcPr marL="63735" marR="63735" marT="31868" marB="31868" anchor="ctr">
                    <a:solidFill>
                      <a:schemeClr val="accent4">
                        <a:lumMod val="40000"/>
                        <a:lumOff val="60000"/>
                      </a:schemeClr>
                    </a:solidFill>
                  </a:tcPr>
                </a:tc>
              </a:tr>
              <a:tr h="273424">
                <a:tc vMerge="1">
                  <a:txBody>
                    <a:bodyPr/>
                    <a:lstStyle/>
                    <a:p>
                      <a:endParaRPr lang="en-US" sz="1200" b="1" dirty="0"/>
                    </a:p>
                  </a:txBody>
                  <a:tcPr marL="63735" marR="63735" marT="31868" marB="31868" anchor="ctr"/>
                </a:tc>
                <a:tc>
                  <a:txBody>
                    <a:bodyPr/>
                    <a:lstStyle/>
                    <a:p>
                      <a:r>
                        <a:rPr lang="en-US" sz="1200" dirty="0" smtClean="0"/>
                        <a:t>EDA</a:t>
                      </a:r>
                      <a:r>
                        <a:rPr lang="en-US" sz="1200" baseline="0" dirty="0" smtClean="0"/>
                        <a:t> Development</a:t>
                      </a:r>
                      <a:endParaRPr lang="en-US" sz="1200" dirty="0"/>
                    </a:p>
                  </a:txBody>
                  <a:tcPr marL="63735" marR="63735" marT="31868" marB="31868">
                    <a:solidFill>
                      <a:schemeClr val="accent4">
                        <a:lumMod val="40000"/>
                        <a:lumOff val="60000"/>
                      </a:schemeClr>
                    </a:solidFill>
                  </a:tcPr>
                </a:tc>
                <a:tc>
                  <a:txBody>
                    <a:bodyPr/>
                    <a:lstStyle/>
                    <a:p>
                      <a:pPr algn="ctr"/>
                      <a:r>
                        <a:rPr lang="en-US" sz="1200" dirty="0" smtClean="0"/>
                        <a:t>1</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1</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2</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2</a:t>
                      </a:r>
                      <a:endParaRPr lang="en-US" sz="1200" dirty="0"/>
                    </a:p>
                  </a:txBody>
                  <a:tcPr marL="63735" marR="63735" marT="31868" marB="31868" anchor="ctr">
                    <a:solidFill>
                      <a:schemeClr val="accent4">
                        <a:lumMod val="40000"/>
                        <a:lumOff val="60000"/>
                      </a:schemeClr>
                    </a:solidFill>
                  </a:tcPr>
                </a:tc>
              </a:tr>
              <a:tr h="273424">
                <a:tc>
                  <a:txBody>
                    <a:bodyPr/>
                    <a:lstStyle/>
                    <a:p>
                      <a:r>
                        <a:rPr lang="en-US" sz="1200" dirty="0" smtClean="0"/>
                        <a:t>Average</a:t>
                      </a:r>
                      <a:endParaRPr lang="en-US" sz="1200" dirty="0"/>
                    </a:p>
                  </a:txBody>
                  <a:tcPr marL="63735" marR="63735" marT="31868" marB="31868"/>
                </a:tc>
                <a:tc>
                  <a:txBody>
                    <a:bodyPr/>
                    <a:lstStyle/>
                    <a:p>
                      <a:endParaRPr lang="en-US" sz="1200" dirty="0"/>
                    </a:p>
                  </a:txBody>
                  <a:tcPr marL="63735" marR="63735" marT="31868" marB="31868"/>
                </a:tc>
                <a:tc>
                  <a:txBody>
                    <a:bodyPr/>
                    <a:lstStyle/>
                    <a:p>
                      <a:pPr algn="ctr"/>
                      <a:r>
                        <a:rPr lang="en-US" sz="1200" dirty="0" smtClean="0"/>
                        <a:t>1.33</a:t>
                      </a:r>
                      <a:endParaRPr lang="en-US" sz="1200" dirty="0"/>
                    </a:p>
                  </a:txBody>
                  <a:tcPr marL="63735" marR="63735" marT="31868" marB="31868" anchor="ctr"/>
                </a:tc>
                <a:tc>
                  <a:txBody>
                    <a:bodyPr/>
                    <a:lstStyle/>
                    <a:p>
                      <a:pPr algn="ctr"/>
                      <a:r>
                        <a:rPr lang="en-US" sz="1200" dirty="0" smtClean="0"/>
                        <a:t>2</a:t>
                      </a:r>
                      <a:endParaRPr lang="en-US" sz="1200" dirty="0"/>
                    </a:p>
                  </a:txBody>
                  <a:tcPr marL="63735" marR="63735" marT="31868" marB="31868" anchor="ctr"/>
                </a:tc>
                <a:tc>
                  <a:txBody>
                    <a:bodyPr/>
                    <a:lstStyle/>
                    <a:p>
                      <a:pPr algn="ctr"/>
                      <a:r>
                        <a:rPr lang="en-US" sz="1200" dirty="0" smtClean="0"/>
                        <a:t>2.33</a:t>
                      </a:r>
                      <a:endParaRPr lang="en-US" sz="1200" dirty="0"/>
                    </a:p>
                  </a:txBody>
                  <a:tcPr marL="63735" marR="63735" marT="31868" marB="31868" anchor="ctr"/>
                </a:tc>
                <a:tc>
                  <a:txBody>
                    <a:bodyPr/>
                    <a:lstStyle/>
                    <a:p>
                      <a:pPr algn="ctr"/>
                      <a:r>
                        <a:rPr lang="en-US" sz="1200" dirty="0" smtClean="0"/>
                        <a:t>2.8</a:t>
                      </a:r>
                      <a:endParaRPr lang="en-US" sz="1200" dirty="0"/>
                    </a:p>
                  </a:txBody>
                  <a:tcPr marL="63735" marR="63735" marT="31868" marB="31868" anchor="ctr"/>
                </a:tc>
              </a:tr>
              <a:tr h="273424">
                <a:tc rowSpan="3">
                  <a:txBody>
                    <a:bodyPr/>
                    <a:lstStyle/>
                    <a:p>
                      <a:r>
                        <a:rPr lang="en-US" sz="1200" b="1" dirty="0" smtClean="0"/>
                        <a:t>Design</a:t>
                      </a:r>
                      <a:r>
                        <a:rPr lang="en-US" sz="1200" b="1" baseline="0" dirty="0" smtClean="0"/>
                        <a:t> role</a:t>
                      </a:r>
                      <a:endParaRPr lang="en-US" sz="1200" b="1" dirty="0"/>
                    </a:p>
                  </a:txBody>
                  <a:tcPr marL="63735" marR="63735" marT="31868" marB="31868" anchor="ctr"/>
                </a:tc>
                <a:tc>
                  <a:txBody>
                    <a:bodyPr/>
                    <a:lstStyle/>
                    <a:p>
                      <a:r>
                        <a:rPr lang="en-US" sz="1200" dirty="0" smtClean="0"/>
                        <a:t>Design specification</a:t>
                      </a:r>
                      <a:endParaRPr lang="en-US" sz="1200" dirty="0"/>
                    </a:p>
                  </a:txBody>
                  <a:tcPr marL="63735" marR="63735" marT="31868" marB="31868">
                    <a:solidFill>
                      <a:schemeClr val="accent4">
                        <a:lumMod val="40000"/>
                        <a:lumOff val="60000"/>
                      </a:schemeClr>
                    </a:solidFill>
                  </a:tcPr>
                </a:tc>
                <a:tc>
                  <a:txBody>
                    <a:bodyPr/>
                    <a:lstStyle/>
                    <a:p>
                      <a:pPr algn="ctr"/>
                      <a:r>
                        <a:rPr lang="en-US" sz="1200" dirty="0" smtClean="0"/>
                        <a:t>1</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2</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2</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3</a:t>
                      </a:r>
                      <a:endParaRPr lang="en-US" sz="1200" dirty="0"/>
                    </a:p>
                  </a:txBody>
                  <a:tcPr marL="63735" marR="63735" marT="31868" marB="31868" anchor="ctr">
                    <a:solidFill>
                      <a:schemeClr val="accent4">
                        <a:lumMod val="40000"/>
                        <a:lumOff val="60000"/>
                      </a:schemeClr>
                    </a:solidFill>
                  </a:tcPr>
                </a:tc>
              </a:tr>
              <a:tr h="273424">
                <a:tc vMerge="1">
                  <a:txBody>
                    <a:bodyPr/>
                    <a:lstStyle/>
                    <a:p>
                      <a:endParaRPr lang="en-US" sz="1400" dirty="0"/>
                    </a:p>
                  </a:txBody>
                  <a:tcPr marL="73700" marR="73700" marT="36850" marB="36850"/>
                </a:tc>
                <a:tc>
                  <a:txBody>
                    <a:bodyPr/>
                    <a:lstStyle/>
                    <a:p>
                      <a:r>
                        <a:rPr lang="en-US" sz="1200" dirty="0" smtClean="0"/>
                        <a:t>Coding</a:t>
                      </a:r>
                      <a:endParaRPr lang="en-US" sz="1200" dirty="0"/>
                    </a:p>
                  </a:txBody>
                  <a:tcPr marL="63735" marR="63735" marT="31868" marB="31868">
                    <a:solidFill>
                      <a:schemeClr val="accent4">
                        <a:lumMod val="40000"/>
                        <a:lumOff val="60000"/>
                      </a:schemeClr>
                    </a:solidFill>
                  </a:tcPr>
                </a:tc>
                <a:tc>
                  <a:txBody>
                    <a:bodyPr/>
                    <a:lstStyle/>
                    <a:p>
                      <a:pPr algn="ctr"/>
                      <a:r>
                        <a:rPr lang="en-US" sz="1200" dirty="0" smtClean="0"/>
                        <a:t>1</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1</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2</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3</a:t>
                      </a:r>
                      <a:endParaRPr lang="en-US" sz="1200" dirty="0"/>
                    </a:p>
                  </a:txBody>
                  <a:tcPr marL="63735" marR="63735" marT="31868" marB="31868" anchor="ctr">
                    <a:solidFill>
                      <a:schemeClr val="accent4">
                        <a:lumMod val="40000"/>
                        <a:lumOff val="60000"/>
                      </a:schemeClr>
                    </a:solidFill>
                  </a:tcPr>
                </a:tc>
              </a:tr>
              <a:tr h="273424">
                <a:tc vMerge="1">
                  <a:txBody>
                    <a:bodyPr/>
                    <a:lstStyle/>
                    <a:p>
                      <a:endParaRPr lang="en-US" sz="1400" dirty="0"/>
                    </a:p>
                  </a:txBody>
                  <a:tcPr marL="73700" marR="73700" marT="36850" marB="36850"/>
                </a:tc>
                <a:tc>
                  <a:txBody>
                    <a:bodyPr/>
                    <a:lstStyle/>
                    <a:p>
                      <a:r>
                        <a:rPr lang="en-US" sz="1200" dirty="0" smtClean="0"/>
                        <a:t>Code review</a:t>
                      </a:r>
                      <a:endParaRPr lang="en-US" sz="1200" dirty="0"/>
                    </a:p>
                  </a:txBody>
                  <a:tcPr marL="63735" marR="63735" marT="31868" marB="31868">
                    <a:solidFill>
                      <a:schemeClr val="accent4">
                        <a:lumMod val="40000"/>
                        <a:lumOff val="60000"/>
                      </a:schemeClr>
                    </a:solidFill>
                  </a:tcPr>
                </a:tc>
                <a:tc>
                  <a:txBody>
                    <a:bodyPr/>
                    <a:lstStyle/>
                    <a:p>
                      <a:pPr algn="ctr"/>
                      <a:r>
                        <a:rPr lang="en-US" sz="1200" dirty="0" smtClean="0"/>
                        <a:t>1</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1</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2</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3</a:t>
                      </a:r>
                      <a:endParaRPr lang="en-US" sz="1200" dirty="0"/>
                    </a:p>
                  </a:txBody>
                  <a:tcPr marL="63735" marR="63735" marT="31868" marB="31868" anchor="ctr">
                    <a:solidFill>
                      <a:schemeClr val="accent4">
                        <a:lumMod val="40000"/>
                        <a:lumOff val="60000"/>
                      </a:schemeClr>
                    </a:solidFill>
                  </a:tcPr>
                </a:tc>
              </a:tr>
              <a:tr h="273424">
                <a:tc>
                  <a:txBody>
                    <a:bodyPr/>
                    <a:lstStyle/>
                    <a:p>
                      <a:r>
                        <a:rPr lang="en-US" sz="1200" dirty="0" smtClean="0"/>
                        <a:t>Average</a:t>
                      </a:r>
                      <a:endParaRPr lang="en-US" sz="1200" dirty="0"/>
                    </a:p>
                  </a:txBody>
                  <a:tcPr marL="63735" marR="63735" marT="31868" marB="31868"/>
                </a:tc>
                <a:tc>
                  <a:txBody>
                    <a:bodyPr/>
                    <a:lstStyle/>
                    <a:p>
                      <a:endParaRPr lang="en-US" sz="1200" dirty="0"/>
                    </a:p>
                  </a:txBody>
                  <a:tcPr marL="63735" marR="63735" marT="31868" marB="31868"/>
                </a:tc>
                <a:tc>
                  <a:txBody>
                    <a:bodyPr/>
                    <a:lstStyle/>
                    <a:p>
                      <a:pPr algn="ctr"/>
                      <a:r>
                        <a:rPr lang="en-US" sz="1200" dirty="0" smtClean="0"/>
                        <a:t>1</a:t>
                      </a:r>
                      <a:endParaRPr lang="en-US" sz="1200" dirty="0"/>
                    </a:p>
                  </a:txBody>
                  <a:tcPr marL="63735" marR="63735" marT="31868" marB="31868" anchor="ctr"/>
                </a:tc>
                <a:tc>
                  <a:txBody>
                    <a:bodyPr/>
                    <a:lstStyle/>
                    <a:p>
                      <a:pPr algn="ctr"/>
                      <a:r>
                        <a:rPr lang="en-US" sz="1200" dirty="0" smtClean="0"/>
                        <a:t>1.33</a:t>
                      </a:r>
                      <a:endParaRPr lang="en-US" sz="1200" dirty="0"/>
                    </a:p>
                  </a:txBody>
                  <a:tcPr marL="63735" marR="63735" marT="31868" marB="31868" anchor="ctr"/>
                </a:tc>
                <a:tc>
                  <a:txBody>
                    <a:bodyPr/>
                    <a:lstStyle/>
                    <a:p>
                      <a:pPr algn="ctr"/>
                      <a:r>
                        <a:rPr lang="en-US" sz="1200" dirty="0" smtClean="0"/>
                        <a:t>2</a:t>
                      </a:r>
                      <a:endParaRPr lang="en-US" sz="1200" dirty="0"/>
                    </a:p>
                  </a:txBody>
                  <a:tcPr marL="63735" marR="63735" marT="31868" marB="31868" anchor="ctr"/>
                </a:tc>
                <a:tc>
                  <a:txBody>
                    <a:bodyPr/>
                    <a:lstStyle/>
                    <a:p>
                      <a:pPr algn="ctr"/>
                      <a:r>
                        <a:rPr lang="en-US" sz="1200" dirty="0" smtClean="0"/>
                        <a:t>3</a:t>
                      </a:r>
                      <a:endParaRPr lang="en-US" sz="1200" dirty="0"/>
                    </a:p>
                  </a:txBody>
                  <a:tcPr marL="63735" marR="63735" marT="31868" marB="31868" anchor="ctr"/>
                </a:tc>
              </a:tr>
              <a:tr h="273424">
                <a:tc rowSpan="5">
                  <a:txBody>
                    <a:bodyPr/>
                    <a:lstStyle/>
                    <a:p>
                      <a:r>
                        <a:rPr lang="en-US" sz="1200" b="1" dirty="0" smtClean="0"/>
                        <a:t>Verification</a:t>
                      </a:r>
                      <a:r>
                        <a:rPr lang="en-US" sz="1200" b="1" baseline="0" dirty="0" smtClean="0"/>
                        <a:t> role</a:t>
                      </a:r>
                      <a:endParaRPr lang="en-US" sz="1200" b="1" dirty="0"/>
                    </a:p>
                  </a:txBody>
                  <a:tcPr marL="63735" marR="63735" marT="31868" marB="31868" anchor="ctr"/>
                </a:tc>
                <a:tc>
                  <a:txBody>
                    <a:bodyPr/>
                    <a:lstStyle/>
                    <a:p>
                      <a:r>
                        <a:rPr lang="en-US" sz="1200" dirty="0" smtClean="0"/>
                        <a:t>Documentation</a:t>
                      </a:r>
                      <a:endParaRPr lang="en-US" sz="1200" dirty="0"/>
                    </a:p>
                  </a:txBody>
                  <a:tcPr marL="63735" marR="63735" marT="31868" marB="31868">
                    <a:solidFill>
                      <a:schemeClr val="accent4">
                        <a:lumMod val="40000"/>
                        <a:lumOff val="60000"/>
                      </a:schemeClr>
                    </a:solidFill>
                  </a:tcPr>
                </a:tc>
                <a:tc>
                  <a:txBody>
                    <a:bodyPr/>
                    <a:lstStyle/>
                    <a:p>
                      <a:pPr algn="ctr"/>
                      <a:r>
                        <a:rPr lang="en-US" sz="1200" dirty="0" smtClean="0"/>
                        <a:t>1</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2</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2</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3</a:t>
                      </a:r>
                      <a:endParaRPr lang="en-US" sz="1200" dirty="0"/>
                    </a:p>
                  </a:txBody>
                  <a:tcPr marL="63735" marR="63735" marT="31868" marB="31868" anchor="ctr">
                    <a:solidFill>
                      <a:schemeClr val="accent4">
                        <a:lumMod val="40000"/>
                        <a:lumOff val="60000"/>
                      </a:schemeClr>
                    </a:solidFill>
                  </a:tcPr>
                </a:tc>
              </a:tr>
              <a:tr h="273424">
                <a:tc vMerge="1">
                  <a:txBody>
                    <a:bodyPr/>
                    <a:lstStyle/>
                    <a:p>
                      <a:endParaRPr lang="en-US" sz="1300" dirty="0"/>
                    </a:p>
                  </a:txBody>
                  <a:tcPr marL="67235" marR="67235" marT="33618" marB="33618"/>
                </a:tc>
                <a:tc>
                  <a:txBody>
                    <a:bodyPr/>
                    <a:lstStyle/>
                    <a:p>
                      <a:r>
                        <a:rPr lang="en-US" sz="1200" dirty="0" smtClean="0"/>
                        <a:t>Test</a:t>
                      </a:r>
                      <a:r>
                        <a:rPr lang="en-US" sz="1200" baseline="0" dirty="0" smtClean="0"/>
                        <a:t> items creation</a:t>
                      </a:r>
                      <a:endParaRPr lang="en-US" sz="1200" dirty="0"/>
                    </a:p>
                  </a:txBody>
                  <a:tcPr marL="63735" marR="63735" marT="31868" marB="31868">
                    <a:solidFill>
                      <a:schemeClr val="accent4">
                        <a:lumMod val="40000"/>
                        <a:lumOff val="60000"/>
                      </a:schemeClr>
                    </a:solidFill>
                  </a:tcPr>
                </a:tc>
                <a:tc>
                  <a:txBody>
                    <a:bodyPr/>
                    <a:lstStyle/>
                    <a:p>
                      <a:pPr algn="ctr"/>
                      <a:r>
                        <a:rPr lang="en-US" sz="1200" dirty="0" smtClean="0"/>
                        <a:t>1</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1</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2</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2</a:t>
                      </a:r>
                      <a:endParaRPr lang="en-US" sz="1200" dirty="0"/>
                    </a:p>
                  </a:txBody>
                  <a:tcPr marL="63735" marR="63735" marT="31868" marB="31868" anchor="ctr">
                    <a:solidFill>
                      <a:schemeClr val="accent4">
                        <a:lumMod val="40000"/>
                        <a:lumOff val="60000"/>
                      </a:schemeClr>
                    </a:solidFill>
                  </a:tcPr>
                </a:tc>
              </a:tr>
              <a:tr h="273424">
                <a:tc vMerge="1">
                  <a:txBody>
                    <a:bodyPr/>
                    <a:lstStyle/>
                    <a:p>
                      <a:endParaRPr lang="en-US" sz="1300" dirty="0"/>
                    </a:p>
                  </a:txBody>
                  <a:tcPr marL="67235" marR="67235" marT="33618" marB="33618"/>
                </a:tc>
                <a:tc>
                  <a:txBody>
                    <a:bodyPr/>
                    <a:lstStyle/>
                    <a:p>
                      <a:r>
                        <a:rPr lang="en-US" sz="1200" dirty="0" smtClean="0"/>
                        <a:t>Prepare and build up environment</a:t>
                      </a:r>
                      <a:endParaRPr lang="en-US" sz="1200" dirty="0"/>
                    </a:p>
                  </a:txBody>
                  <a:tcPr marL="63735" marR="63735" marT="31868" marB="31868">
                    <a:solidFill>
                      <a:schemeClr val="accent4">
                        <a:lumMod val="40000"/>
                        <a:lumOff val="60000"/>
                      </a:schemeClr>
                    </a:solidFill>
                  </a:tcPr>
                </a:tc>
                <a:tc>
                  <a:txBody>
                    <a:bodyPr/>
                    <a:lstStyle/>
                    <a:p>
                      <a:pPr algn="ctr"/>
                      <a:r>
                        <a:rPr lang="en-US" sz="1200" dirty="0" smtClean="0"/>
                        <a:t>2</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2</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2</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3</a:t>
                      </a:r>
                      <a:endParaRPr lang="en-US" sz="1200" dirty="0"/>
                    </a:p>
                  </a:txBody>
                  <a:tcPr marL="63735" marR="63735" marT="31868" marB="31868" anchor="ctr">
                    <a:solidFill>
                      <a:schemeClr val="accent4">
                        <a:lumMod val="40000"/>
                        <a:lumOff val="60000"/>
                      </a:schemeClr>
                    </a:solidFill>
                  </a:tcPr>
                </a:tc>
              </a:tr>
              <a:tr h="273424">
                <a:tc vMerge="1">
                  <a:txBody>
                    <a:bodyPr/>
                    <a:lstStyle/>
                    <a:p>
                      <a:endParaRPr lang="en-US" sz="1300" dirty="0"/>
                    </a:p>
                  </a:txBody>
                  <a:tcPr marL="67235" marR="67235" marT="33618" marB="33618"/>
                </a:tc>
                <a:tc>
                  <a:txBody>
                    <a:bodyPr/>
                    <a:lstStyle/>
                    <a:p>
                      <a:r>
                        <a:rPr lang="en-US" sz="1200" dirty="0" smtClean="0"/>
                        <a:t>Verification component</a:t>
                      </a:r>
                      <a:endParaRPr lang="en-US" sz="1200" dirty="0"/>
                    </a:p>
                  </a:txBody>
                  <a:tcPr marL="63735" marR="63735" marT="31868" marB="31868">
                    <a:solidFill>
                      <a:schemeClr val="accent4">
                        <a:lumMod val="40000"/>
                        <a:lumOff val="60000"/>
                      </a:schemeClr>
                    </a:solidFill>
                  </a:tcPr>
                </a:tc>
                <a:tc>
                  <a:txBody>
                    <a:bodyPr/>
                    <a:lstStyle/>
                    <a:p>
                      <a:pPr algn="ctr"/>
                      <a:r>
                        <a:rPr lang="en-US" sz="1200" dirty="0" smtClean="0"/>
                        <a:t>1</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1</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2</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3</a:t>
                      </a:r>
                      <a:endParaRPr lang="en-US" sz="1200" dirty="0"/>
                    </a:p>
                  </a:txBody>
                  <a:tcPr marL="63735" marR="63735" marT="31868" marB="31868" anchor="ctr">
                    <a:solidFill>
                      <a:schemeClr val="accent4">
                        <a:lumMod val="40000"/>
                        <a:lumOff val="60000"/>
                      </a:schemeClr>
                    </a:solidFill>
                  </a:tcPr>
                </a:tc>
              </a:tr>
              <a:tr h="273424">
                <a:tc vMerge="1">
                  <a:txBody>
                    <a:bodyPr/>
                    <a:lstStyle/>
                    <a:p>
                      <a:endParaRPr lang="en-US" sz="1300" dirty="0"/>
                    </a:p>
                  </a:txBody>
                  <a:tcPr marL="67235" marR="67235" marT="33618" marB="33618"/>
                </a:tc>
                <a:tc>
                  <a:txBody>
                    <a:bodyPr/>
                    <a:lstStyle/>
                    <a:p>
                      <a:r>
                        <a:rPr lang="en-US" sz="1200" dirty="0" smtClean="0"/>
                        <a:t>Functional debug</a:t>
                      </a:r>
                      <a:endParaRPr lang="en-US" sz="1200" dirty="0"/>
                    </a:p>
                  </a:txBody>
                  <a:tcPr marL="63735" marR="63735" marT="31868" marB="31868">
                    <a:solidFill>
                      <a:schemeClr val="accent4">
                        <a:lumMod val="40000"/>
                        <a:lumOff val="60000"/>
                      </a:schemeClr>
                    </a:solidFill>
                  </a:tcPr>
                </a:tc>
                <a:tc>
                  <a:txBody>
                    <a:bodyPr/>
                    <a:lstStyle/>
                    <a:p>
                      <a:pPr algn="ctr"/>
                      <a:r>
                        <a:rPr lang="en-US" sz="1200" dirty="0" smtClean="0"/>
                        <a:t>1</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1</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2</a:t>
                      </a:r>
                      <a:endParaRPr lang="en-US" sz="1200" dirty="0"/>
                    </a:p>
                  </a:txBody>
                  <a:tcPr marL="63735" marR="63735" marT="31868" marB="31868" anchor="ctr">
                    <a:solidFill>
                      <a:schemeClr val="accent4">
                        <a:lumMod val="40000"/>
                        <a:lumOff val="60000"/>
                      </a:schemeClr>
                    </a:solidFill>
                  </a:tcPr>
                </a:tc>
                <a:tc>
                  <a:txBody>
                    <a:bodyPr/>
                    <a:lstStyle/>
                    <a:p>
                      <a:pPr algn="ctr"/>
                      <a:r>
                        <a:rPr lang="en-US" sz="1200" dirty="0" smtClean="0"/>
                        <a:t>2</a:t>
                      </a:r>
                      <a:endParaRPr lang="en-US" sz="1200" dirty="0"/>
                    </a:p>
                  </a:txBody>
                  <a:tcPr marL="63735" marR="63735" marT="31868" marB="31868" anchor="ctr">
                    <a:solidFill>
                      <a:schemeClr val="accent4">
                        <a:lumMod val="40000"/>
                        <a:lumOff val="60000"/>
                      </a:schemeClr>
                    </a:solidFill>
                  </a:tcPr>
                </a:tc>
              </a:tr>
              <a:tr h="273424">
                <a:tc>
                  <a:txBody>
                    <a:bodyPr/>
                    <a:lstStyle/>
                    <a:p>
                      <a:r>
                        <a:rPr lang="en-US" sz="1200" dirty="0" smtClean="0"/>
                        <a:t>Average</a:t>
                      </a:r>
                      <a:endParaRPr lang="en-US" sz="1200" dirty="0"/>
                    </a:p>
                  </a:txBody>
                  <a:tcPr marL="63735" marR="63735" marT="31868" marB="31868"/>
                </a:tc>
                <a:tc>
                  <a:txBody>
                    <a:bodyPr/>
                    <a:lstStyle/>
                    <a:p>
                      <a:endParaRPr lang="en-US" sz="1200" dirty="0"/>
                    </a:p>
                  </a:txBody>
                  <a:tcPr marL="63735" marR="63735" marT="31868" marB="31868"/>
                </a:tc>
                <a:tc>
                  <a:txBody>
                    <a:bodyPr/>
                    <a:lstStyle/>
                    <a:p>
                      <a:pPr algn="ctr"/>
                      <a:r>
                        <a:rPr lang="en-US" sz="1200" dirty="0" smtClean="0"/>
                        <a:t>1.2</a:t>
                      </a:r>
                      <a:endParaRPr lang="en-US" sz="1200" dirty="0"/>
                    </a:p>
                  </a:txBody>
                  <a:tcPr marL="63735" marR="63735" marT="31868" marB="31868" anchor="ctr"/>
                </a:tc>
                <a:tc>
                  <a:txBody>
                    <a:bodyPr/>
                    <a:lstStyle/>
                    <a:p>
                      <a:pPr algn="ctr"/>
                      <a:r>
                        <a:rPr lang="en-US" sz="1200" dirty="0" smtClean="0"/>
                        <a:t>1.4</a:t>
                      </a:r>
                      <a:endParaRPr lang="en-US" sz="1200" dirty="0"/>
                    </a:p>
                  </a:txBody>
                  <a:tcPr marL="63735" marR="63735" marT="31868" marB="31868" anchor="ctr"/>
                </a:tc>
                <a:tc>
                  <a:txBody>
                    <a:bodyPr/>
                    <a:lstStyle/>
                    <a:p>
                      <a:pPr algn="ctr"/>
                      <a:r>
                        <a:rPr lang="en-US" sz="1200" dirty="0" smtClean="0"/>
                        <a:t>2</a:t>
                      </a:r>
                      <a:endParaRPr lang="en-US" sz="1200" dirty="0"/>
                    </a:p>
                  </a:txBody>
                  <a:tcPr marL="63735" marR="63735" marT="31868" marB="31868" anchor="ctr"/>
                </a:tc>
                <a:tc>
                  <a:txBody>
                    <a:bodyPr/>
                    <a:lstStyle/>
                    <a:p>
                      <a:pPr algn="ctr"/>
                      <a:r>
                        <a:rPr lang="en-US" sz="1200" dirty="0" smtClean="0"/>
                        <a:t>2.6</a:t>
                      </a:r>
                      <a:endParaRPr lang="en-US" sz="1200" dirty="0"/>
                    </a:p>
                  </a:txBody>
                  <a:tcPr marL="63735" marR="63735" marT="31868" marB="31868" anchor="ctr"/>
                </a:tc>
              </a:tr>
            </a:tbl>
          </a:graphicData>
        </a:graphic>
      </p:graphicFrame>
      <p:grpSp>
        <p:nvGrpSpPr>
          <p:cNvPr id="14" name="Group 13"/>
          <p:cNvGrpSpPr/>
          <p:nvPr/>
        </p:nvGrpSpPr>
        <p:grpSpPr>
          <a:xfrm>
            <a:off x="7543800" y="1240698"/>
            <a:ext cx="4250190" cy="276999"/>
            <a:chOff x="7630790" y="32772"/>
            <a:chExt cx="4250190" cy="276999"/>
          </a:xfrm>
        </p:grpSpPr>
        <p:sp>
          <p:nvSpPr>
            <p:cNvPr id="25" name="Sun 24"/>
            <p:cNvSpPr/>
            <p:nvPr/>
          </p:nvSpPr>
          <p:spPr>
            <a:xfrm>
              <a:off x="7630790" y="92839"/>
              <a:ext cx="152400" cy="152400"/>
            </a:xfrm>
            <a:prstGeom prst="su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6" name="TextBox 25"/>
            <p:cNvSpPr txBox="1"/>
            <p:nvPr/>
          </p:nvSpPr>
          <p:spPr>
            <a:xfrm>
              <a:off x="7783190" y="32772"/>
              <a:ext cx="4097790" cy="276999"/>
            </a:xfrm>
            <a:prstGeom prst="rect">
              <a:avLst/>
            </a:prstGeom>
            <a:noFill/>
          </p:spPr>
          <p:txBody>
            <a:bodyPr wrap="square" rtlCol="0">
              <a:spAutoFit/>
            </a:bodyPr>
            <a:lstStyle/>
            <a:p>
              <a:r>
                <a:rPr lang="en-US" sz="1200" dirty="0" smtClean="0"/>
                <a:t>Level 1, 2, 3: Skill levels are defined by </a:t>
              </a:r>
              <a:r>
                <a:rPr lang="en-US" sz="1200" dirty="0" err="1" smtClean="0"/>
                <a:t>Renesas</a:t>
              </a:r>
              <a:endParaRPr lang="en-US" sz="1200" dirty="0"/>
            </a:p>
          </p:txBody>
        </p:sp>
      </p:grpSp>
    </p:spTree>
    <p:extLst>
      <p:ext uri="{BB962C8B-B14F-4D97-AF65-F5344CB8AC3E}">
        <p14:creationId xmlns:p14="http://schemas.microsoft.com/office/powerpoint/2010/main" val="9143793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cap="all" dirty="0"/>
              <a:t>TRAINING </a:t>
            </a:r>
            <a:r>
              <a:rPr lang="en-US" cap="all" dirty="0" smtClean="0"/>
              <a:t>PLAN REVIEW</a:t>
            </a:r>
            <a:r>
              <a:rPr lang="en-US" cap="all" dirty="0"/>
              <a:t/>
            </a:r>
            <a:br>
              <a:rPr lang="en-US" cap="all" dirty="0"/>
            </a:br>
            <a:r>
              <a:rPr lang="en-US" sz="2000" dirty="0" smtClean="0"/>
              <a:t>TARGET CHART</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5</a:t>
            </a:fld>
            <a:endParaRPr lang="de-DE" dirty="0"/>
          </a:p>
        </p:txBody>
      </p:sp>
      <p:grpSp>
        <p:nvGrpSpPr>
          <p:cNvPr id="11" name="Group 10"/>
          <p:cNvGrpSpPr/>
          <p:nvPr/>
        </p:nvGrpSpPr>
        <p:grpSpPr>
          <a:xfrm>
            <a:off x="1259158" y="4629215"/>
            <a:ext cx="9673758" cy="321914"/>
            <a:chOff x="1266475" y="4631086"/>
            <a:chExt cx="9673758" cy="321914"/>
          </a:xfrm>
        </p:grpSpPr>
        <p:sp>
          <p:nvSpPr>
            <p:cNvPr id="14" name="Arrow: Chevron 13"/>
            <p:cNvSpPr/>
            <p:nvPr/>
          </p:nvSpPr>
          <p:spPr>
            <a:xfrm>
              <a:off x="3648745" y="4631086"/>
              <a:ext cx="2560239" cy="321910"/>
            </a:xfrm>
            <a:prstGeom prst="chevr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MAY. 2018</a:t>
              </a:r>
              <a:endParaRPr lang="en-US" dirty="0">
                <a:solidFill>
                  <a:schemeClr val="tx1"/>
                </a:solidFill>
              </a:endParaRPr>
            </a:p>
          </p:txBody>
        </p:sp>
        <p:sp>
          <p:nvSpPr>
            <p:cNvPr id="41" name="Arrow: Pentagon 40"/>
            <p:cNvSpPr/>
            <p:nvPr/>
          </p:nvSpPr>
          <p:spPr>
            <a:xfrm>
              <a:off x="1266475" y="4631090"/>
              <a:ext cx="2572560" cy="32191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NOV. 2017</a:t>
              </a:r>
              <a:endParaRPr lang="en-US" dirty="0"/>
            </a:p>
          </p:txBody>
        </p:sp>
        <p:sp>
          <p:nvSpPr>
            <p:cNvPr id="42" name="Arrow: Chevron 41"/>
            <p:cNvSpPr/>
            <p:nvPr/>
          </p:nvSpPr>
          <p:spPr>
            <a:xfrm>
              <a:off x="6018695" y="4631086"/>
              <a:ext cx="2560239" cy="321910"/>
            </a:xfrm>
            <a:prstGeom prst="chevr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NOV. 2018</a:t>
              </a:r>
              <a:endParaRPr lang="en-US" dirty="0">
                <a:solidFill>
                  <a:schemeClr val="tx1"/>
                </a:solidFill>
              </a:endParaRPr>
            </a:p>
          </p:txBody>
        </p:sp>
        <p:sp>
          <p:nvSpPr>
            <p:cNvPr id="43" name="Arrow: Chevron 42"/>
            <p:cNvSpPr/>
            <p:nvPr/>
          </p:nvSpPr>
          <p:spPr>
            <a:xfrm>
              <a:off x="8379994" y="4631087"/>
              <a:ext cx="2560239" cy="321910"/>
            </a:xfrm>
            <a:prstGeom prst="chevro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MAY. 2019</a:t>
              </a:r>
              <a:endParaRPr lang="en-US" dirty="0">
                <a:solidFill>
                  <a:schemeClr val="tx1"/>
                </a:solidFill>
              </a:endParaRPr>
            </a:p>
          </p:txBody>
        </p:sp>
      </p:grpSp>
      <p:cxnSp>
        <p:nvCxnSpPr>
          <p:cNvPr id="50" name="Straight Connector 49"/>
          <p:cNvCxnSpPr>
            <a:cxnSpLocks/>
          </p:cNvCxnSpPr>
          <p:nvPr/>
        </p:nvCxnSpPr>
        <p:spPr>
          <a:xfrm flipV="1">
            <a:off x="3657600" y="1752600"/>
            <a:ext cx="0" cy="287848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7" name="Arrow: Pentagon 66"/>
          <p:cNvSpPr/>
          <p:nvPr/>
        </p:nvSpPr>
        <p:spPr>
          <a:xfrm rot="16200000">
            <a:off x="-321112" y="3325553"/>
            <a:ext cx="3200395" cy="5449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8" name="Straight Connector 67"/>
          <p:cNvCxnSpPr>
            <a:cxnSpLocks/>
          </p:cNvCxnSpPr>
          <p:nvPr/>
        </p:nvCxnSpPr>
        <p:spPr>
          <a:xfrm flipV="1">
            <a:off x="6018695" y="1752600"/>
            <a:ext cx="0" cy="28784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cxnSpLocks/>
          </p:cNvCxnSpPr>
          <p:nvPr/>
        </p:nvCxnSpPr>
        <p:spPr>
          <a:xfrm flipV="1">
            <a:off x="8379994" y="1752600"/>
            <a:ext cx="0" cy="287848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084345" y="3727421"/>
            <a:ext cx="786384"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869508" y="3575021"/>
            <a:ext cx="786384"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219360" y="3706085"/>
            <a:ext cx="118872" cy="118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219360" y="2886270"/>
            <a:ext cx="118872" cy="118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219360" y="2073298"/>
            <a:ext cx="118872" cy="118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429283" y="3470441"/>
            <a:ext cx="795528"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224811" y="3385968"/>
            <a:ext cx="795528"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602262" y="2907606"/>
            <a:ext cx="786384"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9168763" y="2094748"/>
            <a:ext cx="786384"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9953266" y="2400300"/>
            <a:ext cx="786384" cy="762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53511" y="3572041"/>
            <a:ext cx="304800" cy="369332"/>
          </a:xfrm>
          <a:prstGeom prst="rect">
            <a:avLst/>
          </a:prstGeom>
          <a:noFill/>
        </p:spPr>
        <p:txBody>
          <a:bodyPr wrap="square" rtlCol="0">
            <a:spAutoFit/>
          </a:bodyPr>
          <a:lstStyle/>
          <a:p>
            <a:r>
              <a:rPr lang="en-US" dirty="0"/>
              <a:t>1</a:t>
            </a:r>
          </a:p>
        </p:txBody>
      </p:sp>
      <p:sp>
        <p:nvSpPr>
          <p:cNvPr id="48" name="TextBox 47"/>
          <p:cNvSpPr txBox="1"/>
          <p:nvPr/>
        </p:nvSpPr>
        <p:spPr>
          <a:xfrm>
            <a:off x="953511" y="2761040"/>
            <a:ext cx="304800" cy="369332"/>
          </a:xfrm>
          <a:prstGeom prst="rect">
            <a:avLst/>
          </a:prstGeom>
          <a:noFill/>
        </p:spPr>
        <p:txBody>
          <a:bodyPr wrap="square" rtlCol="0">
            <a:spAutoFit/>
          </a:bodyPr>
          <a:lstStyle/>
          <a:p>
            <a:r>
              <a:rPr lang="en-US" dirty="0"/>
              <a:t>2</a:t>
            </a:r>
          </a:p>
        </p:txBody>
      </p:sp>
      <p:sp>
        <p:nvSpPr>
          <p:cNvPr id="49" name="TextBox 48"/>
          <p:cNvSpPr txBox="1"/>
          <p:nvPr/>
        </p:nvSpPr>
        <p:spPr>
          <a:xfrm>
            <a:off x="958243" y="1948068"/>
            <a:ext cx="304800" cy="369332"/>
          </a:xfrm>
          <a:prstGeom prst="rect">
            <a:avLst/>
          </a:prstGeom>
          <a:noFill/>
        </p:spPr>
        <p:txBody>
          <a:bodyPr wrap="square" rtlCol="0">
            <a:spAutoFit/>
          </a:bodyPr>
          <a:lstStyle/>
          <a:p>
            <a:r>
              <a:rPr lang="en-US" dirty="0"/>
              <a:t>3</a:t>
            </a:r>
          </a:p>
        </p:txBody>
      </p:sp>
      <p:sp>
        <p:nvSpPr>
          <p:cNvPr id="51" name="TextBox 50"/>
          <p:cNvSpPr txBox="1"/>
          <p:nvPr/>
        </p:nvSpPr>
        <p:spPr>
          <a:xfrm>
            <a:off x="685800" y="1671068"/>
            <a:ext cx="736074" cy="307777"/>
          </a:xfrm>
          <a:prstGeom prst="rect">
            <a:avLst/>
          </a:prstGeom>
          <a:noFill/>
        </p:spPr>
        <p:txBody>
          <a:bodyPr wrap="square" rtlCol="0">
            <a:spAutoFit/>
          </a:bodyPr>
          <a:lstStyle/>
          <a:p>
            <a:r>
              <a:rPr lang="en-US" sz="1400" dirty="0"/>
              <a:t>Level</a:t>
            </a:r>
          </a:p>
        </p:txBody>
      </p:sp>
      <p:grpSp>
        <p:nvGrpSpPr>
          <p:cNvPr id="8" name="Group 7"/>
          <p:cNvGrpSpPr/>
          <p:nvPr/>
        </p:nvGrpSpPr>
        <p:grpSpPr>
          <a:xfrm>
            <a:off x="1306330" y="3239341"/>
            <a:ext cx="786384" cy="307602"/>
            <a:chOff x="1306330" y="3152001"/>
            <a:chExt cx="786384" cy="307602"/>
          </a:xfrm>
        </p:grpSpPr>
        <p:sp>
          <p:nvSpPr>
            <p:cNvPr id="75" name="Rectangle 74"/>
            <p:cNvSpPr/>
            <p:nvPr/>
          </p:nvSpPr>
          <p:spPr>
            <a:xfrm>
              <a:off x="1306330" y="3383403"/>
              <a:ext cx="786384"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447800" y="3152001"/>
              <a:ext cx="493456" cy="276999"/>
            </a:xfrm>
            <a:prstGeom prst="rect">
              <a:avLst/>
            </a:prstGeom>
            <a:noFill/>
          </p:spPr>
          <p:txBody>
            <a:bodyPr wrap="square" rtlCol="0">
              <a:spAutoFit/>
            </a:bodyPr>
            <a:lstStyle/>
            <a:p>
              <a:r>
                <a:rPr lang="en-US" sz="1200" dirty="0" smtClean="0"/>
                <a:t>1.33</a:t>
              </a:r>
              <a:endParaRPr lang="en-US" sz="1200" dirty="0"/>
            </a:p>
          </p:txBody>
        </p:sp>
      </p:grpSp>
      <p:sp>
        <p:nvSpPr>
          <p:cNvPr id="53" name="TextBox 52"/>
          <p:cNvSpPr txBox="1"/>
          <p:nvPr/>
        </p:nvSpPr>
        <p:spPr>
          <a:xfrm>
            <a:off x="2352792" y="3479708"/>
            <a:ext cx="255700" cy="276999"/>
          </a:xfrm>
          <a:prstGeom prst="rect">
            <a:avLst/>
          </a:prstGeom>
          <a:noFill/>
        </p:spPr>
        <p:txBody>
          <a:bodyPr wrap="square" rtlCol="0">
            <a:spAutoFit/>
          </a:bodyPr>
          <a:lstStyle/>
          <a:p>
            <a:r>
              <a:rPr lang="en-US" sz="1200" dirty="0"/>
              <a:t>1</a:t>
            </a:r>
          </a:p>
        </p:txBody>
      </p:sp>
      <p:sp>
        <p:nvSpPr>
          <p:cNvPr id="54" name="TextBox 53"/>
          <p:cNvSpPr txBox="1"/>
          <p:nvPr/>
        </p:nvSpPr>
        <p:spPr>
          <a:xfrm>
            <a:off x="3053963" y="3328590"/>
            <a:ext cx="420666" cy="276999"/>
          </a:xfrm>
          <a:prstGeom prst="rect">
            <a:avLst/>
          </a:prstGeom>
          <a:noFill/>
        </p:spPr>
        <p:txBody>
          <a:bodyPr wrap="square" rtlCol="0">
            <a:spAutoFit/>
          </a:bodyPr>
          <a:lstStyle/>
          <a:p>
            <a:r>
              <a:rPr lang="en-US" sz="1200" dirty="0" smtClean="0"/>
              <a:t>1.2</a:t>
            </a:r>
            <a:endParaRPr lang="en-US" sz="1200" dirty="0"/>
          </a:p>
        </p:txBody>
      </p:sp>
      <p:grpSp>
        <p:nvGrpSpPr>
          <p:cNvPr id="9" name="Group 8"/>
          <p:cNvGrpSpPr/>
          <p:nvPr/>
        </p:nvGrpSpPr>
        <p:grpSpPr>
          <a:xfrm>
            <a:off x="3664477" y="2679006"/>
            <a:ext cx="786384" cy="304800"/>
            <a:chOff x="3664477" y="2514600"/>
            <a:chExt cx="786384" cy="304800"/>
          </a:xfrm>
        </p:grpSpPr>
        <p:sp>
          <p:nvSpPr>
            <p:cNvPr id="32" name="Rectangle 31"/>
            <p:cNvSpPr/>
            <p:nvPr/>
          </p:nvSpPr>
          <p:spPr>
            <a:xfrm>
              <a:off x="3664477" y="2743200"/>
              <a:ext cx="786384"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3926144" y="2514600"/>
              <a:ext cx="493456" cy="276999"/>
            </a:xfrm>
            <a:prstGeom prst="rect">
              <a:avLst/>
            </a:prstGeom>
            <a:noFill/>
          </p:spPr>
          <p:txBody>
            <a:bodyPr wrap="square" rtlCol="0">
              <a:spAutoFit/>
            </a:bodyPr>
            <a:lstStyle/>
            <a:p>
              <a:r>
                <a:rPr lang="en-US" sz="1200" dirty="0" smtClean="0"/>
                <a:t>2</a:t>
              </a:r>
              <a:endParaRPr lang="en-US" sz="1200" dirty="0"/>
            </a:p>
          </p:txBody>
        </p:sp>
      </p:grpSp>
      <p:sp>
        <p:nvSpPr>
          <p:cNvPr id="56" name="TextBox 55"/>
          <p:cNvSpPr txBox="1"/>
          <p:nvPr/>
        </p:nvSpPr>
        <p:spPr>
          <a:xfrm>
            <a:off x="4576113" y="3228201"/>
            <a:ext cx="493456" cy="276999"/>
          </a:xfrm>
          <a:prstGeom prst="rect">
            <a:avLst/>
          </a:prstGeom>
          <a:noFill/>
        </p:spPr>
        <p:txBody>
          <a:bodyPr wrap="square" rtlCol="0">
            <a:spAutoFit/>
          </a:bodyPr>
          <a:lstStyle/>
          <a:p>
            <a:r>
              <a:rPr lang="en-US" sz="1200" dirty="0" smtClean="0"/>
              <a:t>1.33</a:t>
            </a:r>
            <a:endParaRPr lang="en-US" sz="1200" dirty="0"/>
          </a:p>
        </p:txBody>
      </p:sp>
      <p:sp>
        <p:nvSpPr>
          <p:cNvPr id="57" name="TextBox 56"/>
          <p:cNvSpPr txBox="1"/>
          <p:nvPr/>
        </p:nvSpPr>
        <p:spPr>
          <a:xfrm>
            <a:off x="5414170" y="3124200"/>
            <a:ext cx="420666" cy="276999"/>
          </a:xfrm>
          <a:prstGeom prst="rect">
            <a:avLst/>
          </a:prstGeom>
          <a:noFill/>
        </p:spPr>
        <p:txBody>
          <a:bodyPr wrap="square" rtlCol="0">
            <a:spAutoFit/>
          </a:bodyPr>
          <a:lstStyle/>
          <a:p>
            <a:r>
              <a:rPr lang="en-US" sz="1200" dirty="0" smtClean="0"/>
              <a:t>1.4</a:t>
            </a:r>
            <a:endParaRPr lang="en-US" sz="1200" dirty="0"/>
          </a:p>
        </p:txBody>
      </p:sp>
      <p:grpSp>
        <p:nvGrpSpPr>
          <p:cNvPr id="4" name="Group 3"/>
          <p:cNvGrpSpPr/>
          <p:nvPr/>
        </p:nvGrpSpPr>
        <p:grpSpPr>
          <a:xfrm>
            <a:off x="6018458" y="2388695"/>
            <a:ext cx="786384" cy="315099"/>
            <a:chOff x="6018458" y="2423343"/>
            <a:chExt cx="786384" cy="315099"/>
          </a:xfrm>
        </p:grpSpPr>
        <p:sp>
          <p:nvSpPr>
            <p:cNvPr id="35" name="Rectangle 34"/>
            <p:cNvSpPr/>
            <p:nvPr/>
          </p:nvSpPr>
          <p:spPr>
            <a:xfrm>
              <a:off x="6018458" y="2662242"/>
              <a:ext cx="786384"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6172200" y="2423343"/>
              <a:ext cx="493456" cy="276999"/>
            </a:xfrm>
            <a:prstGeom prst="rect">
              <a:avLst/>
            </a:prstGeom>
            <a:noFill/>
          </p:spPr>
          <p:txBody>
            <a:bodyPr wrap="square" rtlCol="0">
              <a:spAutoFit/>
            </a:bodyPr>
            <a:lstStyle/>
            <a:p>
              <a:r>
                <a:rPr lang="en-US" sz="1200" dirty="0" smtClean="0"/>
                <a:t>2.33</a:t>
              </a:r>
              <a:endParaRPr lang="en-US" sz="1200" dirty="0"/>
            </a:p>
          </p:txBody>
        </p:sp>
      </p:grpSp>
      <p:grpSp>
        <p:nvGrpSpPr>
          <p:cNvPr id="5" name="Group 4"/>
          <p:cNvGrpSpPr/>
          <p:nvPr/>
        </p:nvGrpSpPr>
        <p:grpSpPr>
          <a:xfrm>
            <a:off x="6804842" y="2656020"/>
            <a:ext cx="786384" cy="329114"/>
            <a:chOff x="6804842" y="2976618"/>
            <a:chExt cx="786384" cy="329114"/>
          </a:xfrm>
        </p:grpSpPr>
        <p:sp>
          <p:nvSpPr>
            <p:cNvPr id="36" name="Rectangle 35"/>
            <p:cNvSpPr/>
            <p:nvPr/>
          </p:nvSpPr>
          <p:spPr>
            <a:xfrm>
              <a:off x="6804842" y="3229532"/>
              <a:ext cx="786384"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7093074" y="2976618"/>
              <a:ext cx="493456" cy="276999"/>
            </a:xfrm>
            <a:prstGeom prst="rect">
              <a:avLst/>
            </a:prstGeom>
            <a:noFill/>
          </p:spPr>
          <p:txBody>
            <a:bodyPr wrap="square" rtlCol="0">
              <a:spAutoFit/>
            </a:bodyPr>
            <a:lstStyle/>
            <a:p>
              <a:r>
                <a:rPr lang="en-US" sz="1200" dirty="0"/>
                <a:t>2</a:t>
              </a:r>
            </a:p>
          </p:txBody>
        </p:sp>
      </p:grpSp>
      <p:sp>
        <p:nvSpPr>
          <p:cNvPr id="60" name="TextBox 59"/>
          <p:cNvSpPr txBox="1"/>
          <p:nvPr/>
        </p:nvSpPr>
        <p:spPr>
          <a:xfrm>
            <a:off x="7867604" y="2662242"/>
            <a:ext cx="255700" cy="276999"/>
          </a:xfrm>
          <a:prstGeom prst="rect">
            <a:avLst/>
          </a:prstGeom>
          <a:noFill/>
        </p:spPr>
        <p:txBody>
          <a:bodyPr wrap="square" rtlCol="0">
            <a:spAutoFit/>
          </a:bodyPr>
          <a:lstStyle/>
          <a:p>
            <a:r>
              <a:rPr lang="en-US" sz="1200" dirty="0"/>
              <a:t>2</a:t>
            </a:r>
          </a:p>
        </p:txBody>
      </p:sp>
      <p:grpSp>
        <p:nvGrpSpPr>
          <p:cNvPr id="7" name="Group 6"/>
          <p:cNvGrpSpPr/>
          <p:nvPr/>
        </p:nvGrpSpPr>
        <p:grpSpPr>
          <a:xfrm>
            <a:off x="8372677" y="1967084"/>
            <a:ext cx="786384" cy="318916"/>
            <a:chOff x="8382379" y="2119484"/>
            <a:chExt cx="786384" cy="318916"/>
          </a:xfrm>
        </p:grpSpPr>
        <p:sp>
          <p:nvSpPr>
            <p:cNvPr id="45" name="Rectangle 44"/>
            <p:cNvSpPr/>
            <p:nvPr/>
          </p:nvSpPr>
          <p:spPr>
            <a:xfrm>
              <a:off x="8382379" y="2362200"/>
              <a:ext cx="786384" cy="76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8561250" y="2119484"/>
              <a:ext cx="493456" cy="276999"/>
            </a:xfrm>
            <a:prstGeom prst="rect">
              <a:avLst/>
            </a:prstGeom>
            <a:noFill/>
          </p:spPr>
          <p:txBody>
            <a:bodyPr wrap="square" rtlCol="0">
              <a:spAutoFit/>
            </a:bodyPr>
            <a:lstStyle/>
            <a:p>
              <a:r>
                <a:rPr lang="en-US" sz="1200" dirty="0" smtClean="0"/>
                <a:t>2.8</a:t>
              </a:r>
              <a:endParaRPr lang="en-US" sz="1200" dirty="0"/>
            </a:p>
          </p:txBody>
        </p:sp>
      </p:grpSp>
      <p:sp>
        <p:nvSpPr>
          <p:cNvPr id="62" name="TextBox 61"/>
          <p:cNvSpPr txBox="1"/>
          <p:nvPr/>
        </p:nvSpPr>
        <p:spPr>
          <a:xfrm>
            <a:off x="10137656" y="2133600"/>
            <a:ext cx="420666" cy="276999"/>
          </a:xfrm>
          <a:prstGeom prst="rect">
            <a:avLst/>
          </a:prstGeom>
          <a:noFill/>
        </p:spPr>
        <p:txBody>
          <a:bodyPr wrap="square" rtlCol="0">
            <a:spAutoFit/>
          </a:bodyPr>
          <a:lstStyle/>
          <a:p>
            <a:r>
              <a:rPr lang="en-US" sz="1200" dirty="0" smtClean="0"/>
              <a:t>2.6</a:t>
            </a:r>
            <a:endParaRPr lang="en-US" sz="1200" dirty="0"/>
          </a:p>
        </p:txBody>
      </p:sp>
      <p:sp>
        <p:nvSpPr>
          <p:cNvPr id="63" name="TextBox 62"/>
          <p:cNvSpPr txBox="1"/>
          <p:nvPr/>
        </p:nvSpPr>
        <p:spPr>
          <a:xfrm>
            <a:off x="9434105" y="1851271"/>
            <a:ext cx="255700" cy="276999"/>
          </a:xfrm>
          <a:prstGeom prst="rect">
            <a:avLst/>
          </a:prstGeom>
          <a:noFill/>
        </p:spPr>
        <p:txBody>
          <a:bodyPr wrap="square" rtlCol="0">
            <a:spAutoFit/>
          </a:bodyPr>
          <a:lstStyle/>
          <a:p>
            <a:r>
              <a:rPr lang="en-US" sz="1200" dirty="0"/>
              <a:t>3</a:t>
            </a:r>
          </a:p>
        </p:txBody>
      </p:sp>
      <p:grpSp>
        <p:nvGrpSpPr>
          <p:cNvPr id="16" name="Group 15"/>
          <p:cNvGrpSpPr/>
          <p:nvPr/>
        </p:nvGrpSpPr>
        <p:grpSpPr>
          <a:xfrm>
            <a:off x="2569049" y="5269468"/>
            <a:ext cx="6898817" cy="369332"/>
            <a:chOff x="1779989" y="5225820"/>
            <a:chExt cx="6898817" cy="369332"/>
          </a:xfrm>
        </p:grpSpPr>
        <p:sp>
          <p:nvSpPr>
            <p:cNvPr id="13" name="Rectangle 12"/>
            <p:cNvSpPr/>
            <p:nvPr/>
          </p:nvSpPr>
          <p:spPr>
            <a:xfrm>
              <a:off x="1779989" y="5334000"/>
              <a:ext cx="161808" cy="16180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991976" y="5225820"/>
              <a:ext cx="2030675" cy="369332"/>
            </a:xfrm>
            <a:prstGeom prst="rect">
              <a:avLst/>
            </a:prstGeom>
            <a:noFill/>
          </p:spPr>
          <p:txBody>
            <a:bodyPr wrap="square" rtlCol="0" anchor="ctr">
              <a:spAutoFit/>
            </a:bodyPr>
            <a:lstStyle/>
            <a:p>
              <a:r>
                <a:rPr lang="en-US" dirty="0"/>
                <a:t>Common skills</a:t>
              </a:r>
            </a:p>
          </p:txBody>
        </p:sp>
        <p:sp>
          <p:nvSpPr>
            <p:cNvPr id="64" name="Rectangle 63"/>
            <p:cNvSpPr/>
            <p:nvPr/>
          </p:nvSpPr>
          <p:spPr>
            <a:xfrm>
              <a:off x="4252521" y="5329582"/>
              <a:ext cx="161808" cy="1618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4495800" y="5225820"/>
              <a:ext cx="2030675" cy="369332"/>
            </a:xfrm>
            <a:prstGeom prst="rect">
              <a:avLst/>
            </a:prstGeom>
            <a:noFill/>
          </p:spPr>
          <p:txBody>
            <a:bodyPr wrap="square" rtlCol="0" anchor="ctr">
              <a:spAutoFit/>
            </a:bodyPr>
            <a:lstStyle/>
            <a:p>
              <a:r>
                <a:rPr lang="en-US" dirty="0"/>
                <a:t>Design role</a:t>
              </a:r>
            </a:p>
          </p:txBody>
        </p:sp>
        <p:sp>
          <p:nvSpPr>
            <p:cNvPr id="66" name="Rectangle 65"/>
            <p:cNvSpPr/>
            <p:nvPr/>
          </p:nvSpPr>
          <p:spPr>
            <a:xfrm>
              <a:off x="6418577" y="5334000"/>
              <a:ext cx="161808" cy="1618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6648131" y="5225820"/>
              <a:ext cx="2030675" cy="369332"/>
            </a:xfrm>
            <a:prstGeom prst="rect">
              <a:avLst/>
            </a:prstGeom>
            <a:noFill/>
          </p:spPr>
          <p:txBody>
            <a:bodyPr wrap="square" rtlCol="0" anchor="ctr">
              <a:spAutoFit/>
            </a:bodyPr>
            <a:lstStyle/>
            <a:p>
              <a:r>
                <a:rPr lang="en-US" dirty="0"/>
                <a:t>Verification role</a:t>
              </a:r>
            </a:p>
          </p:txBody>
        </p:sp>
      </p:grpSp>
      <p:grpSp>
        <p:nvGrpSpPr>
          <p:cNvPr id="19" name="Group 18"/>
          <p:cNvGrpSpPr/>
          <p:nvPr/>
        </p:nvGrpSpPr>
        <p:grpSpPr>
          <a:xfrm>
            <a:off x="3719475" y="5757062"/>
            <a:ext cx="4597966" cy="369332"/>
            <a:chOff x="3973652" y="5772473"/>
            <a:chExt cx="4597966" cy="369332"/>
          </a:xfrm>
        </p:grpSpPr>
        <p:sp>
          <p:nvSpPr>
            <p:cNvPr id="17" name="Sun 16"/>
            <p:cNvSpPr/>
            <p:nvPr/>
          </p:nvSpPr>
          <p:spPr>
            <a:xfrm>
              <a:off x="3973652" y="5881299"/>
              <a:ext cx="152400" cy="152400"/>
            </a:xfrm>
            <a:prstGeom prst="su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8" name="TextBox 17"/>
            <p:cNvSpPr txBox="1"/>
            <p:nvPr/>
          </p:nvSpPr>
          <p:spPr>
            <a:xfrm>
              <a:off x="4217868" y="5772473"/>
              <a:ext cx="4353750" cy="369332"/>
            </a:xfrm>
            <a:prstGeom prst="rect">
              <a:avLst/>
            </a:prstGeom>
            <a:noFill/>
          </p:spPr>
          <p:txBody>
            <a:bodyPr wrap="square" rtlCol="0">
              <a:spAutoFit/>
            </a:bodyPr>
            <a:lstStyle/>
            <a:p>
              <a:r>
                <a:rPr lang="en-US" dirty="0"/>
                <a:t>All values are average value of skill level</a:t>
              </a:r>
            </a:p>
          </p:txBody>
        </p:sp>
      </p:grpSp>
    </p:spTree>
    <p:extLst>
      <p:ext uri="{BB962C8B-B14F-4D97-AF65-F5344CB8AC3E}">
        <p14:creationId xmlns:p14="http://schemas.microsoft.com/office/powerpoint/2010/main" val="4079986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989" y="0"/>
            <a:ext cx="11270811" cy="6172201"/>
          </a:xfrm>
          <a:prstGeom prst="rect">
            <a:avLst/>
          </a:prstGeom>
        </p:spPr>
      </p:pic>
      <p:sp>
        <p:nvSpPr>
          <p:cNvPr id="5" name="Text Placeholder 4"/>
          <p:cNvSpPr>
            <a:spLocks noGrp="1"/>
          </p:cNvSpPr>
          <p:nvPr>
            <p:ph type="body" sz="quarter" idx="11"/>
          </p:nvPr>
        </p:nvSpPr>
        <p:spPr>
          <a:xfrm>
            <a:off x="468000" y="1080000"/>
            <a:ext cx="7609200" cy="964065"/>
          </a:xfrm>
        </p:spPr>
        <p:txBody>
          <a:bodyPr/>
          <a:lstStyle/>
          <a:p>
            <a:r>
              <a:rPr lang="en-US" dirty="0" smtClean="0"/>
              <a:t>CURRENT STATUS AND ACHIEVEMENT</a:t>
            </a:r>
            <a:endParaRPr lang="en-US" dirty="0"/>
          </a:p>
        </p:txBody>
      </p:sp>
    </p:spTree>
    <p:extLst>
      <p:ext uri="{BB962C8B-B14F-4D97-AF65-F5344CB8AC3E}">
        <p14:creationId xmlns:p14="http://schemas.microsoft.com/office/powerpoint/2010/main" val="3147563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smtClean="0"/>
              <a:t>Achievement</a:t>
            </a:r>
            <a:r>
              <a:rPr lang="en-US" cap="all" dirty="0" smtClean="0"/>
              <a:t/>
            </a:r>
            <a:br>
              <a:rPr lang="en-US" cap="all" dirty="0" smtClean="0"/>
            </a:br>
            <a:r>
              <a:rPr lang="en-US" sz="2000" dirty="0" smtClean="0"/>
              <a:t>common &amp; design role</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7</a:t>
            </a:fld>
            <a:endParaRPr lang="de-DE" dirty="0"/>
          </a:p>
        </p:txBody>
      </p:sp>
      <p:graphicFrame>
        <p:nvGraphicFramePr>
          <p:cNvPr id="9" name="Table 8"/>
          <p:cNvGraphicFramePr>
            <a:graphicFrameLocks noGrp="1"/>
          </p:cNvGraphicFramePr>
          <p:nvPr>
            <p:extLst>
              <p:ext uri="{D42A27DB-BD31-4B8C-83A1-F6EECF244321}">
                <p14:modId xmlns:p14="http://schemas.microsoft.com/office/powerpoint/2010/main" val="2425294358"/>
              </p:ext>
            </p:extLst>
          </p:nvPr>
        </p:nvGraphicFramePr>
        <p:xfrm>
          <a:off x="1081924" y="1861972"/>
          <a:ext cx="9967075" cy="4183868"/>
        </p:xfrm>
        <a:graphic>
          <a:graphicData uri="http://schemas.openxmlformats.org/drawingml/2006/table">
            <a:tbl>
              <a:tblPr firstRow="1" bandRow="1">
                <a:tableStyleId>{5C22544A-7EE6-4342-B048-85BDC9FD1C3A}</a:tableStyleId>
              </a:tblPr>
              <a:tblGrid>
                <a:gridCol w="1127876"/>
                <a:gridCol w="2209800"/>
                <a:gridCol w="4648200"/>
                <a:gridCol w="990600"/>
                <a:gridCol w="990599"/>
              </a:tblGrid>
              <a:tr h="474898">
                <a:tc>
                  <a:txBody>
                    <a:bodyPr/>
                    <a:lstStyle/>
                    <a:p>
                      <a:pPr algn="ctr"/>
                      <a:r>
                        <a:rPr lang="en-US" sz="1300" b="1" dirty="0" smtClean="0"/>
                        <a:t>Role</a:t>
                      </a:r>
                      <a:endParaRPr lang="en-US" sz="1300" b="1" dirty="0"/>
                    </a:p>
                  </a:txBody>
                  <a:tcPr marL="101461" marR="101461" marT="50730" marB="50730" anchor="ctr">
                    <a:solidFill>
                      <a:srgbClr val="4574AD"/>
                    </a:solidFill>
                  </a:tcPr>
                </a:tc>
                <a:tc>
                  <a:txBody>
                    <a:bodyPr/>
                    <a:lstStyle/>
                    <a:p>
                      <a:pPr algn="ctr"/>
                      <a:r>
                        <a:rPr lang="en-US" sz="1300" b="1" dirty="0" smtClean="0"/>
                        <a:t>Skill</a:t>
                      </a:r>
                      <a:endParaRPr lang="en-US" sz="1300" b="1" dirty="0"/>
                    </a:p>
                  </a:txBody>
                  <a:tcPr marL="101461" marR="101461" marT="50730" marB="50730" anchor="ctr">
                    <a:solidFill>
                      <a:srgbClr val="4574AD"/>
                    </a:solidFill>
                  </a:tcPr>
                </a:tc>
                <a:tc>
                  <a:txBody>
                    <a:bodyPr/>
                    <a:lstStyle/>
                    <a:p>
                      <a:pPr algn="ctr"/>
                      <a:r>
                        <a:rPr lang="en-US" sz="1300" b="1" dirty="0" smtClean="0"/>
                        <a:t>Detail</a:t>
                      </a:r>
                      <a:endParaRPr lang="en-US" sz="1300" b="1" dirty="0"/>
                    </a:p>
                  </a:txBody>
                  <a:tcPr marL="101461" marR="101461" marT="50730" marB="50730" anchor="ctr">
                    <a:solidFill>
                      <a:srgbClr val="4574AD"/>
                    </a:solidFill>
                  </a:tcPr>
                </a:tc>
                <a:tc>
                  <a:txBody>
                    <a:bodyPr/>
                    <a:lstStyle/>
                    <a:p>
                      <a:pPr algn="ctr"/>
                      <a:r>
                        <a:rPr lang="en-US" sz="1300" b="1" dirty="0" smtClean="0"/>
                        <a:t>Expected</a:t>
                      </a:r>
                      <a:endParaRPr lang="en-US" sz="1300" b="1" dirty="0"/>
                    </a:p>
                  </a:txBody>
                  <a:tcPr marL="101461" marR="101461" marT="50730" marB="50730" anchor="ctr">
                    <a:solidFill>
                      <a:srgbClr val="4574AD"/>
                    </a:solidFill>
                  </a:tcPr>
                </a:tc>
                <a:tc>
                  <a:txBody>
                    <a:bodyPr/>
                    <a:lstStyle/>
                    <a:p>
                      <a:pPr algn="ctr"/>
                      <a:r>
                        <a:rPr lang="en-US" sz="1300" b="1" dirty="0" smtClean="0"/>
                        <a:t>Achieved</a:t>
                      </a:r>
                      <a:endParaRPr lang="en-US" sz="1300" b="1" dirty="0"/>
                    </a:p>
                  </a:txBody>
                  <a:tcPr marL="101461" marR="101461" marT="50730" marB="50730" anchor="ctr">
                    <a:solidFill>
                      <a:srgbClr val="4574AD"/>
                    </a:solidFill>
                  </a:tcPr>
                </a:tc>
              </a:tr>
              <a:tr h="692325">
                <a:tc rowSpan="5">
                  <a:txBody>
                    <a:bodyPr/>
                    <a:lstStyle/>
                    <a:p>
                      <a:pPr algn="ctr"/>
                      <a:r>
                        <a:rPr lang="en-US" sz="1600" b="1" dirty="0" smtClean="0"/>
                        <a:t>Common</a:t>
                      </a:r>
                      <a:endParaRPr lang="en-US" sz="1600" b="1" dirty="0"/>
                    </a:p>
                  </a:txBody>
                  <a:tcPr marL="101461" marR="101461" marT="50730" marB="50730" anchor="ctr">
                    <a:solidFill>
                      <a:srgbClr val="D0DCEC"/>
                    </a:solidFill>
                  </a:tcPr>
                </a:tc>
                <a:tc>
                  <a:txBody>
                    <a:bodyPr/>
                    <a:lstStyle/>
                    <a:p>
                      <a:pPr algn="ctr"/>
                      <a:r>
                        <a:rPr lang="en-US" sz="1400" i="1" dirty="0" smtClean="0"/>
                        <a:t>Working flow</a:t>
                      </a:r>
                      <a:endParaRPr lang="en-US" sz="1400" i="1" dirty="0"/>
                    </a:p>
                  </a:txBody>
                  <a:tcPr marL="101461" marR="101461" marT="50730" marB="50730" anchor="ctr">
                    <a:solidFill>
                      <a:srgbClr val="D0DCEC"/>
                    </a:solidFill>
                  </a:tcPr>
                </a:tc>
                <a:tc>
                  <a:txBody>
                    <a:bodyPr/>
                    <a:lstStyle/>
                    <a:p>
                      <a:pPr marL="171450" indent="-171450">
                        <a:buFontTx/>
                        <a:buChar char="-"/>
                      </a:pPr>
                      <a:r>
                        <a:rPr lang="en-US" sz="1100" dirty="0" smtClean="0"/>
                        <a:t>Follow the working flow in Stratus</a:t>
                      </a:r>
                      <a:r>
                        <a:rPr lang="en-US" sz="1100" baseline="0" dirty="0" smtClean="0"/>
                        <a:t>, </a:t>
                      </a:r>
                      <a:r>
                        <a:rPr lang="en-US" sz="1100" baseline="0" dirty="0" err="1" smtClean="0"/>
                        <a:t>SSGen</a:t>
                      </a:r>
                      <a:r>
                        <a:rPr lang="en-US" sz="1100" baseline="0" smtClean="0"/>
                        <a:t>, U2A-ECM, U2A-OTS, VCS FGP, FuSa environment </a:t>
                      </a:r>
                      <a:r>
                        <a:rPr lang="en-US" sz="1100" baseline="0" dirty="0" smtClean="0"/>
                        <a:t>projects with no </a:t>
                      </a:r>
                      <a:r>
                        <a:rPr lang="en-US" sz="1100" baseline="0" smtClean="0"/>
                        <a:t>support. Define all input and output based on working flow.</a:t>
                      </a:r>
                      <a:endParaRPr lang="en-US" sz="1100" baseline="0" dirty="0" smtClean="0"/>
                    </a:p>
                  </a:txBody>
                  <a:tcPr marL="101461" marR="101461" marT="50730" marB="50730" anchor="ctr">
                    <a:solidFill>
                      <a:schemeClr val="accent4">
                        <a:lumMod val="40000"/>
                        <a:lumOff val="60000"/>
                      </a:schemeClr>
                    </a:solidFill>
                  </a:tcPr>
                </a:tc>
                <a:tc>
                  <a:txBody>
                    <a:bodyPr/>
                    <a:lstStyle/>
                    <a:p>
                      <a:pPr algn="ctr"/>
                      <a:r>
                        <a:rPr lang="en-US" sz="1600" dirty="0" smtClean="0"/>
                        <a:t>3</a:t>
                      </a:r>
                      <a:endParaRPr lang="en-US" sz="1600" dirty="0"/>
                    </a:p>
                  </a:txBody>
                  <a:tcPr marL="101461" marR="101461" marT="50730" marB="50730" anchor="ctr">
                    <a:solidFill>
                      <a:schemeClr val="accent4">
                        <a:lumMod val="40000"/>
                        <a:lumOff val="60000"/>
                      </a:schemeClr>
                    </a:solidFill>
                  </a:tcPr>
                </a:tc>
                <a:tc>
                  <a:txBody>
                    <a:bodyPr/>
                    <a:lstStyle/>
                    <a:p>
                      <a:pPr algn="ctr"/>
                      <a:r>
                        <a:rPr lang="en-US" sz="1600" dirty="0" smtClean="0"/>
                        <a:t>3</a:t>
                      </a:r>
                      <a:endParaRPr lang="en-US" sz="1600" dirty="0"/>
                    </a:p>
                  </a:txBody>
                  <a:tcPr marL="101461" marR="101461" marT="50730" marB="50730" anchor="ctr">
                    <a:solidFill>
                      <a:schemeClr val="accent4">
                        <a:lumMod val="40000"/>
                        <a:lumOff val="60000"/>
                      </a:schemeClr>
                    </a:solidFill>
                  </a:tcPr>
                </a:tc>
              </a:tr>
              <a:tr h="578340">
                <a:tc vMerge="1">
                  <a:txBody>
                    <a:bodyPr/>
                    <a:lstStyle/>
                    <a:p>
                      <a:endParaRPr lang="en-US" sz="2000" dirty="0"/>
                    </a:p>
                  </a:txBody>
                  <a:tcPr marL="101461" marR="101461" marT="50730" marB="50730">
                    <a:solidFill>
                      <a:schemeClr val="accent1">
                        <a:lumMod val="60000"/>
                        <a:lumOff val="40000"/>
                      </a:schemeClr>
                    </a:solidFill>
                  </a:tcPr>
                </a:tc>
                <a:tc>
                  <a:txBody>
                    <a:bodyPr/>
                    <a:lstStyle/>
                    <a:p>
                      <a:pPr algn="ctr"/>
                      <a:r>
                        <a:rPr lang="en-US" sz="1400" i="1" dirty="0" smtClean="0"/>
                        <a:t>Hardware manual investigation</a:t>
                      </a:r>
                      <a:endParaRPr lang="en-US" sz="1400" i="1" dirty="0"/>
                    </a:p>
                  </a:txBody>
                  <a:tcPr marL="101461" marR="101461" marT="50730" marB="50730" anchor="ctr">
                    <a:solidFill>
                      <a:srgbClr val="D0DCEC"/>
                    </a:solidFill>
                  </a:tcPr>
                </a:tc>
                <a:tc>
                  <a:txBody>
                    <a:bodyPr/>
                    <a:lstStyle/>
                    <a:p>
                      <a:pPr marL="171450" indent="-171450">
                        <a:buFontTx/>
                        <a:buChar char="-"/>
                      </a:pPr>
                      <a:r>
                        <a:rPr lang="en-US" sz="1100" dirty="0" smtClean="0"/>
                        <a:t>Can get</a:t>
                      </a:r>
                      <a:r>
                        <a:rPr lang="en-US" sz="1100" baseline="0" dirty="0" smtClean="0"/>
                        <a:t> </a:t>
                      </a:r>
                      <a:r>
                        <a:rPr lang="en-US" sz="1100" dirty="0" smtClean="0"/>
                        <a:t>necessary information</a:t>
                      </a:r>
                      <a:r>
                        <a:rPr lang="en-US" sz="1100" baseline="0" dirty="0" smtClean="0"/>
                        <a:t> </a:t>
                      </a:r>
                      <a:r>
                        <a:rPr lang="en-US" sz="1100" baseline="0" dirty="0" smtClean="0"/>
                        <a:t>from HWM quickly </a:t>
                      </a:r>
                      <a:r>
                        <a:rPr lang="en-US" sz="1100" baseline="0" dirty="0" smtClean="0"/>
                        <a:t>with no lack of feature, </a:t>
                      </a:r>
                      <a:r>
                        <a:rPr lang="en-US" sz="1100" baseline="0" dirty="0" smtClean="0"/>
                        <a:t>function. Can discuss </a:t>
                      </a:r>
                      <a:r>
                        <a:rPr lang="en-US" sz="1100" baseline="0" dirty="0" smtClean="0"/>
                        <a:t>with customer via </a:t>
                      </a:r>
                      <a:r>
                        <a:rPr lang="en-US" sz="1100" baseline="0" dirty="0" err="1" smtClean="0"/>
                        <a:t>Redmine</a:t>
                      </a:r>
                      <a:r>
                        <a:rPr lang="en-US" sz="1100" baseline="0" dirty="0" smtClean="0"/>
                        <a:t>, email, </a:t>
                      </a:r>
                      <a:r>
                        <a:rPr lang="en-US" sz="1100" baseline="0" dirty="0" smtClean="0"/>
                        <a:t>Skype about unclear points.</a:t>
                      </a:r>
                      <a:endParaRPr lang="en-US" sz="1100" baseline="0" dirty="0" smtClean="0"/>
                    </a:p>
                  </a:txBody>
                  <a:tcPr marL="101461" marR="101461" marT="50730" marB="50730" anchor="ctr">
                    <a:solidFill>
                      <a:schemeClr val="accent4">
                        <a:lumMod val="40000"/>
                        <a:lumOff val="60000"/>
                      </a:schemeClr>
                    </a:solidFill>
                  </a:tcPr>
                </a:tc>
                <a:tc>
                  <a:txBody>
                    <a:bodyPr/>
                    <a:lstStyle/>
                    <a:p>
                      <a:pPr algn="ctr"/>
                      <a:r>
                        <a:rPr lang="en-US" sz="1600" dirty="0" smtClean="0"/>
                        <a:t>3</a:t>
                      </a:r>
                      <a:endParaRPr lang="en-US" sz="1600" dirty="0"/>
                    </a:p>
                  </a:txBody>
                  <a:tcPr marL="101461" marR="101461" marT="50730" marB="50730" anchor="ctr">
                    <a:solidFill>
                      <a:schemeClr val="accent4">
                        <a:lumMod val="40000"/>
                        <a:lumOff val="60000"/>
                      </a:schemeClr>
                    </a:solidFill>
                  </a:tcPr>
                </a:tc>
                <a:tc>
                  <a:txBody>
                    <a:bodyPr/>
                    <a:lstStyle/>
                    <a:p>
                      <a:pPr algn="ctr"/>
                      <a:r>
                        <a:rPr lang="en-US" sz="1600" dirty="0" smtClean="0"/>
                        <a:t>3</a:t>
                      </a:r>
                      <a:endParaRPr lang="en-US" sz="1600" dirty="0"/>
                    </a:p>
                  </a:txBody>
                  <a:tcPr marL="101461" marR="101461" marT="50730" marB="50730" anchor="ctr">
                    <a:solidFill>
                      <a:schemeClr val="accent4">
                        <a:lumMod val="40000"/>
                        <a:lumOff val="60000"/>
                      </a:schemeClr>
                    </a:solidFill>
                  </a:tcPr>
                </a:tc>
              </a:tr>
              <a:tr h="548009">
                <a:tc vMerge="1">
                  <a:txBody>
                    <a:bodyPr/>
                    <a:lstStyle/>
                    <a:p>
                      <a:endParaRPr lang="en-US" sz="2000" dirty="0"/>
                    </a:p>
                  </a:txBody>
                  <a:tcPr marL="101461" marR="101461" marT="50730" marB="50730">
                    <a:solidFill>
                      <a:schemeClr val="accent1">
                        <a:lumMod val="60000"/>
                        <a:lumOff val="40000"/>
                      </a:schemeClr>
                    </a:solidFill>
                  </a:tcPr>
                </a:tc>
                <a:tc>
                  <a:txBody>
                    <a:bodyPr/>
                    <a:lstStyle/>
                    <a:p>
                      <a:pPr algn="ctr"/>
                      <a:r>
                        <a:rPr lang="en-US" sz="1400" i="1" dirty="0" smtClean="0"/>
                        <a:t>Task management</a:t>
                      </a:r>
                      <a:endParaRPr lang="en-US" sz="1400" i="1" dirty="0"/>
                    </a:p>
                  </a:txBody>
                  <a:tcPr marL="101461" marR="101461" marT="50730" marB="50730" anchor="ctr">
                    <a:solidFill>
                      <a:srgbClr val="D0DCEC"/>
                    </a:solidFill>
                  </a:tcPr>
                </a:tc>
                <a:tc>
                  <a:txBody>
                    <a:bodyPr/>
                    <a:lstStyle/>
                    <a:p>
                      <a:pPr marL="171450" indent="-171450">
                        <a:buFontTx/>
                        <a:buChar char="-"/>
                      </a:pPr>
                      <a:r>
                        <a:rPr lang="en-US" sz="1100" dirty="0" smtClean="0"/>
                        <a:t>Manage tasks by note</a:t>
                      </a:r>
                      <a:r>
                        <a:rPr lang="en-US" sz="1100" baseline="0" dirty="0" smtClean="0"/>
                        <a:t> or </a:t>
                      </a:r>
                      <a:r>
                        <a:rPr lang="en-US" sz="1100" baseline="0" dirty="0" err="1" smtClean="0"/>
                        <a:t>redmine</a:t>
                      </a:r>
                      <a:r>
                        <a:rPr lang="en-US" sz="1100" baseline="0" dirty="0" smtClean="0"/>
                        <a:t> with over 94% on-time.</a:t>
                      </a:r>
                      <a:endParaRPr lang="en-US" sz="1100" dirty="0"/>
                    </a:p>
                  </a:txBody>
                  <a:tcPr marL="101461" marR="101461" marT="50730" marB="50730" anchor="ctr">
                    <a:solidFill>
                      <a:schemeClr val="accent4">
                        <a:lumMod val="40000"/>
                        <a:lumOff val="60000"/>
                      </a:schemeClr>
                    </a:solidFill>
                  </a:tcPr>
                </a:tc>
                <a:tc>
                  <a:txBody>
                    <a:bodyPr/>
                    <a:lstStyle/>
                    <a:p>
                      <a:pPr algn="ctr"/>
                      <a:r>
                        <a:rPr lang="en-US" sz="1600" dirty="0" smtClean="0"/>
                        <a:t>3</a:t>
                      </a:r>
                      <a:endParaRPr lang="en-US" sz="1600" dirty="0"/>
                    </a:p>
                  </a:txBody>
                  <a:tcPr marL="101461" marR="101461" marT="50730" marB="50730" anchor="ctr">
                    <a:solidFill>
                      <a:schemeClr val="accent4">
                        <a:lumMod val="40000"/>
                        <a:lumOff val="60000"/>
                      </a:schemeClr>
                    </a:solidFill>
                  </a:tcPr>
                </a:tc>
                <a:tc>
                  <a:txBody>
                    <a:bodyPr/>
                    <a:lstStyle/>
                    <a:p>
                      <a:pPr algn="ctr"/>
                      <a:r>
                        <a:rPr lang="en-US" sz="1600" dirty="0" smtClean="0"/>
                        <a:t>3</a:t>
                      </a:r>
                      <a:endParaRPr lang="en-US" sz="1600" dirty="0"/>
                    </a:p>
                  </a:txBody>
                  <a:tcPr marL="101461" marR="101461" marT="50730" marB="50730" anchor="ctr">
                    <a:solidFill>
                      <a:schemeClr val="accent4">
                        <a:lumMod val="40000"/>
                        <a:lumOff val="60000"/>
                      </a:schemeClr>
                    </a:solidFill>
                  </a:tcPr>
                </a:tc>
              </a:tr>
              <a:tr h="781358">
                <a:tc vMerge="1">
                  <a:txBody>
                    <a:bodyPr/>
                    <a:lstStyle/>
                    <a:p>
                      <a:pPr algn="ctr"/>
                      <a:endParaRPr lang="en-US" sz="2000" b="1" dirty="0"/>
                    </a:p>
                  </a:txBody>
                  <a:tcPr marL="101461" marR="101461" marT="50730" marB="50730" anchor="ctr">
                    <a:solidFill>
                      <a:srgbClr val="D0DCEC"/>
                    </a:solidFill>
                  </a:tcPr>
                </a:tc>
                <a:tc>
                  <a:txBody>
                    <a:bodyPr/>
                    <a:lstStyle/>
                    <a:p>
                      <a:pPr algn="ctr"/>
                      <a:r>
                        <a:rPr lang="en-US" sz="1400" i="1" dirty="0" smtClean="0"/>
                        <a:t>Scripting languages</a:t>
                      </a:r>
                      <a:endParaRPr lang="en-US" sz="1400" i="1" dirty="0"/>
                    </a:p>
                  </a:txBody>
                  <a:tcPr marL="101461" marR="101461" marT="50730" marB="50730" anchor="ctr">
                    <a:solidFill>
                      <a:srgbClr val="D0DCEC"/>
                    </a:solidFill>
                  </a:tcPr>
                </a:tc>
                <a:tc>
                  <a:txBody>
                    <a:bodyPr/>
                    <a:lstStyle/>
                    <a:p>
                      <a:pPr marL="171450" indent="-171450">
                        <a:buFontTx/>
                        <a:buChar char="-"/>
                      </a:pPr>
                      <a:r>
                        <a:rPr lang="en-US" sz="1100" baseline="0" dirty="0" smtClean="0"/>
                        <a:t>Can make or modify script in multi-languages to improve productivity</a:t>
                      </a:r>
                    </a:p>
                    <a:p>
                      <a:pPr marL="171450" indent="-171450">
                        <a:buFontTx/>
                        <a:buChar char="-"/>
                      </a:pPr>
                      <a:r>
                        <a:rPr lang="en-US" sz="1100" baseline="0" dirty="0" smtClean="0"/>
                        <a:t>Make utility </a:t>
                      </a:r>
                      <a:r>
                        <a:rPr lang="en-US" sz="1100" baseline="0" dirty="0" err="1" smtClean="0"/>
                        <a:t>run_all.csh</a:t>
                      </a:r>
                      <a:r>
                        <a:rPr lang="en-US" sz="1100" baseline="0" dirty="0" smtClean="0"/>
                        <a:t> (317 code lines) </a:t>
                      </a:r>
                      <a:r>
                        <a:rPr lang="en-US" sz="1100" baseline="0" dirty="0" smtClean="0"/>
                        <a:t>script for Belize environment, modify script for </a:t>
                      </a:r>
                      <a:r>
                        <a:rPr lang="en-US" sz="1100" baseline="0" dirty="0" err="1" smtClean="0"/>
                        <a:t>SSGen</a:t>
                      </a:r>
                      <a:r>
                        <a:rPr lang="en-US" sz="1100" baseline="0" dirty="0" smtClean="0"/>
                        <a:t>, VCS FGP and </a:t>
                      </a:r>
                      <a:r>
                        <a:rPr lang="en-US" sz="1100" baseline="0" dirty="0" err="1" smtClean="0"/>
                        <a:t>FuSa</a:t>
                      </a:r>
                      <a:r>
                        <a:rPr lang="en-US" sz="1100" baseline="0" dirty="0" smtClean="0"/>
                        <a:t> environment.</a:t>
                      </a:r>
                      <a:endParaRPr lang="en-US" sz="1100" dirty="0"/>
                    </a:p>
                  </a:txBody>
                  <a:tcPr marL="101461" marR="101461" marT="50730" marB="50730" anchor="ctr">
                    <a:solidFill>
                      <a:schemeClr val="accent4">
                        <a:lumMod val="40000"/>
                        <a:lumOff val="60000"/>
                      </a:schemeClr>
                    </a:solidFill>
                  </a:tcPr>
                </a:tc>
                <a:tc>
                  <a:txBody>
                    <a:bodyPr/>
                    <a:lstStyle/>
                    <a:p>
                      <a:pPr algn="ctr"/>
                      <a:r>
                        <a:rPr lang="en-US" sz="1600" dirty="0" smtClean="0"/>
                        <a:t>3</a:t>
                      </a:r>
                      <a:endParaRPr lang="en-US" sz="1600" dirty="0"/>
                    </a:p>
                  </a:txBody>
                  <a:tcPr marL="101461" marR="101461" marT="50730" marB="50730" anchor="ctr">
                    <a:solidFill>
                      <a:schemeClr val="accent4">
                        <a:lumMod val="40000"/>
                        <a:lumOff val="60000"/>
                      </a:schemeClr>
                    </a:solidFill>
                  </a:tcPr>
                </a:tc>
                <a:tc>
                  <a:txBody>
                    <a:bodyPr/>
                    <a:lstStyle/>
                    <a:p>
                      <a:pPr algn="ctr"/>
                      <a:r>
                        <a:rPr lang="en-US" sz="1600" dirty="0" smtClean="0"/>
                        <a:t>3</a:t>
                      </a:r>
                      <a:endParaRPr lang="en-US" sz="1600" dirty="0"/>
                    </a:p>
                  </a:txBody>
                  <a:tcPr marL="101461" marR="101461" marT="50730" marB="50730" anchor="ctr">
                    <a:solidFill>
                      <a:schemeClr val="accent4">
                        <a:lumMod val="40000"/>
                        <a:lumOff val="60000"/>
                      </a:schemeClr>
                    </a:solidFill>
                  </a:tcPr>
                </a:tc>
              </a:tr>
              <a:tr h="1082898">
                <a:tc vMerge="1">
                  <a:txBody>
                    <a:bodyPr/>
                    <a:lstStyle/>
                    <a:p>
                      <a:pPr algn="ctr"/>
                      <a:endParaRPr lang="en-US" sz="1600" b="1" dirty="0"/>
                    </a:p>
                  </a:txBody>
                  <a:tcPr marL="101461" marR="101461" marT="50730" marB="50730" anchor="ctr">
                    <a:solidFill>
                      <a:srgbClr val="D0DCEC"/>
                    </a:solidFill>
                  </a:tcPr>
                </a:tc>
                <a:tc>
                  <a:txBody>
                    <a:bodyPr/>
                    <a:lstStyle/>
                    <a:p>
                      <a:pPr algn="ctr"/>
                      <a:r>
                        <a:rPr lang="en-US" sz="1400" i="1" dirty="0" smtClean="0"/>
                        <a:t>EDA tool evaluation (</a:t>
                      </a:r>
                      <a:r>
                        <a:rPr lang="en-US" sz="1400" i="1" dirty="0" err="1" smtClean="0"/>
                        <a:t>Stratus,etc</a:t>
                      </a:r>
                      <a:r>
                        <a:rPr lang="en-US" sz="1400" i="1" dirty="0" smtClean="0"/>
                        <a:t>)</a:t>
                      </a:r>
                      <a:endParaRPr lang="en-US" sz="1400" i="1" dirty="0"/>
                    </a:p>
                  </a:txBody>
                  <a:tcPr marL="101461" marR="101461" marT="50730" marB="50730" anchor="ctr">
                    <a:solidFill>
                      <a:srgbClr val="D0DCEC"/>
                    </a:solidFill>
                  </a:tcPr>
                </a:tc>
                <a:tc>
                  <a:txBody>
                    <a:bodyPr/>
                    <a:lstStyle/>
                    <a:p>
                      <a:pPr marL="171450" indent="-171450">
                        <a:buFontTx/>
                        <a:buChar char="-"/>
                      </a:pPr>
                      <a:r>
                        <a:rPr lang="en-US" sz="1100" dirty="0" smtClean="0"/>
                        <a:t>Evaluate and report for many version of Stratus</a:t>
                      </a:r>
                      <a:r>
                        <a:rPr lang="en-US" sz="1100" baseline="0" dirty="0" smtClean="0"/>
                        <a:t> : v18.10-p100, v18.11-s100, v18.20-beta, v18.20-p100. Make deliverable data on-time.</a:t>
                      </a:r>
                    </a:p>
                    <a:p>
                      <a:pPr marL="171450" indent="-171450">
                        <a:buFontTx/>
                        <a:buChar char="-"/>
                      </a:pPr>
                      <a:r>
                        <a:rPr lang="en-US" sz="1100" baseline="0" dirty="0" smtClean="0"/>
                        <a:t>Make VCS FGP User Guide.</a:t>
                      </a:r>
                    </a:p>
                    <a:p>
                      <a:pPr marL="171450" indent="-171450">
                        <a:buFontTx/>
                        <a:buChar char="-"/>
                      </a:pPr>
                      <a:r>
                        <a:rPr lang="en-US" sz="1100" baseline="0" dirty="0" smtClean="0"/>
                        <a:t>Build </a:t>
                      </a:r>
                      <a:r>
                        <a:rPr lang="en-US" sz="1100" baseline="0" dirty="0" err="1" smtClean="0"/>
                        <a:t>FuSa</a:t>
                      </a:r>
                      <a:r>
                        <a:rPr lang="en-US" sz="1100" baseline="0" dirty="0" smtClean="0"/>
                        <a:t> environment for ZOIX &amp; XFS in gate-level.</a:t>
                      </a:r>
                      <a:endParaRPr lang="en-US" sz="1100" dirty="0"/>
                    </a:p>
                  </a:txBody>
                  <a:tcPr marL="101461" marR="101461" marT="50730" marB="50730" anchor="ctr">
                    <a:solidFill>
                      <a:schemeClr val="accent4">
                        <a:lumMod val="40000"/>
                        <a:lumOff val="60000"/>
                      </a:schemeClr>
                    </a:solidFill>
                  </a:tcPr>
                </a:tc>
                <a:tc>
                  <a:txBody>
                    <a:bodyPr/>
                    <a:lstStyle/>
                    <a:p>
                      <a:pPr algn="ctr"/>
                      <a:r>
                        <a:rPr lang="en-US" sz="1600" dirty="0" smtClean="0"/>
                        <a:t>2</a:t>
                      </a:r>
                      <a:endParaRPr lang="en-US" sz="1600" dirty="0"/>
                    </a:p>
                  </a:txBody>
                  <a:tcPr marL="101461" marR="101461" marT="50730" marB="50730" anchor="ctr">
                    <a:solidFill>
                      <a:schemeClr val="accent4">
                        <a:lumMod val="40000"/>
                        <a:lumOff val="60000"/>
                      </a:schemeClr>
                    </a:solidFill>
                  </a:tcPr>
                </a:tc>
                <a:tc>
                  <a:txBody>
                    <a:bodyPr/>
                    <a:lstStyle/>
                    <a:p>
                      <a:pPr algn="ctr"/>
                      <a:r>
                        <a:rPr lang="en-US" sz="1600" dirty="0" smtClean="0"/>
                        <a:t>1</a:t>
                      </a:r>
                      <a:endParaRPr lang="en-US" sz="1600" dirty="0"/>
                    </a:p>
                  </a:txBody>
                  <a:tcPr marL="101461" marR="101461" marT="50730" marB="50730" anchor="ctr">
                    <a:solidFill>
                      <a:schemeClr val="accent4">
                        <a:lumMod val="40000"/>
                        <a:lumOff val="60000"/>
                      </a:schemeClr>
                    </a:solidFill>
                  </a:tcPr>
                </a:tc>
              </a:tr>
            </a:tbl>
          </a:graphicData>
        </a:graphic>
      </p:graphicFrame>
      <p:sp>
        <p:nvSpPr>
          <p:cNvPr id="4" name="Rectangle 3"/>
          <p:cNvSpPr/>
          <p:nvPr/>
        </p:nvSpPr>
        <p:spPr>
          <a:xfrm>
            <a:off x="11125200" y="4953000"/>
            <a:ext cx="990600" cy="304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smtClean="0"/>
              <a:t>Not achieved</a:t>
            </a:r>
          </a:p>
          <a:p>
            <a:pPr algn="ctr"/>
            <a:r>
              <a:rPr lang="en-US" sz="1000" dirty="0" smtClean="0"/>
              <a:t>the target</a:t>
            </a:r>
            <a:endParaRPr lang="en-US" sz="1000" dirty="0"/>
          </a:p>
        </p:txBody>
      </p:sp>
      <p:cxnSp>
        <p:nvCxnSpPr>
          <p:cNvPr id="6" name="Curved Connector 5"/>
          <p:cNvCxnSpPr>
            <a:stCxn id="4" idx="2"/>
          </p:cNvCxnSpPr>
          <p:nvPr/>
        </p:nvCxnSpPr>
        <p:spPr>
          <a:xfrm rot="5400000">
            <a:off x="11182352" y="5124452"/>
            <a:ext cx="304800" cy="571497"/>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293055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smtClean="0"/>
              <a:t>achievement</a:t>
            </a:r>
            <a:r>
              <a:rPr lang="en-US" cap="all" dirty="0"/>
              <a:t/>
            </a:r>
            <a:br>
              <a:rPr lang="en-US" cap="all" dirty="0"/>
            </a:br>
            <a:r>
              <a:rPr lang="en-US" sz="2000" dirty="0" smtClean="0"/>
              <a:t>verification role</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8</a:t>
            </a:fld>
            <a:endParaRPr lang="de-DE" dirty="0"/>
          </a:p>
        </p:txBody>
      </p:sp>
      <p:graphicFrame>
        <p:nvGraphicFramePr>
          <p:cNvPr id="6" name="Table 5"/>
          <p:cNvGraphicFramePr>
            <a:graphicFrameLocks noGrp="1"/>
          </p:cNvGraphicFramePr>
          <p:nvPr>
            <p:extLst>
              <p:ext uri="{D42A27DB-BD31-4B8C-83A1-F6EECF244321}">
                <p14:modId xmlns:p14="http://schemas.microsoft.com/office/powerpoint/2010/main" val="2274459656"/>
              </p:ext>
            </p:extLst>
          </p:nvPr>
        </p:nvGraphicFramePr>
        <p:xfrm>
          <a:off x="1080000" y="1981200"/>
          <a:ext cx="9967075" cy="1762620"/>
        </p:xfrm>
        <a:graphic>
          <a:graphicData uri="http://schemas.openxmlformats.org/drawingml/2006/table">
            <a:tbl>
              <a:tblPr firstRow="1" bandRow="1">
                <a:tableStyleId>{5C22544A-7EE6-4342-B048-85BDC9FD1C3A}</a:tableStyleId>
              </a:tblPr>
              <a:tblGrid>
                <a:gridCol w="1129800"/>
                <a:gridCol w="2209800"/>
                <a:gridCol w="4646276"/>
                <a:gridCol w="990600"/>
                <a:gridCol w="990599"/>
              </a:tblGrid>
              <a:tr h="275031">
                <a:tc>
                  <a:txBody>
                    <a:bodyPr/>
                    <a:lstStyle/>
                    <a:p>
                      <a:pPr algn="ctr"/>
                      <a:r>
                        <a:rPr lang="en-US" sz="1400" b="1" dirty="0" smtClean="0"/>
                        <a:t>Role</a:t>
                      </a:r>
                      <a:endParaRPr lang="en-US" sz="1400" b="1" dirty="0"/>
                    </a:p>
                  </a:txBody>
                  <a:tcPr marL="101461" marR="101461" marT="50730" marB="50730" anchor="ctr">
                    <a:solidFill>
                      <a:srgbClr val="4574AD"/>
                    </a:solidFill>
                  </a:tcPr>
                </a:tc>
                <a:tc>
                  <a:txBody>
                    <a:bodyPr/>
                    <a:lstStyle/>
                    <a:p>
                      <a:pPr algn="ctr"/>
                      <a:r>
                        <a:rPr lang="en-US" sz="1400" b="1" dirty="0" smtClean="0"/>
                        <a:t>Skill</a:t>
                      </a:r>
                      <a:endParaRPr lang="en-US" sz="1400" b="1" dirty="0"/>
                    </a:p>
                  </a:txBody>
                  <a:tcPr marL="101461" marR="101461" marT="50730" marB="50730" anchor="ctr">
                    <a:solidFill>
                      <a:srgbClr val="4574AD"/>
                    </a:solidFill>
                  </a:tcPr>
                </a:tc>
                <a:tc>
                  <a:txBody>
                    <a:bodyPr/>
                    <a:lstStyle/>
                    <a:p>
                      <a:pPr algn="ctr"/>
                      <a:r>
                        <a:rPr lang="en-US" sz="1400" b="1" dirty="0" smtClean="0"/>
                        <a:t>Detail</a:t>
                      </a:r>
                      <a:endParaRPr lang="en-US" sz="1400" b="1" dirty="0"/>
                    </a:p>
                  </a:txBody>
                  <a:tcPr marL="101461" marR="101461" marT="50730" marB="50730" anchor="ctr">
                    <a:solidFill>
                      <a:srgbClr val="4574AD"/>
                    </a:solidFill>
                  </a:tcPr>
                </a:tc>
                <a:tc>
                  <a:txBody>
                    <a:bodyPr/>
                    <a:lstStyle/>
                    <a:p>
                      <a:pPr algn="ctr"/>
                      <a:r>
                        <a:rPr lang="en-US" sz="1400" b="1" dirty="0" smtClean="0"/>
                        <a:t>Expected</a:t>
                      </a:r>
                      <a:endParaRPr lang="en-US" sz="1400" b="1" dirty="0"/>
                    </a:p>
                  </a:txBody>
                  <a:tcPr marL="101461" marR="101461" marT="50730" marB="50730" anchor="ctr">
                    <a:solidFill>
                      <a:srgbClr val="4574AD"/>
                    </a:solidFill>
                  </a:tcPr>
                </a:tc>
                <a:tc>
                  <a:txBody>
                    <a:bodyPr/>
                    <a:lstStyle/>
                    <a:p>
                      <a:pPr algn="ctr"/>
                      <a:r>
                        <a:rPr lang="en-US" sz="1400" b="1" dirty="0" smtClean="0"/>
                        <a:t>Achieved</a:t>
                      </a:r>
                      <a:endParaRPr lang="en-US" sz="1400" b="1" dirty="0"/>
                    </a:p>
                  </a:txBody>
                  <a:tcPr marL="101461" marR="101461" marT="50730" marB="50730" anchor="ctr">
                    <a:solidFill>
                      <a:srgbClr val="4574AD"/>
                    </a:solidFill>
                  </a:tcPr>
                </a:tc>
              </a:tr>
              <a:tr h="622303">
                <a:tc rowSpan="3">
                  <a:txBody>
                    <a:bodyPr/>
                    <a:lstStyle/>
                    <a:p>
                      <a:pPr algn="ctr"/>
                      <a:r>
                        <a:rPr lang="en-US" sz="1600" b="1" dirty="0" smtClean="0"/>
                        <a:t>Design role</a:t>
                      </a:r>
                      <a:endParaRPr lang="en-US" sz="1600" b="1" dirty="0"/>
                    </a:p>
                  </a:txBody>
                  <a:tcPr marL="101461" marR="101461" marT="50730" marB="50730" anchor="ctr">
                    <a:solidFill>
                      <a:srgbClr val="D0DCEC"/>
                    </a:solidFill>
                  </a:tcPr>
                </a:tc>
                <a:tc>
                  <a:txBody>
                    <a:bodyPr/>
                    <a:lstStyle/>
                    <a:p>
                      <a:pPr algn="ctr"/>
                      <a:r>
                        <a:rPr lang="en-US" sz="1400" i="1" dirty="0" smtClean="0"/>
                        <a:t>Design specification</a:t>
                      </a:r>
                      <a:endParaRPr lang="en-US" sz="1400" i="1" dirty="0"/>
                    </a:p>
                  </a:txBody>
                  <a:tcPr marL="101461" marR="101461" marT="50730" marB="50730" anchor="ctr">
                    <a:solidFill>
                      <a:srgbClr val="D0DCEC"/>
                    </a:solidFill>
                  </a:tcPr>
                </a:tc>
                <a:tc>
                  <a:txBody>
                    <a:bodyPr/>
                    <a:lstStyle/>
                    <a:p>
                      <a:pPr marL="171450" indent="-171450">
                        <a:buFontTx/>
                        <a:buChar char="-"/>
                      </a:pPr>
                      <a:r>
                        <a:rPr lang="en-US" sz="1100" baseline="0" dirty="0" smtClean="0"/>
                        <a:t>Make internal spec for Master-Slave model with:</a:t>
                      </a:r>
                    </a:p>
                    <a:p>
                      <a:pPr marL="0" indent="0">
                        <a:buFontTx/>
                        <a:buNone/>
                      </a:pPr>
                      <a:r>
                        <a:rPr lang="en-US" sz="1100" baseline="0" dirty="0" smtClean="0"/>
                        <a:t>      + Clearly information, no lack of functions, features.</a:t>
                      </a:r>
                    </a:p>
                    <a:p>
                      <a:pPr marL="0" indent="0">
                        <a:buFontTx/>
                        <a:buNone/>
                      </a:pPr>
                      <a:r>
                        <a:rPr lang="en-US" sz="1100" baseline="0" dirty="0" smtClean="0"/>
                        <a:t>      + Contains fully detailed description of features will be implemented.</a:t>
                      </a:r>
                    </a:p>
                  </a:txBody>
                  <a:tcPr marL="101461" marR="101461" marT="50730" marB="50730" anchor="ctr">
                    <a:solidFill>
                      <a:schemeClr val="accent4">
                        <a:lumMod val="40000"/>
                        <a:lumOff val="60000"/>
                      </a:schemeClr>
                    </a:solidFill>
                  </a:tcPr>
                </a:tc>
                <a:tc>
                  <a:txBody>
                    <a:bodyPr/>
                    <a:lstStyle/>
                    <a:p>
                      <a:pPr algn="ctr"/>
                      <a:r>
                        <a:rPr lang="en-US" sz="1600" dirty="0" smtClean="0"/>
                        <a:t>3</a:t>
                      </a:r>
                      <a:endParaRPr lang="en-US" sz="1600" dirty="0"/>
                    </a:p>
                  </a:txBody>
                  <a:tcPr marL="101461" marR="101461" marT="50730" marB="50730" anchor="ctr">
                    <a:solidFill>
                      <a:schemeClr val="accent4">
                        <a:lumMod val="40000"/>
                        <a:lumOff val="60000"/>
                      </a:schemeClr>
                    </a:solidFill>
                  </a:tcPr>
                </a:tc>
                <a:tc>
                  <a:txBody>
                    <a:bodyPr/>
                    <a:lstStyle/>
                    <a:p>
                      <a:pPr algn="ctr"/>
                      <a:r>
                        <a:rPr lang="en-US" sz="1600" dirty="0" smtClean="0"/>
                        <a:t>2</a:t>
                      </a:r>
                      <a:endParaRPr lang="en-US" sz="1600" dirty="0"/>
                    </a:p>
                  </a:txBody>
                  <a:tcPr marL="101461" marR="101461" marT="50730" marB="50730" anchor="ctr">
                    <a:solidFill>
                      <a:schemeClr val="accent4">
                        <a:lumMod val="40000"/>
                        <a:lumOff val="60000"/>
                      </a:schemeClr>
                    </a:solidFill>
                  </a:tcPr>
                </a:tc>
              </a:tr>
              <a:tr h="457200">
                <a:tc vMerge="1">
                  <a:txBody>
                    <a:bodyPr/>
                    <a:lstStyle/>
                    <a:p>
                      <a:endParaRPr lang="en-US" sz="2000" dirty="0"/>
                    </a:p>
                  </a:txBody>
                  <a:tcPr marL="101461" marR="101461" marT="50730" marB="50730">
                    <a:solidFill>
                      <a:schemeClr val="accent1">
                        <a:lumMod val="60000"/>
                        <a:lumOff val="40000"/>
                      </a:schemeClr>
                    </a:solidFill>
                  </a:tcPr>
                </a:tc>
                <a:tc>
                  <a:txBody>
                    <a:bodyPr/>
                    <a:lstStyle/>
                    <a:p>
                      <a:pPr algn="ctr"/>
                      <a:r>
                        <a:rPr lang="en-US" sz="1400" i="1" dirty="0" smtClean="0"/>
                        <a:t>Coding</a:t>
                      </a:r>
                      <a:endParaRPr lang="en-US" sz="1400" i="1" dirty="0"/>
                    </a:p>
                  </a:txBody>
                  <a:tcPr marL="101461" marR="101461" marT="50730" marB="50730" anchor="ctr">
                    <a:solidFill>
                      <a:srgbClr val="D0DCEC"/>
                    </a:solidFill>
                  </a:tcPr>
                </a:tc>
                <a:tc>
                  <a:txBody>
                    <a:bodyPr/>
                    <a:lstStyle/>
                    <a:p>
                      <a:pPr marL="171450" indent="-171450">
                        <a:buFontTx/>
                        <a:buChar char="-"/>
                      </a:pPr>
                      <a:r>
                        <a:rPr lang="en-US" sz="1100" dirty="0" smtClean="0"/>
                        <a:t>Read,</a:t>
                      </a:r>
                      <a:r>
                        <a:rPr lang="en-US" sz="1100" baseline="0" dirty="0" smtClean="0"/>
                        <a:t> </a:t>
                      </a:r>
                      <a:r>
                        <a:rPr lang="en-US" sz="1100" dirty="0" smtClean="0"/>
                        <a:t>understand and can modify </a:t>
                      </a:r>
                      <a:r>
                        <a:rPr lang="en-US" sz="1100" dirty="0" err="1" smtClean="0"/>
                        <a:t>SystemC</a:t>
                      </a:r>
                      <a:r>
                        <a:rPr lang="en-US" sz="1100" dirty="0" smtClean="0"/>
                        <a:t> model code,</a:t>
                      </a:r>
                      <a:r>
                        <a:rPr lang="en-US" sz="1100" baseline="0" dirty="0" smtClean="0"/>
                        <a:t> </a:t>
                      </a:r>
                      <a:endParaRPr lang="en-US" sz="1100" dirty="0" smtClean="0"/>
                    </a:p>
                  </a:txBody>
                  <a:tcPr marL="101461" marR="101461" marT="50730" marB="50730" anchor="ctr">
                    <a:solidFill>
                      <a:schemeClr val="accent4">
                        <a:lumMod val="40000"/>
                        <a:lumOff val="60000"/>
                      </a:schemeClr>
                    </a:solidFill>
                  </a:tcPr>
                </a:tc>
                <a:tc>
                  <a:txBody>
                    <a:bodyPr/>
                    <a:lstStyle/>
                    <a:p>
                      <a:pPr algn="ctr"/>
                      <a:r>
                        <a:rPr lang="en-US" sz="1600" dirty="0" smtClean="0"/>
                        <a:t>3</a:t>
                      </a:r>
                      <a:endParaRPr lang="en-US" sz="1600" dirty="0"/>
                    </a:p>
                  </a:txBody>
                  <a:tcPr marL="101461" marR="101461" marT="50730" marB="50730" anchor="ctr">
                    <a:solidFill>
                      <a:schemeClr val="accent4">
                        <a:lumMod val="40000"/>
                        <a:lumOff val="60000"/>
                      </a:schemeClr>
                    </a:solidFill>
                  </a:tcPr>
                </a:tc>
                <a:tc>
                  <a:txBody>
                    <a:bodyPr/>
                    <a:lstStyle/>
                    <a:p>
                      <a:pPr algn="ctr"/>
                      <a:r>
                        <a:rPr lang="en-US" sz="1600" dirty="0" smtClean="0"/>
                        <a:t>2 </a:t>
                      </a:r>
                      <a:endParaRPr lang="en-US" sz="1600" dirty="0"/>
                    </a:p>
                  </a:txBody>
                  <a:tcPr marL="101461" marR="101461" marT="50730" marB="50730" anchor="ctr">
                    <a:solidFill>
                      <a:schemeClr val="accent4">
                        <a:lumMod val="40000"/>
                        <a:lumOff val="60000"/>
                      </a:schemeClr>
                    </a:solidFill>
                  </a:tcPr>
                </a:tc>
              </a:tr>
              <a:tr h="368297">
                <a:tc vMerge="1">
                  <a:txBody>
                    <a:bodyPr/>
                    <a:lstStyle/>
                    <a:p>
                      <a:endParaRPr lang="en-US" sz="2000" dirty="0"/>
                    </a:p>
                  </a:txBody>
                  <a:tcPr marL="101461" marR="101461" marT="50730" marB="50730">
                    <a:solidFill>
                      <a:schemeClr val="accent1">
                        <a:lumMod val="60000"/>
                        <a:lumOff val="40000"/>
                      </a:schemeClr>
                    </a:solidFill>
                  </a:tcPr>
                </a:tc>
                <a:tc>
                  <a:txBody>
                    <a:bodyPr/>
                    <a:lstStyle/>
                    <a:p>
                      <a:pPr algn="ctr"/>
                      <a:r>
                        <a:rPr lang="en-US" sz="1400" i="1" dirty="0" smtClean="0"/>
                        <a:t>Code review</a:t>
                      </a:r>
                      <a:endParaRPr lang="en-US" sz="1400" i="1" dirty="0"/>
                    </a:p>
                  </a:txBody>
                  <a:tcPr marL="101461" marR="101461" marT="50730" marB="50730" anchor="ctr">
                    <a:solidFill>
                      <a:srgbClr val="D0DCEC"/>
                    </a:solidFill>
                  </a:tcPr>
                </a:tc>
                <a:tc>
                  <a:txBody>
                    <a:bodyPr/>
                    <a:lstStyle/>
                    <a:p>
                      <a:pPr marL="171450" indent="-171450">
                        <a:buFontTx/>
                        <a:buChar char="-"/>
                      </a:pPr>
                      <a:r>
                        <a:rPr lang="en-US" sz="1100" dirty="0" smtClean="0"/>
                        <a:t>Code review with </a:t>
                      </a:r>
                      <a:r>
                        <a:rPr lang="en-US" sz="1100" dirty="0" smtClean="0"/>
                        <a:t>support</a:t>
                      </a:r>
                      <a:r>
                        <a:rPr lang="en-US" sz="1100" baseline="0" dirty="0" smtClean="0"/>
                        <a:t> from experienced engineer.</a:t>
                      </a:r>
                      <a:endParaRPr lang="en-US" sz="1100" baseline="0" dirty="0" smtClean="0"/>
                    </a:p>
                  </a:txBody>
                  <a:tcPr marL="101461" marR="101461" marT="50730" marB="50730" anchor="ctr">
                    <a:solidFill>
                      <a:schemeClr val="accent4">
                        <a:lumMod val="40000"/>
                        <a:lumOff val="60000"/>
                      </a:schemeClr>
                    </a:solidFill>
                  </a:tcPr>
                </a:tc>
                <a:tc>
                  <a:txBody>
                    <a:bodyPr/>
                    <a:lstStyle/>
                    <a:p>
                      <a:pPr algn="ctr"/>
                      <a:r>
                        <a:rPr lang="en-US" sz="1600" dirty="0" smtClean="0"/>
                        <a:t>3</a:t>
                      </a:r>
                      <a:endParaRPr lang="en-US" sz="1600" dirty="0"/>
                    </a:p>
                  </a:txBody>
                  <a:tcPr marL="101461" marR="101461" marT="50730" marB="50730" anchor="ctr">
                    <a:solidFill>
                      <a:schemeClr val="accent4">
                        <a:lumMod val="40000"/>
                        <a:lumOff val="60000"/>
                      </a:schemeClr>
                    </a:solidFill>
                  </a:tcPr>
                </a:tc>
                <a:tc>
                  <a:txBody>
                    <a:bodyPr/>
                    <a:lstStyle/>
                    <a:p>
                      <a:pPr algn="ctr"/>
                      <a:r>
                        <a:rPr lang="en-US" sz="1600" dirty="0" smtClean="0"/>
                        <a:t>2</a:t>
                      </a:r>
                      <a:endParaRPr lang="en-US" sz="1600" dirty="0"/>
                    </a:p>
                  </a:txBody>
                  <a:tcPr marL="101461" marR="101461" marT="50730" marB="50730" anchor="ctr">
                    <a:solidFill>
                      <a:schemeClr val="accent4">
                        <a:lumMod val="40000"/>
                        <a:lumOff val="60000"/>
                      </a:schemeClr>
                    </a:solidFill>
                  </a:tcPr>
                </a:tc>
              </a:tr>
            </a:tbl>
          </a:graphicData>
        </a:graphic>
      </p:graphicFrame>
      <p:sp>
        <p:nvSpPr>
          <p:cNvPr id="5" name="Rectangle 4"/>
          <p:cNvSpPr/>
          <p:nvPr/>
        </p:nvSpPr>
        <p:spPr>
          <a:xfrm>
            <a:off x="11201400" y="2971800"/>
            <a:ext cx="990600" cy="304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000" dirty="0" smtClean="0"/>
              <a:t>Not achieved</a:t>
            </a:r>
          </a:p>
          <a:p>
            <a:pPr algn="ctr"/>
            <a:r>
              <a:rPr lang="en-US" sz="1000" dirty="0" smtClean="0"/>
              <a:t>the target</a:t>
            </a:r>
          </a:p>
        </p:txBody>
      </p:sp>
      <p:cxnSp>
        <p:nvCxnSpPr>
          <p:cNvPr id="7" name="Straight Arrow Connector 6"/>
          <p:cNvCxnSpPr>
            <a:stCxn id="5" idx="1"/>
          </p:cNvCxnSpPr>
          <p:nvPr/>
        </p:nvCxnSpPr>
        <p:spPr>
          <a:xfrm flipH="1" flipV="1">
            <a:off x="11049000" y="2667000"/>
            <a:ext cx="152400" cy="4572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a:stCxn id="5" idx="1"/>
          </p:cNvCxnSpPr>
          <p:nvPr/>
        </p:nvCxnSpPr>
        <p:spPr>
          <a:xfrm flipH="1">
            <a:off x="11049000" y="3124200"/>
            <a:ext cx="1524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a:stCxn id="5" idx="1"/>
          </p:cNvCxnSpPr>
          <p:nvPr/>
        </p:nvCxnSpPr>
        <p:spPr>
          <a:xfrm flipH="1">
            <a:off x="11047075" y="3124200"/>
            <a:ext cx="154325" cy="4572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69552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80000" y="659001"/>
            <a:ext cx="9000000" cy="720197"/>
          </a:xfrm>
        </p:spPr>
        <p:txBody>
          <a:bodyPr/>
          <a:lstStyle/>
          <a:p>
            <a:r>
              <a:rPr lang="en-US" dirty="0" smtClean="0"/>
              <a:t>achievement</a:t>
            </a:r>
            <a:r>
              <a:rPr lang="en-US" cap="all" dirty="0"/>
              <a:t/>
            </a:r>
            <a:br>
              <a:rPr lang="en-US" cap="all" dirty="0"/>
            </a:br>
            <a:r>
              <a:rPr lang="en-US" sz="2000" dirty="0" smtClean="0"/>
              <a:t>verification role</a:t>
            </a:r>
            <a:endParaRPr lang="en-US" sz="2000" cap="all"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9</a:t>
            </a:fld>
            <a:endParaRPr lang="de-DE" dirty="0"/>
          </a:p>
        </p:txBody>
      </p:sp>
      <p:graphicFrame>
        <p:nvGraphicFramePr>
          <p:cNvPr id="9" name="Table 8"/>
          <p:cNvGraphicFramePr>
            <a:graphicFrameLocks noGrp="1"/>
          </p:cNvGraphicFramePr>
          <p:nvPr>
            <p:extLst>
              <p:ext uri="{D42A27DB-BD31-4B8C-83A1-F6EECF244321}">
                <p14:modId xmlns:p14="http://schemas.microsoft.com/office/powerpoint/2010/main" val="577100713"/>
              </p:ext>
            </p:extLst>
          </p:nvPr>
        </p:nvGraphicFramePr>
        <p:xfrm>
          <a:off x="1081924" y="1904999"/>
          <a:ext cx="9967075" cy="4079400"/>
        </p:xfrm>
        <a:graphic>
          <a:graphicData uri="http://schemas.openxmlformats.org/drawingml/2006/table">
            <a:tbl>
              <a:tblPr firstRow="1" bandRow="1">
                <a:tableStyleId>{5C22544A-7EE6-4342-B048-85BDC9FD1C3A}</a:tableStyleId>
              </a:tblPr>
              <a:tblGrid>
                <a:gridCol w="1356476"/>
                <a:gridCol w="1981200"/>
                <a:gridCol w="4648200"/>
                <a:gridCol w="990600"/>
                <a:gridCol w="990599"/>
              </a:tblGrid>
              <a:tr h="383910">
                <a:tc>
                  <a:txBody>
                    <a:bodyPr/>
                    <a:lstStyle/>
                    <a:p>
                      <a:pPr algn="ctr"/>
                      <a:r>
                        <a:rPr lang="en-US" sz="1400" b="1" dirty="0" smtClean="0"/>
                        <a:t>Role</a:t>
                      </a:r>
                      <a:endParaRPr lang="en-US" sz="1400" b="1" dirty="0"/>
                    </a:p>
                  </a:txBody>
                  <a:tcPr marL="101461" marR="101461" marT="50730" marB="50730" anchor="ctr">
                    <a:solidFill>
                      <a:srgbClr val="4574AD"/>
                    </a:solidFill>
                  </a:tcPr>
                </a:tc>
                <a:tc>
                  <a:txBody>
                    <a:bodyPr/>
                    <a:lstStyle/>
                    <a:p>
                      <a:pPr algn="ctr"/>
                      <a:r>
                        <a:rPr lang="en-US" sz="1400" b="1" dirty="0" smtClean="0"/>
                        <a:t>Skill</a:t>
                      </a:r>
                      <a:endParaRPr lang="en-US" sz="1400" b="1" dirty="0"/>
                    </a:p>
                  </a:txBody>
                  <a:tcPr marL="101461" marR="101461" marT="50730" marB="50730" anchor="ctr">
                    <a:solidFill>
                      <a:srgbClr val="4574AD"/>
                    </a:solidFill>
                  </a:tcPr>
                </a:tc>
                <a:tc>
                  <a:txBody>
                    <a:bodyPr/>
                    <a:lstStyle/>
                    <a:p>
                      <a:pPr algn="ctr"/>
                      <a:r>
                        <a:rPr lang="en-US" sz="1400" b="1" dirty="0" smtClean="0"/>
                        <a:t>Detail</a:t>
                      </a:r>
                      <a:endParaRPr lang="en-US" sz="1400" b="1" dirty="0"/>
                    </a:p>
                  </a:txBody>
                  <a:tcPr marL="101461" marR="101461" marT="50730" marB="50730" anchor="ctr">
                    <a:solidFill>
                      <a:srgbClr val="4574AD"/>
                    </a:solidFill>
                  </a:tcPr>
                </a:tc>
                <a:tc>
                  <a:txBody>
                    <a:bodyPr/>
                    <a:lstStyle/>
                    <a:p>
                      <a:pPr algn="ctr"/>
                      <a:r>
                        <a:rPr lang="en-US" sz="1400" b="1" dirty="0" smtClean="0"/>
                        <a:t>Expected</a:t>
                      </a:r>
                      <a:endParaRPr lang="en-US" sz="1400" b="1" dirty="0"/>
                    </a:p>
                  </a:txBody>
                  <a:tcPr marL="101461" marR="101461" marT="50730" marB="50730" anchor="ctr">
                    <a:solidFill>
                      <a:srgbClr val="4574AD"/>
                    </a:solidFill>
                  </a:tcPr>
                </a:tc>
                <a:tc>
                  <a:txBody>
                    <a:bodyPr/>
                    <a:lstStyle/>
                    <a:p>
                      <a:pPr algn="ctr"/>
                      <a:r>
                        <a:rPr lang="en-US" sz="1400" b="1" dirty="0" smtClean="0"/>
                        <a:t>Achieved</a:t>
                      </a:r>
                      <a:endParaRPr lang="en-US" sz="1400" b="1" dirty="0"/>
                    </a:p>
                  </a:txBody>
                  <a:tcPr marL="101461" marR="101461" marT="50730" marB="50730" anchor="ctr">
                    <a:solidFill>
                      <a:srgbClr val="4574AD"/>
                    </a:solidFill>
                  </a:tcPr>
                </a:tc>
              </a:tr>
              <a:tr h="962291">
                <a:tc rowSpan="5">
                  <a:txBody>
                    <a:bodyPr/>
                    <a:lstStyle/>
                    <a:p>
                      <a:pPr algn="ctr"/>
                      <a:r>
                        <a:rPr lang="en-US" sz="1600" b="1" dirty="0" smtClean="0"/>
                        <a:t>Verification</a:t>
                      </a:r>
                      <a:r>
                        <a:rPr lang="en-US" sz="1600" b="1" baseline="0" dirty="0" smtClean="0"/>
                        <a:t> role</a:t>
                      </a:r>
                      <a:endParaRPr lang="en-US" sz="1600" b="1" dirty="0"/>
                    </a:p>
                  </a:txBody>
                  <a:tcPr marL="101461" marR="101461" marT="50730" marB="50730" anchor="ctr">
                    <a:solidFill>
                      <a:srgbClr val="D0DCEC"/>
                    </a:solidFill>
                  </a:tcPr>
                </a:tc>
                <a:tc>
                  <a:txBody>
                    <a:bodyPr/>
                    <a:lstStyle/>
                    <a:p>
                      <a:pPr algn="ctr"/>
                      <a:r>
                        <a:rPr lang="en-US" sz="1400" i="1" dirty="0" smtClean="0"/>
                        <a:t>Documentation</a:t>
                      </a:r>
                      <a:endParaRPr lang="en-US" sz="1400" i="1" dirty="0"/>
                    </a:p>
                  </a:txBody>
                  <a:tcPr marL="101461" marR="101461" marT="50730" marB="50730" anchor="ctr">
                    <a:solidFill>
                      <a:srgbClr val="D0DCEC"/>
                    </a:solidFill>
                  </a:tcPr>
                </a:tc>
                <a:tc>
                  <a:txBody>
                    <a:bodyPr/>
                    <a:lstStyle/>
                    <a:p>
                      <a:pPr marL="171450" indent="-171450">
                        <a:buFontTx/>
                        <a:buChar char="-"/>
                      </a:pPr>
                      <a:r>
                        <a:rPr lang="en-US" sz="1100" dirty="0" smtClean="0"/>
                        <a:t>Create verification documents clearly</a:t>
                      </a:r>
                      <a:r>
                        <a:rPr lang="en-US" sz="1100" baseline="0" dirty="0" smtClean="0"/>
                        <a:t> (specification, checklist, </a:t>
                      </a:r>
                      <a:r>
                        <a:rPr lang="en-US" sz="1100" baseline="0" dirty="0" smtClean="0"/>
                        <a:t>INR</a:t>
                      </a:r>
                      <a:r>
                        <a:rPr lang="en-US" sz="1100" baseline="0" dirty="0" smtClean="0"/>
                        <a:t>,…) for:</a:t>
                      </a:r>
                    </a:p>
                    <a:p>
                      <a:pPr marL="0" indent="0">
                        <a:buFontTx/>
                        <a:buNone/>
                      </a:pPr>
                      <a:r>
                        <a:rPr lang="en-US" sz="1100" baseline="0" dirty="0" smtClean="0"/>
                        <a:t>           </a:t>
                      </a:r>
                      <a:r>
                        <a:rPr lang="en-US" sz="1100" dirty="0" smtClean="0"/>
                        <a:t>+</a:t>
                      </a:r>
                      <a:r>
                        <a:rPr lang="en-US" sz="1100" baseline="0" dirty="0" smtClean="0"/>
                        <a:t> Master-Slave Model</a:t>
                      </a:r>
                    </a:p>
                    <a:p>
                      <a:pPr marL="0" indent="0">
                        <a:buFontTx/>
                        <a:buNone/>
                      </a:pPr>
                      <a:r>
                        <a:rPr lang="en-US" sz="1100" baseline="0" dirty="0" smtClean="0"/>
                        <a:t>           + </a:t>
                      </a:r>
                      <a:r>
                        <a:rPr lang="en-US" sz="1100" baseline="0" dirty="0" err="1" smtClean="0"/>
                        <a:t>SSGen</a:t>
                      </a:r>
                      <a:r>
                        <a:rPr lang="en-US" sz="1100" baseline="0" dirty="0" smtClean="0"/>
                        <a:t> Verification, </a:t>
                      </a:r>
                      <a:r>
                        <a:rPr lang="en-US" sz="1100" baseline="0" dirty="0" smtClean="0"/>
                        <a:t>E2x-ECM, U2A-ECM, U2A-OTS.</a:t>
                      </a:r>
                      <a:endParaRPr lang="en-US" sz="1100" dirty="0"/>
                    </a:p>
                  </a:txBody>
                  <a:tcPr marL="101461" marR="101461" marT="50730" marB="50730" anchor="ctr">
                    <a:solidFill>
                      <a:schemeClr val="accent4">
                        <a:lumMod val="40000"/>
                        <a:lumOff val="60000"/>
                      </a:schemeClr>
                    </a:solidFill>
                  </a:tcPr>
                </a:tc>
                <a:tc>
                  <a:txBody>
                    <a:bodyPr/>
                    <a:lstStyle/>
                    <a:p>
                      <a:pPr algn="ctr"/>
                      <a:r>
                        <a:rPr lang="en-US" sz="1600" dirty="0" smtClean="0"/>
                        <a:t>3</a:t>
                      </a:r>
                      <a:endParaRPr lang="en-US" sz="1600" dirty="0"/>
                    </a:p>
                  </a:txBody>
                  <a:tcPr marL="101461" marR="101461" marT="50730" marB="50730" anchor="ctr">
                    <a:solidFill>
                      <a:schemeClr val="accent4">
                        <a:lumMod val="40000"/>
                        <a:lumOff val="60000"/>
                      </a:schemeClr>
                    </a:solidFill>
                  </a:tcPr>
                </a:tc>
                <a:tc>
                  <a:txBody>
                    <a:bodyPr/>
                    <a:lstStyle/>
                    <a:p>
                      <a:pPr algn="ctr"/>
                      <a:r>
                        <a:rPr lang="en-US" sz="1600" dirty="0" smtClean="0"/>
                        <a:t>3</a:t>
                      </a:r>
                      <a:endParaRPr lang="en-US" sz="1600" dirty="0"/>
                    </a:p>
                  </a:txBody>
                  <a:tcPr marL="101461" marR="101461" marT="50730" marB="50730" anchor="ctr">
                    <a:solidFill>
                      <a:schemeClr val="accent4">
                        <a:lumMod val="40000"/>
                        <a:lumOff val="60000"/>
                      </a:schemeClr>
                    </a:solidFill>
                  </a:tcPr>
                </a:tc>
              </a:tr>
              <a:tr h="950259">
                <a:tc vMerge="1">
                  <a:txBody>
                    <a:bodyPr/>
                    <a:lstStyle/>
                    <a:p>
                      <a:endParaRPr lang="en-US" sz="2000" dirty="0"/>
                    </a:p>
                  </a:txBody>
                  <a:tcPr marL="101461" marR="101461" marT="50730" marB="50730">
                    <a:solidFill>
                      <a:schemeClr val="accent1">
                        <a:lumMod val="60000"/>
                        <a:lumOff val="40000"/>
                      </a:schemeClr>
                    </a:solidFill>
                  </a:tcPr>
                </a:tc>
                <a:tc>
                  <a:txBody>
                    <a:bodyPr/>
                    <a:lstStyle/>
                    <a:p>
                      <a:pPr algn="ctr"/>
                      <a:r>
                        <a:rPr lang="en-US" sz="1400" i="1" dirty="0" smtClean="0"/>
                        <a:t>Test items creation</a:t>
                      </a:r>
                      <a:endParaRPr lang="en-US" sz="1400" i="1" dirty="0"/>
                    </a:p>
                  </a:txBody>
                  <a:tcPr marL="101461" marR="101461" marT="50730" marB="50730" anchor="ctr">
                    <a:solidFill>
                      <a:srgbClr val="D0DCEC"/>
                    </a:solidFill>
                  </a:tcPr>
                </a:tc>
                <a:tc>
                  <a:txBody>
                    <a:bodyPr/>
                    <a:lstStyle/>
                    <a:p>
                      <a:pPr marL="171450" indent="-171450">
                        <a:buFontTx/>
                        <a:buChar char="-"/>
                      </a:pPr>
                      <a:r>
                        <a:rPr lang="en-US" sz="1100" dirty="0" smtClean="0"/>
                        <a:t>Understand well</a:t>
                      </a:r>
                      <a:r>
                        <a:rPr lang="en-US" sz="1100" baseline="0" dirty="0" smtClean="0"/>
                        <a:t> t</a:t>
                      </a:r>
                      <a:r>
                        <a:rPr lang="en-US" sz="1100" dirty="0" smtClean="0"/>
                        <a:t>est</a:t>
                      </a:r>
                      <a:r>
                        <a:rPr lang="en-US" sz="1100" baseline="0" dirty="0" smtClean="0"/>
                        <a:t> items </a:t>
                      </a:r>
                      <a:r>
                        <a:rPr lang="en-US" sz="1100" baseline="0" dirty="0" smtClean="0"/>
                        <a:t>structure, create </a:t>
                      </a:r>
                      <a:r>
                        <a:rPr lang="en-US" sz="1100" baseline="0" dirty="0" smtClean="0"/>
                        <a:t>test items for full coverage through verification task of some projects: E2x-ECM, U2A-ECM, </a:t>
                      </a:r>
                      <a:r>
                        <a:rPr lang="en-US" sz="1100" baseline="0" dirty="0" err="1" smtClean="0"/>
                        <a:t>SSGen</a:t>
                      </a:r>
                      <a:r>
                        <a:rPr lang="en-US" sz="1100" baseline="0" dirty="0" smtClean="0"/>
                        <a:t> (141 TMs), U2A-OTS. (11 TMs)</a:t>
                      </a:r>
                      <a:endParaRPr lang="en-US" sz="1100" baseline="0" dirty="0" smtClean="0"/>
                    </a:p>
                  </a:txBody>
                  <a:tcPr marL="101461" marR="101461" marT="50730" marB="50730" anchor="ctr">
                    <a:solidFill>
                      <a:schemeClr val="accent4">
                        <a:lumMod val="40000"/>
                        <a:lumOff val="60000"/>
                      </a:schemeClr>
                    </a:solidFill>
                  </a:tcPr>
                </a:tc>
                <a:tc>
                  <a:txBody>
                    <a:bodyPr/>
                    <a:lstStyle/>
                    <a:p>
                      <a:pPr algn="ctr"/>
                      <a:r>
                        <a:rPr lang="en-US" sz="1600" dirty="0" smtClean="0"/>
                        <a:t>2</a:t>
                      </a:r>
                      <a:endParaRPr lang="en-US" sz="1600" dirty="0"/>
                    </a:p>
                  </a:txBody>
                  <a:tcPr marL="101461" marR="101461" marT="50730" marB="50730" anchor="ctr">
                    <a:solidFill>
                      <a:schemeClr val="accent4">
                        <a:lumMod val="40000"/>
                        <a:lumOff val="60000"/>
                      </a:schemeClr>
                    </a:solidFill>
                  </a:tcPr>
                </a:tc>
                <a:tc>
                  <a:txBody>
                    <a:bodyPr/>
                    <a:lstStyle/>
                    <a:p>
                      <a:pPr algn="ctr"/>
                      <a:r>
                        <a:rPr lang="en-US" sz="1600" dirty="0" smtClean="0"/>
                        <a:t>2</a:t>
                      </a:r>
                      <a:endParaRPr lang="en-US" sz="1600" dirty="0"/>
                    </a:p>
                  </a:txBody>
                  <a:tcPr marL="101461" marR="101461" marT="50730" marB="50730" anchor="ctr">
                    <a:solidFill>
                      <a:schemeClr val="accent4">
                        <a:lumMod val="40000"/>
                        <a:lumOff val="60000"/>
                      </a:schemeClr>
                    </a:solidFill>
                  </a:tcPr>
                </a:tc>
              </a:tr>
              <a:tr h="791882">
                <a:tc vMerge="1">
                  <a:txBody>
                    <a:bodyPr/>
                    <a:lstStyle/>
                    <a:p>
                      <a:endParaRPr lang="en-US" sz="2000" dirty="0"/>
                    </a:p>
                  </a:txBody>
                  <a:tcPr marL="101461" marR="101461" marT="50730" marB="50730">
                    <a:solidFill>
                      <a:schemeClr val="accent1">
                        <a:lumMod val="60000"/>
                        <a:lumOff val="40000"/>
                      </a:schemeClr>
                    </a:solidFill>
                  </a:tcPr>
                </a:tc>
                <a:tc>
                  <a:txBody>
                    <a:bodyPr/>
                    <a:lstStyle/>
                    <a:p>
                      <a:pPr algn="ctr"/>
                      <a:r>
                        <a:rPr lang="en-US" sz="1400" i="1" dirty="0" smtClean="0"/>
                        <a:t>Prepare</a:t>
                      </a:r>
                      <a:r>
                        <a:rPr lang="en-US" sz="1400" i="1" baseline="0" dirty="0" smtClean="0"/>
                        <a:t> and build up environment</a:t>
                      </a:r>
                      <a:endParaRPr lang="en-US" sz="1400" i="1" dirty="0"/>
                    </a:p>
                  </a:txBody>
                  <a:tcPr marL="101461" marR="101461" marT="50730" marB="50730" anchor="ctr">
                    <a:solidFill>
                      <a:srgbClr val="D0DCEC"/>
                    </a:solidFill>
                  </a:tcPr>
                </a:tc>
                <a:tc>
                  <a:txBody>
                    <a:bodyPr/>
                    <a:lstStyle/>
                    <a:p>
                      <a:pPr marL="171450" indent="-171450">
                        <a:buFontTx/>
                        <a:buChar char="-"/>
                      </a:pPr>
                      <a:r>
                        <a:rPr lang="en-US" sz="1100" dirty="0" smtClean="0"/>
                        <a:t>Understand</a:t>
                      </a:r>
                      <a:r>
                        <a:rPr lang="en-US" sz="1100" baseline="0" dirty="0" smtClean="0"/>
                        <a:t> some environments structure (RESL-X, </a:t>
                      </a:r>
                      <a:r>
                        <a:rPr lang="en-US" sz="1100" baseline="0" dirty="0" err="1" smtClean="0"/>
                        <a:t>SSGen</a:t>
                      </a:r>
                      <a:r>
                        <a:rPr lang="en-US" sz="1100" baseline="0" dirty="0" smtClean="0"/>
                        <a:t> Verification </a:t>
                      </a:r>
                      <a:r>
                        <a:rPr lang="en-US" sz="1100" baseline="0" dirty="0" err="1" smtClean="0"/>
                        <a:t>Env</a:t>
                      </a:r>
                      <a:r>
                        <a:rPr lang="en-US" sz="1100" baseline="0" dirty="0" smtClean="0"/>
                        <a:t>, </a:t>
                      </a:r>
                      <a:r>
                        <a:rPr lang="en-US" sz="1100" baseline="0" dirty="0" err="1" smtClean="0"/>
                        <a:t>SSGen</a:t>
                      </a:r>
                      <a:r>
                        <a:rPr lang="en-US" sz="1100" baseline="0" dirty="0" smtClean="0"/>
                        <a:t> regression test, Belize </a:t>
                      </a:r>
                      <a:r>
                        <a:rPr lang="en-US" sz="1100" baseline="0" dirty="0" err="1" smtClean="0"/>
                        <a:t>Env</a:t>
                      </a:r>
                      <a:r>
                        <a:rPr lang="en-US" sz="1100" baseline="0" dirty="0" smtClean="0"/>
                        <a:t>)</a:t>
                      </a:r>
                    </a:p>
                    <a:p>
                      <a:pPr marL="171450" indent="-171450">
                        <a:buFontTx/>
                        <a:buChar char="-"/>
                      </a:pPr>
                      <a:r>
                        <a:rPr lang="en-US" sz="1100" dirty="0" smtClean="0"/>
                        <a:t>Prepare unit test environment for verification</a:t>
                      </a:r>
                      <a:r>
                        <a:rPr lang="en-US" sz="1100" dirty="0" smtClean="0"/>
                        <a:t>.</a:t>
                      </a:r>
                    </a:p>
                    <a:p>
                      <a:pPr marL="171450" indent="-171450">
                        <a:buFontTx/>
                        <a:buChar char="-"/>
                      </a:pPr>
                      <a:r>
                        <a:rPr lang="en-US" sz="1100" dirty="0" smtClean="0"/>
                        <a:t>Build</a:t>
                      </a:r>
                      <a:r>
                        <a:rPr lang="en-US" sz="1100" baseline="0" dirty="0" smtClean="0"/>
                        <a:t> </a:t>
                      </a:r>
                      <a:r>
                        <a:rPr lang="en-US" sz="1100" baseline="0" dirty="0" err="1" smtClean="0"/>
                        <a:t>FuSa</a:t>
                      </a:r>
                      <a:r>
                        <a:rPr lang="en-US" sz="1100" baseline="0" dirty="0" smtClean="0"/>
                        <a:t> gate-level environment with ZOIX &amp; XFS for sample data</a:t>
                      </a:r>
                      <a:endParaRPr lang="en-US" sz="1100" dirty="0" smtClean="0"/>
                    </a:p>
                  </a:txBody>
                  <a:tcPr marL="101461" marR="101461" marT="50730" marB="50730" anchor="ctr">
                    <a:solidFill>
                      <a:schemeClr val="accent4">
                        <a:lumMod val="40000"/>
                        <a:lumOff val="60000"/>
                      </a:schemeClr>
                    </a:solidFill>
                  </a:tcPr>
                </a:tc>
                <a:tc>
                  <a:txBody>
                    <a:bodyPr/>
                    <a:lstStyle/>
                    <a:p>
                      <a:pPr algn="ctr"/>
                      <a:r>
                        <a:rPr lang="en-US" sz="1600" dirty="0" smtClean="0"/>
                        <a:t>3 </a:t>
                      </a:r>
                      <a:endParaRPr lang="en-US" sz="1600" dirty="0"/>
                    </a:p>
                  </a:txBody>
                  <a:tcPr marL="101461" marR="101461" marT="50730" marB="50730" anchor="ctr">
                    <a:solidFill>
                      <a:schemeClr val="accent4">
                        <a:lumMod val="40000"/>
                        <a:lumOff val="60000"/>
                      </a:schemeClr>
                    </a:solidFill>
                  </a:tcPr>
                </a:tc>
                <a:tc>
                  <a:txBody>
                    <a:bodyPr/>
                    <a:lstStyle/>
                    <a:p>
                      <a:pPr algn="ctr"/>
                      <a:r>
                        <a:rPr lang="en-US" sz="1600" dirty="0" smtClean="0"/>
                        <a:t>3</a:t>
                      </a:r>
                      <a:endParaRPr lang="en-US" sz="1600" dirty="0"/>
                    </a:p>
                  </a:txBody>
                  <a:tcPr marL="101461" marR="101461" marT="50730" marB="50730" anchor="ctr">
                    <a:solidFill>
                      <a:schemeClr val="accent4">
                        <a:lumMod val="40000"/>
                        <a:lumOff val="60000"/>
                      </a:schemeClr>
                    </a:solidFill>
                  </a:tcPr>
                </a:tc>
              </a:tr>
              <a:tr h="554318">
                <a:tc vMerge="1">
                  <a:txBody>
                    <a:bodyPr/>
                    <a:lstStyle/>
                    <a:p>
                      <a:endParaRPr lang="en-US" sz="2000" dirty="0"/>
                    </a:p>
                  </a:txBody>
                  <a:tcPr marL="101461" marR="101461" marT="50730" marB="50730">
                    <a:solidFill>
                      <a:schemeClr val="accent1">
                        <a:lumMod val="60000"/>
                        <a:lumOff val="40000"/>
                      </a:schemeClr>
                    </a:solidFill>
                  </a:tcPr>
                </a:tc>
                <a:tc>
                  <a:txBody>
                    <a:bodyPr/>
                    <a:lstStyle/>
                    <a:p>
                      <a:pPr algn="ctr"/>
                      <a:r>
                        <a:rPr lang="en-US" sz="1400" i="1" dirty="0" smtClean="0"/>
                        <a:t>Verification component</a:t>
                      </a:r>
                      <a:endParaRPr lang="en-US" sz="1400" i="1" dirty="0"/>
                    </a:p>
                  </a:txBody>
                  <a:tcPr marL="101461" marR="101461" marT="50730" marB="50730" anchor="ctr">
                    <a:solidFill>
                      <a:srgbClr val="D0DCEC"/>
                    </a:solidFill>
                  </a:tcPr>
                </a:tc>
                <a:tc>
                  <a:txBody>
                    <a:bodyPr/>
                    <a:lstStyle/>
                    <a:p>
                      <a:pPr marL="171450" indent="-171450">
                        <a:buFontTx/>
                        <a:buChar char="-"/>
                      </a:pPr>
                      <a:r>
                        <a:rPr lang="en-US" sz="1100" dirty="0" smtClean="0"/>
                        <a:t>Can</a:t>
                      </a:r>
                      <a:r>
                        <a:rPr lang="en-US" sz="1100" baseline="0" dirty="0" smtClean="0"/>
                        <a:t> create/configure test module.</a:t>
                      </a:r>
                    </a:p>
                  </a:txBody>
                  <a:tcPr marL="101461" marR="101461" marT="50730" marB="50730" anchor="ctr">
                    <a:solidFill>
                      <a:schemeClr val="accent4">
                        <a:lumMod val="40000"/>
                        <a:lumOff val="60000"/>
                      </a:schemeClr>
                    </a:solidFill>
                  </a:tcPr>
                </a:tc>
                <a:tc>
                  <a:txBody>
                    <a:bodyPr/>
                    <a:lstStyle/>
                    <a:p>
                      <a:pPr algn="ctr"/>
                      <a:r>
                        <a:rPr lang="en-US" sz="1600" dirty="0" smtClean="0"/>
                        <a:t>3</a:t>
                      </a:r>
                      <a:endParaRPr lang="en-US" sz="1600" dirty="0"/>
                    </a:p>
                  </a:txBody>
                  <a:tcPr marL="101461" marR="101461" marT="50730" marB="50730" anchor="ctr">
                    <a:solidFill>
                      <a:schemeClr val="accent4">
                        <a:lumMod val="40000"/>
                        <a:lumOff val="60000"/>
                      </a:schemeClr>
                    </a:solidFill>
                  </a:tcPr>
                </a:tc>
                <a:tc>
                  <a:txBody>
                    <a:bodyPr/>
                    <a:lstStyle/>
                    <a:p>
                      <a:pPr algn="ctr"/>
                      <a:r>
                        <a:rPr lang="en-US" sz="1600" dirty="0" smtClean="0"/>
                        <a:t>3</a:t>
                      </a:r>
                      <a:endParaRPr lang="en-US" sz="1600" dirty="0"/>
                    </a:p>
                  </a:txBody>
                  <a:tcPr marL="101461" marR="101461" marT="50730" marB="50730" anchor="ctr">
                    <a:solidFill>
                      <a:schemeClr val="accent4">
                        <a:lumMod val="40000"/>
                        <a:lumOff val="60000"/>
                      </a:schemeClr>
                    </a:solidFill>
                  </a:tcPr>
                </a:tc>
              </a:tr>
              <a:tr h="395941">
                <a:tc vMerge="1">
                  <a:txBody>
                    <a:bodyPr/>
                    <a:lstStyle/>
                    <a:p>
                      <a:pPr algn="ctr"/>
                      <a:endParaRPr lang="en-US" sz="2000" b="1" dirty="0"/>
                    </a:p>
                  </a:txBody>
                  <a:tcPr marL="101461" marR="101461" marT="50730" marB="50730" anchor="ctr">
                    <a:solidFill>
                      <a:srgbClr val="D0DCEC"/>
                    </a:solidFill>
                  </a:tcPr>
                </a:tc>
                <a:tc>
                  <a:txBody>
                    <a:bodyPr/>
                    <a:lstStyle/>
                    <a:p>
                      <a:pPr algn="ctr"/>
                      <a:r>
                        <a:rPr lang="en-US" sz="1400" i="1" dirty="0" smtClean="0"/>
                        <a:t>Functional</a:t>
                      </a:r>
                      <a:r>
                        <a:rPr lang="en-US" sz="1400" i="1" baseline="0" dirty="0" smtClean="0"/>
                        <a:t> debug</a:t>
                      </a:r>
                      <a:endParaRPr lang="en-US" sz="1400" i="1" dirty="0"/>
                    </a:p>
                  </a:txBody>
                  <a:tcPr marL="101461" marR="101461" marT="50730" marB="50730" anchor="ctr">
                    <a:solidFill>
                      <a:srgbClr val="D0DCEC"/>
                    </a:solidFill>
                  </a:tcPr>
                </a:tc>
                <a:tc>
                  <a:txBody>
                    <a:bodyPr/>
                    <a:lstStyle/>
                    <a:p>
                      <a:pPr marL="171450" indent="-171450">
                        <a:buFontTx/>
                        <a:buChar char="-"/>
                      </a:pPr>
                      <a:r>
                        <a:rPr lang="en-US" sz="1100" baseline="0" dirty="0" smtClean="0"/>
                        <a:t>Point out over 24 bugs in U2A-ECM development</a:t>
                      </a:r>
                      <a:r>
                        <a:rPr lang="en-US" sz="1100" baseline="0" dirty="0" smtClean="0"/>
                        <a:t>.</a:t>
                      </a:r>
                    </a:p>
                    <a:p>
                      <a:pPr marL="171450" indent="-171450">
                        <a:buFontTx/>
                        <a:buChar char="-"/>
                      </a:pPr>
                      <a:r>
                        <a:rPr lang="en-US" sz="1100" baseline="0" dirty="0" smtClean="0"/>
                        <a:t>Point out 1 bugs in U2A-OTS development.</a:t>
                      </a:r>
                      <a:endParaRPr lang="en-US" sz="1100" baseline="0" dirty="0" smtClean="0"/>
                    </a:p>
                  </a:txBody>
                  <a:tcPr marL="101461" marR="101461" marT="50730" marB="50730" anchor="ctr">
                    <a:solidFill>
                      <a:schemeClr val="accent4">
                        <a:lumMod val="40000"/>
                        <a:lumOff val="60000"/>
                      </a:schemeClr>
                    </a:solidFill>
                  </a:tcPr>
                </a:tc>
                <a:tc>
                  <a:txBody>
                    <a:bodyPr/>
                    <a:lstStyle/>
                    <a:p>
                      <a:pPr algn="ctr"/>
                      <a:r>
                        <a:rPr lang="en-US" sz="1600" dirty="0" smtClean="0"/>
                        <a:t>2</a:t>
                      </a:r>
                      <a:endParaRPr lang="en-US" sz="1600" dirty="0"/>
                    </a:p>
                  </a:txBody>
                  <a:tcPr marL="101461" marR="101461" marT="50730" marB="50730" anchor="ctr">
                    <a:solidFill>
                      <a:schemeClr val="accent4">
                        <a:lumMod val="40000"/>
                        <a:lumOff val="60000"/>
                      </a:schemeClr>
                    </a:solidFill>
                  </a:tcPr>
                </a:tc>
                <a:tc>
                  <a:txBody>
                    <a:bodyPr/>
                    <a:lstStyle/>
                    <a:p>
                      <a:pPr algn="ctr"/>
                      <a:r>
                        <a:rPr lang="en-US" sz="1600" dirty="0" smtClean="0"/>
                        <a:t>2</a:t>
                      </a:r>
                      <a:endParaRPr lang="en-US" sz="1600" dirty="0"/>
                    </a:p>
                  </a:txBody>
                  <a:tcPr marL="101461" marR="101461" marT="50730" marB="50730" anchor="ctr">
                    <a:solidFill>
                      <a:schemeClr val="accent4">
                        <a:lumMod val="40000"/>
                        <a:lumOff val="60000"/>
                      </a:schemeClr>
                    </a:solidFill>
                  </a:tcPr>
                </a:tc>
              </a:tr>
            </a:tbl>
          </a:graphicData>
        </a:graphic>
      </p:graphicFrame>
    </p:spTree>
    <p:extLst>
      <p:ext uri="{BB962C8B-B14F-4D97-AF65-F5344CB8AC3E}">
        <p14:creationId xmlns:p14="http://schemas.microsoft.com/office/powerpoint/2010/main" val="3463651677"/>
      </p:ext>
    </p:extLst>
  </p:cSld>
  <p:clrMapOvr>
    <a:masterClrMapping/>
  </p:clrMapOvr>
  <p:timing>
    <p:tnLst>
      <p:par>
        <p:cTn id="1" dur="indefinite" restart="never" nodeType="tmRoot"/>
      </p:par>
    </p:tnLst>
  </p:timing>
</p:sld>
</file>

<file path=ppt/theme/theme1.xml><?xml version="1.0" encoding="utf-8"?>
<a:theme xmlns:a="http://schemas.openxmlformats.org/drawingml/2006/main" name="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nesas_PPT_E_UPDATE_1221.pptx" id="{8F368FA9-B37C-44FF-B4B7-905811C13796}" vid="{5F7047FB-3627-4AE2-82A3-6D3B8DBD95BB}"/>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EA4BFB6DD182449A2FA62556605B77" ma:contentTypeVersion="9" ma:contentTypeDescription="新しいドキュメントを作成します。" ma:contentTypeScope="" ma:versionID="78762c9adf0de51123dfe32a5bf4ad20">
  <xsd:schema xmlns:xsd="http://www.w3.org/2001/XMLSchema" xmlns:xs="http://www.w3.org/2001/XMLSchema" xmlns:p="http://schemas.microsoft.com/office/2006/metadata/properties" xmlns:ns2="76c86cb8-2f35-49e0-aa8e-b2c37e83a1a2" xmlns:ns3="831676e8-2175-4508-9a94-e016e90e03f4" targetNamespace="http://schemas.microsoft.com/office/2006/metadata/properties" ma:root="true" ma:fieldsID="fcb86105b0016020f1f13c024095bc96" ns2:_="" ns3:_="">
    <xsd:import namespace="76c86cb8-2f35-49e0-aa8e-b2c37e83a1a2"/>
    <xsd:import namespace="831676e8-2175-4508-9a94-e016e90e03f4"/>
    <xsd:element name="properties">
      <xsd:complexType>
        <xsd:sequence>
          <xsd:element name="documentManagement">
            <xsd:complexType>
              <xsd:all>
                <xsd:element ref="ns2:MediaServiceMetadata" minOccurs="0"/>
                <xsd:element ref="ns2:MediaServiceFastMetadata" minOccurs="0"/>
                <xsd:element ref="ns2:MediaServiceDateTaken"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c86cb8-2f35-49e0-aa8e-b2c37e83a1a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1676e8-2175-4508-9a94-e016e90e03f4" elementFormDefault="qualified">
    <xsd:import namespace="http://schemas.microsoft.com/office/2006/documentManagement/types"/>
    <xsd:import namespace="http://schemas.microsoft.com/office/infopath/2007/PartnerControls"/>
    <xsd:element name="MediaServiceAutoTags" ma:index="11"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F3BE601-7F02-4240-9AF6-86A6A55D9AEF}">
  <ds:schemaRefs>
    <ds:schemaRef ds:uri="http://schemas.microsoft.com/sharepoint/v3/contenttype/forms"/>
  </ds:schemaRefs>
</ds:datastoreItem>
</file>

<file path=customXml/itemProps2.xml><?xml version="1.0" encoding="utf-8"?>
<ds:datastoreItem xmlns:ds="http://schemas.openxmlformats.org/officeDocument/2006/customXml" ds:itemID="{D35E1B1C-C58C-4E97-A763-F18E9958EC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c86cb8-2f35-49e0-aa8e-b2c37e83a1a2"/>
    <ds:schemaRef ds:uri="831676e8-2175-4508-9a94-e016e90e03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E71853E-0EF3-4973-AB23-17AA5798BB66}">
  <ds:schemaRefs>
    <ds:schemaRef ds:uri="http://purl.org/dc/dcmitype/"/>
    <ds:schemaRef ds:uri="http://schemas.microsoft.com/office/infopath/2007/PartnerControls"/>
    <ds:schemaRef ds:uri="http://purl.org/dc/elements/1.1/"/>
    <ds:schemaRef ds:uri="http://schemas.microsoft.com/office/2006/metadata/properties"/>
    <ds:schemaRef ds:uri="76c86cb8-2f35-49e0-aa8e-b2c37e83a1a2"/>
    <ds:schemaRef ds:uri="http://schemas.microsoft.com/office/2006/documentManagement/types"/>
    <ds:schemaRef ds:uri="http://purl.org/dc/terms/"/>
    <ds:schemaRef ds:uri="831676e8-2175-4508-9a94-e016e90e03f4"/>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Renesas_PPT_conf_E_20171221</Template>
  <TotalTime>18197</TotalTime>
  <Words>1104</Words>
  <Application>Microsoft Office PowerPoint</Application>
  <PresentationFormat>Widescreen</PresentationFormat>
  <Paragraphs>318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Narrow</vt:lpstr>
      <vt:lpstr>Calibri</vt:lpstr>
      <vt:lpstr>メイリオ</vt:lpstr>
      <vt:lpstr>Symbol</vt:lpstr>
      <vt:lpstr>Wingdings</vt:lpstr>
      <vt:lpstr>151229_Renesas_Templates_16_9_EN</vt:lpstr>
      <vt:lpstr>PowerPoint Presentation</vt:lpstr>
      <vt:lpstr>Agenda</vt:lpstr>
      <vt:lpstr>PowerPoint Presentation</vt:lpstr>
      <vt:lpstr>TRAINING PLAN review DETAIL PLAN</vt:lpstr>
      <vt:lpstr>TRAINING PLAN REVIEW TARGET CHART</vt:lpstr>
      <vt:lpstr>PowerPoint Presentation</vt:lpstr>
      <vt:lpstr>Achievement common &amp; design role</vt:lpstr>
      <vt:lpstr>achievement verification role</vt:lpstr>
      <vt:lpstr>achievement verification role</vt:lpstr>
      <vt:lpstr>CURRENT STATUS chart</vt:lpstr>
      <vt:lpstr>Current status in compare with the target</vt:lpstr>
      <vt:lpstr>PowerPoint Presentation</vt:lpstr>
      <vt:lpstr>DIFFICULTY AND SOLUTION</vt:lpstr>
      <vt:lpstr>PowerPoint Presentation</vt:lpstr>
      <vt:lpstr>Plan for next term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Tung Xuan. Nham</dc:creator>
  <cp:lastModifiedBy>Tung Nham</cp:lastModifiedBy>
  <cp:revision>138</cp:revision>
  <dcterms:created xsi:type="dcterms:W3CDTF">2018-04-10T12:11:27Z</dcterms:created>
  <dcterms:modified xsi:type="dcterms:W3CDTF">2019-03-22T13:37:19Z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0x01010079EA4BFB6DD182449A2FA62556605B77</vt:lpwstr>
  </property>
  <property fmtid="{D5CDD505-2E9C-101B-9397-08002B2CF9AE}" pid="3" name="xd_ProgID">
    <vt:lpwstr/>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TemplateUrl">
    <vt:lpwstr/>
  </property>
</Properties>
</file>