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752" r:id="rId2"/>
    <p:sldMasterId id="2147483769" r:id="rId3"/>
  </p:sldMasterIdLst>
  <p:notesMasterIdLst>
    <p:notesMasterId r:id="rId28"/>
  </p:notesMasterIdLst>
  <p:handoutMasterIdLst>
    <p:handoutMasterId r:id="rId29"/>
  </p:handoutMasterIdLst>
  <p:sldIdLst>
    <p:sldId id="328" r:id="rId4"/>
    <p:sldId id="436" r:id="rId5"/>
    <p:sldId id="437" r:id="rId6"/>
    <p:sldId id="389" r:id="rId7"/>
    <p:sldId id="438" r:id="rId8"/>
    <p:sldId id="449" r:id="rId9"/>
    <p:sldId id="414" r:id="rId10"/>
    <p:sldId id="451" r:id="rId11"/>
    <p:sldId id="439" r:id="rId12"/>
    <p:sldId id="415" r:id="rId13"/>
    <p:sldId id="441" r:id="rId14"/>
    <p:sldId id="442" r:id="rId15"/>
    <p:sldId id="450" r:id="rId16"/>
    <p:sldId id="461" r:id="rId17"/>
    <p:sldId id="454" r:id="rId18"/>
    <p:sldId id="462" r:id="rId19"/>
    <p:sldId id="456" r:id="rId20"/>
    <p:sldId id="463" r:id="rId21"/>
    <p:sldId id="457" r:id="rId22"/>
    <p:sldId id="458" r:id="rId23"/>
    <p:sldId id="464" r:id="rId24"/>
    <p:sldId id="459" r:id="rId25"/>
    <p:sldId id="465" r:id="rId26"/>
    <p:sldId id="466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7F"/>
    <a:srgbClr val="447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8" autoAdjust="0"/>
    <p:restoredTop sz="95727" autoAdjust="0"/>
  </p:normalViewPr>
  <p:slideViewPr>
    <p:cSldViewPr showGuides="1">
      <p:cViewPr>
        <p:scale>
          <a:sx n="118" d="100"/>
          <a:sy n="118" d="100"/>
        </p:scale>
        <p:origin x="-126" y="-480"/>
      </p:cViewPr>
      <p:guideLst>
        <p:guide orient="horz"/>
        <p:guide orient="horz" pos="2472"/>
        <p:guide orient="horz" pos="1389"/>
        <p:guide pos="3976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E2489-0895-44E4-A885-1FBA6269650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53990FF-A57D-4121-A750-0F1665F40531}">
      <dgm:prSet phldrT="[Text]" custT="1"/>
      <dgm:spPr/>
      <dgm:t>
        <a:bodyPr/>
        <a:lstStyle/>
        <a:p>
          <a:r>
            <a:rPr lang="en-US" sz="2400" dirty="0" smtClean="0"/>
            <a:t>Nov 2015</a:t>
          </a:r>
          <a:endParaRPr lang="en-US" sz="2400" dirty="0"/>
        </a:p>
      </dgm:t>
    </dgm:pt>
    <dgm:pt modelId="{FFB097CE-A0CA-4C1B-91DC-826F81010C32}" type="parTrans" cxnId="{5AEEF7FE-98BA-4098-B249-780C3C3CFF88}">
      <dgm:prSet/>
      <dgm:spPr/>
      <dgm:t>
        <a:bodyPr/>
        <a:lstStyle/>
        <a:p>
          <a:endParaRPr lang="en-US"/>
        </a:p>
      </dgm:t>
    </dgm:pt>
    <dgm:pt modelId="{BED3A619-94D7-43CE-AC61-2AECAE38F66D}" type="sibTrans" cxnId="{5AEEF7FE-98BA-4098-B249-780C3C3CFF88}">
      <dgm:prSet/>
      <dgm:spPr/>
      <dgm:t>
        <a:bodyPr/>
        <a:lstStyle/>
        <a:p>
          <a:endParaRPr lang="en-US"/>
        </a:p>
      </dgm:t>
    </dgm:pt>
    <dgm:pt modelId="{2EC62E8C-CF2E-4D04-9230-AE7168904595}">
      <dgm:prSet phldrT="[Text]" custT="1"/>
      <dgm:spPr/>
      <dgm:t>
        <a:bodyPr/>
        <a:lstStyle/>
        <a:p>
          <a:r>
            <a:rPr lang="en-US" sz="2400" dirty="0" smtClean="0"/>
            <a:t>Nov 2016</a:t>
          </a:r>
          <a:endParaRPr lang="en-US" sz="2400" dirty="0"/>
        </a:p>
      </dgm:t>
    </dgm:pt>
    <dgm:pt modelId="{F24B1A66-7149-4689-8E0A-DA8B2A8BFC2E}" type="parTrans" cxnId="{5D1C2537-E9D2-4342-8372-B8495F31897C}">
      <dgm:prSet/>
      <dgm:spPr/>
      <dgm:t>
        <a:bodyPr/>
        <a:lstStyle/>
        <a:p>
          <a:endParaRPr lang="en-US"/>
        </a:p>
      </dgm:t>
    </dgm:pt>
    <dgm:pt modelId="{A365F115-8E2D-4AAC-A6F3-8F050C5131EA}" type="sibTrans" cxnId="{5D1C2537-E9D2-4342-8372-B8495F31897C}">
      <dgm:prSet/>
      <dgm:spPr/>
      <dgm:t>
        <a:bodyPr/>
        <a:lstStyle/>
        <a:p>
          <a:endParaRPr lang="en-US"/>
        </a:p>
      </dgm:t>
    </dgm:pt>
    <dgm:pt modelId="{34A7212D-31E5-40F5-8795-FED965EEED66}">
      <dgm:prSet phldrT="[Text]" custT="1"/>
      <dgm:spPr/>
      <dgm:t>
        <a:bodyPr/>
        <a:lstStyle/>
        <a:p>
          <a:r>
            <a:rPr lang="en-US" sz="2400" dirty="0" smtClean="0"/>
            <a:t>Nov 2017</a:t>
          </a:r>
          <a:endParaRPr lang="en-US" sz="2400" dirty="0"/>
        </a:p>
      </dgm:t>
    </dgm:pt>
    <dgm:pt modelId="{891C16BE-0AB7-4046-A9FA-93143AAF9FCA}" type="parTrans" cxnId="{6E910E04-6D6B-4D5A-A57A-5082D6D963EE}">
      <dgm:prSet/>
      <dgm:spPr/>
      <dgm:t>
        <a:bodyPr/>
        <a:lstStyle/>
        <a:p>
          <a:endParaRPr lang="en-US"/>
        </a:p>
      </dgm:t>
    </dgm:pt>
    <dgm:pt modelId="{71DC029A-4CB4-4C46-A63E-C7FD1153B28F}" type="sibTrans" cxnId="{6E910E04-6D6B-4D5A-A57A-5082D6D963EE}">
      <dgm:prSet/>
      <dgm:spPr/>
      <dgm:t>
        <a:bodyPr/>
        <a:lstStyle/>
        <a:p>
          <a:endParaRPr lang="en-US"/>
        </a:p>
      </dgm:t>
    </dgm:pt>
    <dgm:pt modelId="{DF74B21F-5312-4F43-B5EE-1E367EDDE9BE}" type="pres">
      <dgm:prSet presAssocID="{12FE2489-0895-44E4-A885-1FBA62696505}" presName="Name0" presStyleCnt="0">
        <dgm:presLayoutVars>
          <dgm:dir/>
          <dgm:animLvl val="lvl"/>
          <dgm:resizeHandles val="exact"/>
        </dgm:presLayoutVars>
      </dgm:prSet>
      <dgm:spPr/>
    </dgm:pt>
    <dgm:pt modelId="{18A25A08-B8FE-4FEE-918C-6E288064CDB6}" type="pres">
      <dgm:prSet presAssocID="{353990FF-A57D-4121-A750-0F1665F4053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36FB8-74B9-4A26-9A58-6B80A148EAD4}" type="pres">
      <dgm:prSet presAssocID="{BED3A619-94D7-43CE-AC61-2AECAE38F66D}" presName="parTxOnlySpace" presStyleCnt="0"/>
      <dgm:spPr/>
    </dgm:pt>
    <dgm:pt modelId="{1A3FC391-5315-478D-8C19-DDD0C6F658BD}" type="pres">
      <dgm:prSet presAssocID="{2EC62E8C-CF2E-4D04-9230-AE716890459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F3C9B-7C2A-499D-B03B-433D0042F52A}" type="pres">
      <dgm:prSet presAssocID="{A365F115-8E2D-4AAC-A6F3-8F050C5131EA}" presName="parTxOnlySpace" presStyleCnt="0"/>
      <dgm:spPr/>
    </dgm:pt>
    <dgm:pt modelId="{CCA4AA38-8159-42ED-8FF8-D414061C9CB2}" type="pres">
      <dgm:prSet presAssocID="{34A7212D-31E5-40F5-8795-FED965EEED66}" presName="parTxOnly" presStyleLbl="node1" presStyleIdx="2" presStyleCnt="3" custLinFactNeighborX="54007" custLinFactNeighborY="-587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E9D574-A467-4FD9-A62F-6C04BBB8CAAF}" type="presOf" srcId="{34A7212D-31E5-40F5-8795-FED965EEED66}" destId="{CCA4AA38-8159-42ED-8FF8-D414061C9CB2}" srcOrd="0" destOrd="0" presId="urn:microsoft.com/office/officeart/2005/8/layout/chevron1"/>
    <dgm:cxn modelId="{E97737DA-4F78-42D2-B3AB-24ABEF726590}" type="presOf" srcId="{353990FF-A57D-4121-A750-0F1665F40531}" destId="{18A25A08-B8FE-4FEE-918C-6E288064CDB6}" srcOrd="0" destOrd="0" presId="urn:microsoft.com/office/officeart/2005/8/layout/chevron1"/>
    <dgm:cxn modelId="{5AEEF7FE-98BA-4098-B249-780C3C3CFF88}" srcId="{12FE2489-0895-44E4-A885-1FBA62696505}" destId="{353990FF-A57D-4121-A750-0F1665F40531}" srcOrd="0" destOrd="0" parTransId="{FFB097CE-A0CA-4C1B-91DC-826F81010C32}" sibTransId="{BED3A619-94D7-43CE-AC61-2AECAE38F66D}"/>
    <dgm:cxn modelId="{6E910E04-6D6B-4D5A-A57A-5082D6D963EE}" srcId="{12FE2489-0895-44E4-A885-1FBA62696505}" destId="{34A7212D-31E5-40F5-8795-FED965EEED66}" srcOrd="2" destOrd="0" parTransId="{891C16BE-0AB7-4046-A9FA-93143AAF9FCA}" sibTransId="{71DC029A-4CB4-4C46-A63E-C7FD1153B28F}"/>
    <dgm:cxn modelId="{5D1C2537-E9D2-4342-8372-B8495F31897C}" srcId="{12FE2489-0895-44E4-A885-1FBA62696505}" destId="{2EC62E8C-CF2E-4D04-9230-AE7168904595}" srcOrd="1" destOrd="0" parTransId="{F24B1A66-7149-4689-8E0A-DA8B2A8BFC2E}" sibTransId="{A365F115-8E2D-4AAC-A6F3-8F050C5131EA}"/>
    <dgm:cxn modelId="{DD8AEF31-292A-4FFF-BBB2-78CC4B4972F2}" type="presOf" srcId="{2EC62E8C-CF2E-4D04-9230-AE7168904595}" destId="{1A3FC391-5315-478D-8C19-DDD0C6F658BD}" srcOrd="0" destOrd="0" presId="urn:microsoft.com/office/officeart/2005/8/layout/chevron1"/>
    <dgm:cxn modelId="{AB3ED0BA-A987-4F2E-84E0-3211042C5DDC}" type="presOf" srcId="{12FE2489-0895-44E4-A885-1FBA62696505}" destId="{DF74B21F-5312-4F43-B5EE-1E367EDDE9BE}" srcOrd="0" destOrd="0" presId="urn:microsoft.com/office/officeart/2005/8/layout/chevron1"/>
    <dgm:cxn modelId="{21D6D2B6-6D1F-425A-86AF-15623C4B195A}" type="presParOf" srcId="{DF74B21F-5312-4F43-B5EE-1E367EDDE9BE}" destId="{18A25A08-B8FE-4FEE-918C-6E288064CDB6}" srcOrd="0" destOrd="0" presId="urn:microsoft.com/office/officeart/2005/8/layout/chevron1"/>
    <dgm:cxn modelId="{5A8E14AF-3156-41B2-8057-F37ADBA5BCBF}" type="presParOf" srcId="{DF74B21F-5312-4F43-B5EE-1E367EDDE9BE}" destId="{EE536FB8-74B9-4A26-9A58-6B80A148EAD4}" srcOrd="1" destOrd="0" presId="urn:microsoft.com/office/officeart/2005/8/layout/chevron1"/>
    <dgm:cxn modelId="{1A21B329-6C10-4CCF-B3FA-5B3FA8009968}" type="presParOf" srcId="{DF74B21F-5312-4F43-B5EE-1E367EDDE9BE}" destId="{1A3FC391-5315-478D-8C19-DDD0C6F658BD}" srcOrd="2" destOrd="0" presId="urn:microsoft.com/office/officeart/2005/8/layout/chevron1"/>
    <dgm:cxn modelId="{A78CA008-D209-4F5A-A61B-7F208BAEAF5F}" type="presParOf" srcId="{DF74B21F-5312-4F43-B5EE-1E367EDDE9BE}" destId="{46FF3C9B-7C2A-499D-B03B-433D0042F52A}" srcOrd="3" destOrd="0" presId="urn:microsoft.com/office/officeart/2005/8/layout/chevron1"/>
    <dgm:cxn modelId="{CE2DDE20-BAC3-49DA-A1A2-CBE42404F308}" type="presParOf" srcId="{DF74B21F-5312-4F43-B5EE-1E367EDDE9BE}" destId="{CCA4AA38-8159-42ED-8FF8-D414061C9CB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25A08-B8FE-4FEE-918C-6E288064CDB6}">
      <dsp:nvSpPr>
        <dsp:cNvPr id="0" name=""/>
        <dsp:cNvSpPr/>
      </dsp:nvSpPr>
      <dsp:spPr>
        <a:xfrm>
          <a:off x="2589" y="0"/>
          <a:ext cx="3155007" cy="5188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Nov 2015</a:t>
          </a:r>
          <a:endParaRPr lang="en-US" sz="2400" kern="1200" dirty="0"/>
        </a:p>
      </dsp:txBody>
      <dsp:txXfrm>
        <a:off x="262031" y="0"/>
        <a:ext cx="2636123" cy="518884"/>
      </dsp:txXfrm>
    </dsp:sp>
    <dsp:sp modelId="{1A3FC391-5315-478D-8C19-DDD0C6F658BD}">
      <dsp:nvSpPr>
        <dsp:cNvPr id="0" name=""/>
        <dsp:cNvSpPr/>
      </dsp:nvSpPr>
      <dsp:spPr>
        <a:xfrm>
          <a:off x="2842096" y="0"/>
          <a:ext cx="3155007" cy="5188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Nov 2016</a:t>
          </a:r>
          <a:endParaRPr lang="en-US" sz="2400" kern="1200" dirty="0"/>
        </a:p>
      </dsp:txBody>
      <dsp:txXfrm>
        <a:off x="3101538" y="0"/>
        <a:ext cx="2636123" cy="518884"/>
      </dsp:txXfrm>
    </dsp:sp>
    <dsp:sp modelId="{CCA4AA38-8159-42ED-8FF8-D414061C9CB2}">
      <dsp:nvSpPr>
        <dsp:cNvPr id="0" name=""/>
        <dsp:cNvSpPr/>
      </dsp:nvSpPr>
      <dsp:spPr>
        <a:xfrm>
          <a:off x="5684192" y="0"/>
          <a:ext cx="3155007" cy="5188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Nov 2017</a:t>
          </a:r>
          <a:endParaRPr lang="en-US" sz="2400" kern="1200" dirty="0"/>
        </a:p>
      </dsp:txBody>
      <dsp:txXfrm>
        <a:off x="5943634" y="0"/>
        <a:ext cx="2636123" cy="518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A4FA7-C464-4907-808C-5B63896D36D1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77E50-02EF-459C-AD94-313E3DE6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58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2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6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2769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4086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60390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67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73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79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5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7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41411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3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6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2041010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50675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2769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all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2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19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"/>
            <a:ext cx="11253600" cy="6156000"/>
          </a:xfrm>
          <a:prstGeom prst="rect">
            <a:avLst/>
          </a:prstGeom>
        </p:spPr>
      </p:pic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5308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50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0874" y="1295400"/>
            <a:ext cx="11273925" cy="495300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457200" y="12192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470428"/>
            <a:ext cx="9000000" cy="720197"/>
          </a:xfrm>
        </p:spPr>
        <p:txBody>
          <a:bodyPr/>
          <a:lstStyle/>
          <a:p>
            <a:r>
              <a:rPr lang="en-US" cap="all" dirty="0" smtClean="0"/>
              <a:t>Headline, 32 pt</a:t>
            </a:r>
            <a:br>
              <a:rPr lang="en-US" cap="all" dirty="0" smtClean="0"/>
            </a:br>
            <a:r>
              <a:rPr lang="en-US" sz="2000" cap="all" dirty="0" smtClean="0"/>
              <a:t>Optional Subheadline 20 Pt</a:t>
            </a:r>
            <a:endParaRPr lang="en-US" sz="2000" cap="all" dirty="0"/>
          </a:p>
        </p:txBody>
      </p:sp>
    </p:spTree>
    <p:extLst>
      <p:ext uri="{BB962C8B-B14F-4D97-AF65-F5344CB8AC3E}">
        <p14:creationId xmlns:p14="http://schemas.microsoft.com/office/powerpoint/2010/main" val="162021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88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2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48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40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´Text +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42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7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aph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5369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540000"/>
            <a:ext cx="11242800" cy="532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646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Graph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25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06418C"/>
                </a:solidFill>
              </a:rPr>
              <a:t>Page 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9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4938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302234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8162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981200"/>
            <a:ext cx="10641600" cy="4174800"/>
          </a:xfrm>
          <a:prstGeom prst="rect">
            <a:avLst/>
          </a:prstGeom>
        </p:spPr>
      </p:pic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4453">
            <a:off x="8209907" y="4131427"/>
            <a:ext cx="999517" cy="20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12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32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24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</a:t>
            </a:r>
            <a:r>
              <a:rPr lang="en-US" sz="800" b="1" i="0" u="none" strike="noStrike" kern="1200" baseline="0" dirty="0" err="1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6" y="64527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68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8358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2015 </a:t>
            </a:r>
            <a:r>
              <a:rPr lang="en-US" sz="800" b="1" i="0" u="none" strike="noStrike" kern="1200" baseline="0" dirty="0" err="1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</a:t>
            </a:r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952000" y="6505376"/>
            <a:ext cx="1531100" cy="1875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2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27594"/>
            <a:ext cx="67207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80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>
                <a:solidFill>
                  <a:srgbClr val="06418C"/>
                </a:solidFill>
              </a:rPr>
              <a:t>Page </a:t>
            </a:r>
            <a:fld id="{3FD030EF-7044-4946-962A-5D7D09BD1B34}" type="slidenum">
              <a:rPr lang="de-DE">
                <a:solidFill>
                  <a:srgbClr val="06418C"/>
                </a:solidFill>
              </a:rPr>
              <a:pPr algn="l"/>
              <a:t>‹#›</a:t>
            </a:fld>
            <a:endParaRPr lang="de-DE" dirty="0">
              <a:solidFill>
                <a:srgbClr val="06418C"/>
              </a:solidFill>
            </a:endParaRPr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>
                <a:solidFill>
                  <a:srgbClr val="06418C"/>
                </a:solidFill>
                <a:latin typeface="Arial Narrow"/>
              </a:rPr>
              <a:t>© 2015 Renesas Electronics Corporation. All rights reserved. </a:t>
            </a:r>
            <a:endParaRPr lang="en-US" sz="800" dirty="0">
              <a:solidFill>
                <a:srgbClr val="06418C"/>
              </a:solidFill>
              <a:latin typeface="Arial Narrow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2952000" y="6505377"/>
            <a:ext cx="1091776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b="1" dirty="0">
              <a:solidFill>
                <a:prstClr val="white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03412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" b="8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1219200" y="381000"/>
            <a:ext cx="6858000" cy="1371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Mentee Training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MCU System Design Group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1219200" y="2057400"/>
            <a:ext cx="3962400" cy="1533067"/>
          </a:xfrm>
        </p:spPr>
        <p:txBody>
          <a:bodyPr/>
          <a:lstStyle/>
          <a:p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Mentor: Nghi Dang</a:t>
            </a:r>
          </a:p>
          <a:p>
            <a:r>
              <a:rPr lang="de-DE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Mentee: Quan Huynh</a:t>
            </a:r>
          </a:p>
          <a:p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16, 2015     V1.0</a:t>
            </a:r>
          </a:p>
          <a:p>
            <a:r>
              <a:rPr lang="de-DE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Renesas Design Vietnam co., Ltd.</a:t>
            </a:r>
          </a:p>
        </p:txBody>
      </p:sp>
    </p:spTree>
    <p:extLst>
      <p:ext uri="{BB962C8B-B14F-4D97-AF65-F5344CB8AC3E}">
        <p14:creationId xmlns:p14="http://schemas.microsoft.com/office/powerpoint/2010/main" val="202499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 level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10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438736"/>
              </p:ext>
            </p:extLst>
          </p:nvPr>
        </p:nvGraphicFramePr>
        <p:xfrm>
          <a:off x="1143000" y="1524000"/>
          <a:ext cx="9372601" cy="4810898"/>
        </p:xfrm>
        <a:graphic>
          <a:graphicData uri="http://schemas.openxmlformats.org/drawingml/2006/table">
            <a:tbl>
              <a:tblPr/>
              <a:tblGrid>
                <a:gridCol w="725930"/>
                <a:gridCol w="4403482"/>
                <a:gridCol w="1149696"/>
                <a:gridCol w="1036092"/>
                <a:gridCol w="1086424"/>
                <a:gridCol w="970977"/>
              </a:tblGrid>
              <a:tr h="380998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Functional Verification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15S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16S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17K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63288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Conduct functional verification of RTL.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37340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test pattern for functional verification.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7340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Evaluate functional verification result.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37340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verification item list.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7340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Check specifications.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7340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Determine verification strategy.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37340">
                <a:tc gridSpan="2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55872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Functional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37340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top level </a:t>
                      </a:r>
                      <a:r>
                        <a:rPr kumimoji="0" lang="en-US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netlist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7340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Modify and create LSI RTL descriptions.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73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timing budget.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37340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module design specifications.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340">
                <a:tc gridSpan="2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1905000" y="1752600"/>
            <a:ext cx="4114800" cy="4572000"/>
          </a:xfrm>
          <a:prstGeom prst="ellipse">
            <a:avLst/>
          </a:prstGeom>
          <a:solidFill>
            <a:srgbClr val="33337F">
              <a:alpha val="2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Where are they from?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Please check page 7 of 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shsv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mcsd</a:t>
            </a:r>
            <a:r>
              <a:rPr lang="en-US" dirty="0">
                <a:solidFill>
                  <a:srgbClr val="FFFF00"/>
                </a:solidFill>
              </a:rPr>
              <a:t>/report/</a:t>
            </a:r>
            <a:r>
              <a:rPr lang="en-US" dirty="0" err="1">
                <a:solidFill>
                  <a:srgbClr val="FFFF00"/>
                </a:solidFill>
              </a:rPr>
              <a:t>MentorMentee</a:t>
            </a:r>
            <a:r>
              <a:rPr lang="en-US" dirty="0">
                <a:solidFill>
                  <a:srgbClr val="FFFF00"/>
                </a:solidFill>
              </a:rPr>
              <a:t>/Training Plan Review OJT Mentor Mentee </a:t>
            </a:r>
            <a:r>
              <a:rPr lang="en-US" dirty="0" err="1">
                <a:solidFill>
                  <a:srgbClr val="FFFF00"/>
                </a:solidFill>
              </a:rPr>
              <a:t>En</a:t>
            </a:r>
            <a:r>
              <a:rPr lang="en-US" dirty="0">
                <a:solidFill>
                  <a:srgbClr val="FFFF00"/>
                </a:solidFill>
              </a:rPr>
              <a:t> 20150213 v3.ppt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638800" y="304800"/>
            <a:ext cx="2743200" cy="914400"/>
          </a:xfrm>
          <a:prstGeom prst="wedgeEllipseCallout">
            <a:avLst>
              <a:gd name="adj1" fmla="val -22309"/>
              <a:gd name="adj2" fmla="val 130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Please consider if it is reasonable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8534400" y="381000"/>
            <a:ext cx="2209800" cy="609600"/>
          </a:xfrm>
          <a:prstGeom prst="wedgeEllipseCallout">
            <a:avLst>
              <a:gd name="adj1" fmla="val -117827"/>
              <a:gd name="adj2" fmla="val 333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Reasonable?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78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1"/>
            <a:ext cx="7920000" cy="977399"/>
          </a:xfrm>
        </p:spPr>
        <p:txBody>
          <a:bodyPr/>
          <a:lstStyle/>
          <a:p>
            <a:r>
              <a:rPr kumimoji="1" lang="en-US" altLang="ja-JP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 Items</a:t>
            </a:r>
          </a:p>
        </p:txBody>
      </p:sp>
    </p:spTree>
    <p:extLst>
      <p:ext uri="{BB962C8B-B14F-4D97-AF65-F5344CB8AC3E}">
        <p14:creationId xmlns:p14="http://schemas.microsoft.com/office/powerpoint/2010/main" val="39528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 items (1/2)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12</a:t>
            </a:fld>
            <a:endParaRPr lang="de-D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40238"/>
              </p:ext>
            </p:extLst>
          </p:nvPr>
        </p:nvGraphicFramePr>
        <p:xfrm>
          <a:off x="1066800" y="1676400"/>
          <a:ext cx="9677400" cy="420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7400"/>
                <a:gridCol w="3987800"/>
                <a:gridCol w="3632200"/>
              </a:tblGrid>
              <a:tr h="304800"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to do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4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Mentee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22400">
                <a:tc>
                  <a:txBody>
                    <a:bodyPr/>
                    <a:lstStyle/>
                    <a:p>
                      <a:pPr marR="0" algn="l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Verification</a:t>
                      </a:r>
                      <a:endParaRPr lang="en-US" sz="2000" b="0" i="0" u="none" strike="noStrike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Provide document &amp; training:</a:t>
                      </a:r>
                      <a:b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+ Make checklist follow verification</a:t>
                      </a:r>
                      <a:b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policy. </a:t>
                      </a:r>
                      <a:b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+ Conduct verification, check result.</a:t>
                      </a:r>
                      <a:b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+ Make plan.</a:t>
                      </a:r>
                      <a:b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+ Check Spec of module.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Define schedule of verification of assigned module.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Judge pass/fail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result of checked items.</a:t>
                      </a:r>
                      <a:endParaRPr lang="en-US" sz="1800" b="0" i="0" u="none" strike="noStrike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 checklist, conduct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verification, check result.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142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Functional Design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Provide and training: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Create module specification.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Create RTL description &amp; check.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RTL and verification environment.</a:t>
                      </a:r>
                      <a:endParaRPr lang="en-US" sz="1800" b="0" i="0" u="none" strike="noStrike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Define schedule of design of assigned module.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Make module spec, implement RTL, check RTL.</a:t>
                      </a:r>
                    </a:p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  Report result to mentor.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Oval Callout 5"/>
          <p:cNvSpPr/>
          <p:nvPr/>
        </p:nvSpPr>
        <p:spPr>
          <a:xfrm>
            <a:off x="7391400" y="762000"/>
            <a:ext cx="3124200" cy="685800"/>
          </a:xfrm>
          <a:prstGeom prst="wedgeEllipseCallout">
            <a:avLst>
              <a:gd name="adj1" fmla="val -63038"/>
              <a:gd name="adj2" fmla="val 82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very general</a:t>
            </a:r>
          </a:p>
          <a:p>
            <a:pPr algn="ctr"/>
            <a:r>
              <a:rPr lang="en-US" dirty="0" smtClean="0"/>
              <a:t>-&gt; Do we need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386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items </a:t>
            </a:r>
            <a:r>
              <a:rPr lang="en-US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(2/2)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Quad Arrow Callout 3"/>
          <p:cNvSpPr/>
          <p:nvPr/>
        </p:nvSpPr>
        <p:spPr>
          <a:xfrm>
            <a:off x="6883400" y="2659040"/>
            <a:ext cx="2794000" cy="1981200"/>
          </a:xfrm>
          <a:prstGeom prst="quadArrowCallout">
            <a:avLst>
              <a:gd name="adj1" fmla="val 10256"/>
              <a:gd name="adj2" fmla="val 18515"/>
              <a:gd name="adj3" fmla="val 18515"/>
              <a:gd name="adj4" fmla="val 4812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Communication</a:t>
            </a:r>
          </a:p>
          <a:p>
            <a:pPr algn="ctr"/>
            <a:r>
              <a:rPr lang="en-US" sz="1300" dirty="0" smtClean="0">
                <a:solidFill>
                  <a:schemeClr val="tx1"/>
                </a:solidFill>
              </a:rPr>
              <a:t>method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829800" y="3078140"/>
            <a:ext cx="1752600" cy="1143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Daily </a:t>
            </a:r>
            <a:r>
              <a:rPr lang="en-US" dirty="0" smtClean="0">
                <a:solidFill>
                  <a:schemeClr val="tx1"/>
                </a:solidFill>
              </a:rPr>
              <a:t>discussion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91400" y="1371600"/>
            <a:ext cx="1752600" cy="1143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meeting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29200" y="3048000"/>
            <a:ext cx="1752600" cy="1143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Email and </a:t>
            </a:r>
            <a:r>
              <a:rPr lang="en-US" dirty="0" err="1" smtClean="0">
                <a:solidFill>
                  <a:schemeClr val="tx1"/>
                </a:solidFill>
              </a:rPr>
              <a:t>Redmine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391400" y="4800600"/>
            <a:ext cx="1752600" cy="1143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 and lab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75921" y="2240507"/>
            <a:ext cx="3733800" cy="25600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method: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Investigate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practice old projects to have the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knowledge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main method of each task.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On job training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5410200" y="85641"/>
            <a:ext cx="3124200" cy="685800"/>
          </a:xfrm>
          <a:prstGeom prst="wedgeEllipseCallout">
            <a:avLst>
              <a:gd name="adj1" fmla="val -63038"/>
              <a:gd name="adj2" fmla="val 82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This title may not suitable -&gt; Maybe “Training &amp; Communication Method”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599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1"/>
            <a:ext cx="7920000" cy="977399"/>
          </a:xfrm>
        </p:spPr>
        <p:txBody>
          <a:bodyPr/>
          <a:lstStyle/>
          <a:p>
            <a:r>
              <a:rPr kumimoji="1" lang="en-US" altLang="ja-JP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 PLAN</a:t>
            </a:r>
          </a:p>
        </p:txBody>
      </p:sp>
    </p:spTree>
    <p:extLst>
      <p:ext uri="{BB962C8B-B14F-4D97-AF65-F5344CB8AC3E}">
        <p14:creationId xmlns:p14="http://schemas.microsoft.com/office/powerpoint/2010/main" val="243102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15</a:t>
            </a:fld>
            <a:endParaRPr lang="de-D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020009"/>
              </p:ext>
            </p:extLst>
          </p:nvPr>
        </p:nvGraphicFramePr>
        <p:xfrm>
          <a:off x="609600" y="1143000"/>
          <a:ext cx="11125201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657"/>
                <a:gridCol w="4659272"/>
                <a:gridCol w="4659272"/>
              </a:tblGrid>
              <a:tr h="317193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to do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171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Mentor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Mentee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062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Conduct </a:t>
                      </a:r>
                      <a:b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</a:t>
                      </a:r>
                      <a:b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verification</a:t>
                      </a:r>
                      <a:r>
                        <a:rPr lang="en-US" sz="1500" b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RTL</a:t>
                      </a:r>
                      <a:b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(Level 2)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Provide module/checklist/sample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patter</a:t>
                      </a:r>
                      <a:r>
                        <a:rPr lang="en-US" sz="17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of UT and HC environment.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Explain the structure of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</a:t>
                      </a:r>
                      <a:r>
                        <a:rPr lang="en-US" sz="17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script for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running</a:t>
                      </a:r>
                      <a:r>
                        <a:rPr lang="en-US" sz="17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simulation.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Guide to use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verdi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7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vcs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tools.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Investigate</a:t>
                      </a:r>
                      <a:r>
                        <a:rPr lang="en-US" sz="17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verification environment structure, simulation option and execution flow.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7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Run simulation base on verification item list.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Judge</a:t>
                      </a:r>
                      <a:r>
                        <a:rPr lang="en-US" sz="17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 file, use </a:t>
                      </a:r>
                      <a:r>
                        <a:rPr lang="en-US" sz="17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verdi</a:t>
                      </a:r>
                      <a:r>
                        <a:rPr lang="en-US" sz="17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analyze error.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2130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 </a:t>
                      </a:r>
                      <a:b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</a:t>
                      </a:r>
                      <a:b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verification result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(Level 2)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Provide doc of coverage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Explain about function/role of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coverage</a:t>
                      </a:r>
                      <a:r>
                        <a:rPr lang="en-US" sz="17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verification.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Evaluate the result with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mentee.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Run coverage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r>
                        <a:rPr lang="en-US" sz="17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i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mprove 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code coverage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Modify</a:t>
                      </a:r>
                      <a:r>
                        <a:rPr lang="en-US" sz="17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correct pattern and assertion.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Confirm the pass/fail result of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simulation.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1431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top </a:t>
                      </a:r>
                      <a:b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netlist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(Level 2)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spec</a:t>
                      </a:r>
                      <a:r>
                        <a:rPr lang="en-US" sz="17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RTL of SYSCTRL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700" b="0" i="0" u="none" strike="noStrik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</a:t>
                      </a:r>
                      <a:r>
                        <a:rPr lang="en-US" sz="1700" b="0" i="0" u="none" strike="noStrike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usage of checker tools, timing</a:t>
                      </a:r>
                    </a:p>
                    <a:p>
                      <a:pPr algn="l"/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 report, methods to solve timing violation.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700" b="0" i="0" u="none" strike="noStrik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Investigate constraints between data and clock,</a:t>
                      </a:r>
                    </a:p>
                    <a:p>
                      <a:pPr algn="l"/>
                      <a:r>
                        <a:rPr lang="en-US" sz="1700" b="0" i="0" u="none" strike="noStrik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timing violation report.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700" b="0" i="0" u="none" strike="noStrik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synthesize the RTL of module to gate </a:t>
                      </a:r>
                      <a:r>
                        <a:rPr lang="en-US" sz="17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netlist</a:t>
                      </a:r>
                      <a:r>
                        <a:rPr lang="en-US" sz="1700" b="0" i="0" u="none" strike="noStrik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520000" cy="44319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in 15S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99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023"/>
              </p:ext>
            </p:extLst>
          </p:nvPr>
        </p:nvGraphicFramePr>
        <p:xfrm>
          <a:off x="990600" y="1295400"/>
          <a:ext cx="6553200" cy="4477085"/>
        </p:xfrm>
        <a:graphic>
          <a:graphicData uri="http://schemas.openxmlformats.org/drawingml/2006/table">
            <a:tbl>
              <a:tblPr/>
              <a:tblGrid>
                <a:gridCol w="518628"/>
                <a:gridCol w="3443772"/>
                <a:gridCol w="523594"/>
                <a:gridCol w="463763"/>
                <a:gridCol w="557719"/>
                <a:gridCol w="494910"/>
                <a:gridCol w="550814"/>
              </a:tblGrid>
              <a:tr h="235073">
                <a:tc rowSpan="2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Functional Verification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15S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0390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Nov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02061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Conduct functional verification of RTL.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35818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test pattern for functional verification.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0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Evaluate functional verification result.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9270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verification item list.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0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Check specifications.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0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Determine verification strategy.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42">
                <a:tc gridSpan="2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03903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Functional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69270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top level </a:t>
                      </a:r>
                      <a:r>
                        <a:rPr kumimoji="0" lang="en-US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netlist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9270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Modify and create LSI RTL descriptions.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timing 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70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module design specifications.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342">
                <a:tc gridSpan="2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8520000" cy="44319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in 15S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924800" y="1079500"/>
            <a:ext cx="3733800" cy="2806700"/>
          </a:xfrm>
          <a:prstGeom prst="wedgeRoundRectCallout">
            <a:avLst>
              <a:gd name="adj1" fmla="val -121833"/>
              <a:gd name="adj2" fmla="val 4252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Focus 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Functional verification skills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Conduct functional verification of </a:t>
            </a:r>
            <a:r>
              <a:rPr lang="en-US" alt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RTL reach </a:t>
            </a:r>
            <a:r>
              <a:rPr lang="en-US" alt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level 2</a:t>
            </a:r>
            <a:r>
              <a:rPr lang="en-US" altLang="en-US" sz="15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Evaluate functional verification </a:t>
            </a:r>
            <a:r>
              <a:rPr lang="en-US" alt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result reach </a:t>
            </a:r>
            <a:r>
              <a:rPr lang="en-US" alt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level 2</a:t>
            </a:r>
            <a:r>
              <a:rPr lang="en-US" alt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  <a:endParaRPr lang="en-US" altLang="en-US" sz="1500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lvl="1"/>
            <a:endParaRPr lang="en-US" altLang="en-US" sz="15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1066800"/>
            <a:ext cx="2895600" cy="487680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Callout 1"/>
          <p:cNvSpPr/>
          <p:nvPr/>
        </p:nvSpPr>
        <p:spPr>
          <a:xfrm>
            <a:off x="5257800" y="152400"/>
            <a:ext cx="2971800" cy="609600"/>
          </a:xfrm>
          <a:prstGeom prst="wedgeEllipseCallout">
            <a:avLst>
              <a:gd name="adj1" fmla="val -46156"/>
              <a:gd name="adj2" fmla="val 192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meaning of Nov/Dec….?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148545"/>
              </p:ext>
            </p:extLst>
          </p:nvPr>
        </p:nvGraphicFramePr>
        <p:xfrm>
          <a:off x="762000" y="1219200"/>
          <a:ext cx="108204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3505200"/>
                <a:gridCol w="5181600"/>
              </a:tblGrid>
              <a:tr h="33450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to do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3345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Mentor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Mentee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82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Conduct </a:t>
                      </a:r>
                      <a:b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</a:t>
                      </a:r>
                      <a:b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verification</a:t>
                      </a:r>
                      <a:r>
                        <a:rPr lang="en-US" sz="1600" b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RTL</a:t>
                      </a:r>
                      <a:b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(Level </a:t>
                      </a:r>
                      <a:r>
                        <a:rPr lang="en-US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Provide verification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Provide verification item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Solve all errors/warnings during running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simulation.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Confirm consistency for checked item between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checklist</a:t>
                      </a:r>
                      <a:r>
                        <a:rPr lang="en-US" sz="17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5090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test </a:t>
                      </a:r>
                      <a:b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patterns for </a:t>
                      </a:r>
                      <a:b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</a:t>
                      </a:r>
                      <a:b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verification</a:t>
                      </a:r>
                      <a:b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(Level 2)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i="0" u="none" strike="noStrik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Introduce over view of pattern structure.</a:t>
                      </a:r>
                      <a:endParaRPr lang="en-US" sz="17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 to write test patterns and run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compile</a:t>
                      </a:r>
                      <a:r>
                        <a:rPr lang="en-US" sz="17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pattern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sample 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patterns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7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UT and HC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verilog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17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assembly.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Concern with mentor for difficult checked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329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</a:t>
                      </a:r>
                      <a:b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timing </a:t>
                      </a:r>
                      <a:b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budget</a:t>
                      </a:r>
                      <a:b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(Level 2)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Provide doc of timing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Guide to adjust the input/output timing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design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Understand concept of timing design such as </a:t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synchronous and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asynchronous.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Modify the input/output timing and run synthesis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trial.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8520000" cy="44319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in 16K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41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18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23907"/>
              </p:ext>
            </p:extLst>
          </p:nvPr>
        </p:nvGraphicFramePr>
        <p:xfrm>
          <a:off x="990600" y="1295400"/>
          <a:ext cx="6629400" cy="4640385"/>
        </p:xfrm>
        <a:graphic>
          <a:graphicData uri="http://schemas.openxmlformats.org/drawingml/2006/table">
            <a:tbl>
              <a:tblPr/>
              <a:tblGrid>
                <a:gridCol w="487817"/>
                <a:gridCol w="3245983"/>
                <a:gridCol w="485691"/>
                <a:gridCol w="436212"/>
                <a:gridCol w="524587"/>
                <a:gridCol w="465509"/>
                <a:gridCol w="465509"/>
                <a:gridCol w="518092"/>
              </a:tblGrid>
              <a:tr h="237566">
                <a:tc rowSpan="2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Functional Verification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16K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0818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Apr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Jun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Jul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Aug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Sep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06324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Conduct functional verification of RTL.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380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test pattern for functional verification.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2125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Evaluate functional verification result.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2125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verification item list.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2125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Check specifications.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25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Determine verification strategy.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912">
                <a:tc gridSpan="2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08186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Functional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2125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top level </a:t>
                      </a:r>
                      <a:r>
                        <a:rPr kumimoji="0" lang="en-US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netlist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125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Modify and create LSI RTL descriptions.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timing 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660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module design specifications.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912">
                <a:tc gridSpan="2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8520000" cy="44319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in 16K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924800" y="1079500"/>
            <a:ext cx="3733800" cy="2806700"/>
          </a:xfrm>
          <a:prstGeom prst="wedgeRoundRectCallout">
            <a:avLst>
              <a:gd name="adj1" fmla="val -121833"/>
              <a:gd name="adj2" fmla="val 4252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/>
            <a:r>
              <a:rPr lang="en-US" b="1" dirty="0">
                <a:solidFill>
                  <a:srgbClr val="FF0000"/>
                </a:solidFill>
              </a:rPr>
              <a:t>Hand both:</a:t>
            </a:r>
            <a:r>
              <a:rPr lang="en-US" dirty="0">
                <a:solidFill>
                  <a:srgbClr val="FFFFFF"/>
                </a:solidFill>
                <a:latin typeface="Mangal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Functional verification </a:t>
            </a:r>
            <a:r>
              <a:rPr lang="en-US" dirty="0" smtClean="0">
                <a:solidFill>
                  <a:schemeClr val="tx1"/>
                </a:solidFill>
              </a:rPr>
              <a:t>skills &amp; </a:t>
            </a:r>
            <a:r>
              <a:rPr lang="en-US" dirty="0">
                <a:solidFill>
                  <a:schemeClr val="tx1"/>
                </a:solidFill>
              </a:rPr>
              <a:t>Functional design </a:t>
            </a:r>
            <a:r>
              <a:rPr lang="en-US" dirty="0" smtClean="0">
                <a:solidFill>
                  <a:schemeClr val="tx1"/>
                </a:solidFill>
              </a:rPr>
              <a:t>skills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Create test pattern for functional </a:t>
            </a:r>
            <a:r>
              <a:rPr lang="en-US" alt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verification reach </a:t>
            </a:r>
            <a:r>
              <a:rPr lang="en-US" alt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level 2</a:t>
            </a:r>
            <a:r>
              <a:rPr lang="en-US" altLang="en-US" sz="15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Create verification item </a:t>
            </a:r>
            <a:r>
              <a:rPr lang="en-US" alt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list reach </a:t>
            </a:r>
            <a:r>
              <a:rPr lang="en-US" alt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level 2</a:t>
            </a:r>
            <a:r>
              <a:rPr lang="en-US" alt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Modify and create LSI RTL </a:t>
            </a:r>
            <a:r>
              <a:rPr lang="en-US" alt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descriptions </a:t>
            </a:r>
            <a:r>
              <a:rPr lang="en-US" alt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reach 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level 2</a:t>
            </a:r>
            <a:r>
              <a:rPr lang="en-US" alt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648200" y="1066800"/>
            <a:ext cx="3048000" cy="502920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5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19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16182"/>
              </p:ext>
            </p:extLst>
          </p:nvPr>
        </p:nvGraphicFramePr>
        <p:xfrm>
          <a:off x="685800" y="1447800"/>
          <a:ext cx="105156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4114800"/>
                <a:gridCol w="4724400"/>
              </a:tblGrid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to do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194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Mentor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Mentee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44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test</a:t>
                      </a:r>
                      <a:b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patterns</a:t>
                      </a:r>
                      <a:b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(Level 3)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700" b="0" i="0" u="none" strike="noStrik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information about difficulties Mentee when create patterns, assertion and show points need to improve.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Guide to make verification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Write the test pattern in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verilog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assembly.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Solve the errors/warnings during compile test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pattern.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</a:t>
                      </a:r>
                      <a:b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verification </a:t>
                      </a:r>
                      <a:b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 list</a:t>
                      </a:r>
                      <a:b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(Level 2)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Provide verification item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7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 to</a:t>
                      </a:r>
                      <a:r>
                        <a:rPr lang="en-US" sz="1700" b="0" i="0" u="none" strike="noStrik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verification method, how to create verification Item list.</a:t>
                      </a:r>
                      <a:endParaRPr lang="en-US" sz="17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Investigate the module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Pick up the checked item from specification to</a:t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checklist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</a:t>
                      </a:r>
                      <a:b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</a:t>
                      </a:r>
                      <a:b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(Level 2)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7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b="0" i="0" u="none" strike="noStrik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spec before and after changing.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Review result of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mentee.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Investigate the specification of correlated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Conduct verification for correlated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modules.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Evaluate verification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0200" y="776002"/>
            <a:ext cx="8520000" cy="44319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in 16S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2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55"/>
          </a:xfrm>
        </p:spPr>
        <p:txBody>
          <a:bodyPr/>
          <a:lstStyle/>
          <a:p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</a:t>
            </a:r>
          </a:p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arget and skill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de-D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9</a:t>
            </a:r>
          </a:p>
          <a:p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items </a:t>
            </a: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11</a:t>
            </a:r>
          </a:p>
          <a:p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 plan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14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95943"/>
              </p:ext>
            </p:extLst>
          </p:nvPr>
        </p:nvGraphicFramePr>
        <p:xfrm>
          <a:off x="685800" y="1219200"/>
          <a:ext cx="10591800" cy="4995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724"/>
                <a:gridCol w="4141076"/>
                <a:gridCol w="4572000"/>
              </a:tblGrid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to do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194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Mentor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Mentee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492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</a:t>
                      </a:r>
                      <a:r>
                        <a:rPr lang="en-US" sz="1500" b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</a:t>
                      </a:r>
                      <a:r>
                        <a:rPr lang="en-US" sz="1500" b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verification</a:t>
                      </a:r>
                      <a:r>
                        <a:rPr lang="en-US" sz="1500" b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(Level 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Provide verification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Guide to make verification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Decide to pick up the checked items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en-US" sz="17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Evaluate verification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6642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</a:t>
                      </a:r>
                      <a:b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 </a:t>
                      </a:r>
                      <a:r>
                        <a:rPr lang="en-US" sz="15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specifications</a:t>
                      </a:r>
                      <a:b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(Level 2)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requirement spec, an sample</a:t>
                      </a:r>
                      <a:r>
                        <a:rPr lang="en-US" sz="17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spec, point out necessary content in detail</a:t>
                      </a:r>
                      <a:r>
                        <a:rPr lang="en-US" sz="17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Explain function/role of checker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 detail block diagram of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Make state transition diagram of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Make design review with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mentor.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428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top </a:t>
                      </a:r>
                      <a:b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netlist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(Level 3)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0" i="0" u="none" strike="noStrik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+Discuss with Mentee about change points of  the configuration of environment.</a:t>
                      </a:r>
                    </a:p>
                    <a:p>
                      <a:pPr algn="l"/>
                      <a:r>
                        <a:rPr lang="en-US" sz="1700" b="0" i="0" u="none" strike="noStrik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+Evaluate the output of gate </a:t>
                      </a:r>
                      <a:r>
                        <a:rPr lang="en-US" sz="1700" b="0" i="0" u="none" strike="noStrike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netlist</a:t>
                      </a:r>
                      <a:r>
                        <a:rPr lang="en-US" sz="1700" b="0" i="0" u="none" strike="noStrik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checker reports from Mentee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latin typeface="LiberationSans"/>
                        </a:rPr>
                        <a:t>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gate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netlist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 using synthesis tool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Solve errors/warnings during synthesis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Make and confirm errors/warnings in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508750"/>
            <a:ext cx="673100" cy="161925"/>
          </a:xfrm>
        </p:spPr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20</a:t>
            </a:fld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685800" y="533400"/>
            <a:ext cx="8520113" cy="44291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in 16S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6540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21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49013"/>
              </p:ext>
            </p:extLst>
          </p:nvPr>
        </p:nvGraphicFramePr>
        <p:xfrm>
          <a:off x="838200" y="1295400"/>
          <a:ext cx="6705599" cy="4540871"/>
        </p:xfrm>
        <a:graphic>
          <a:graphicData uri="http://schemas.openxmlformats.org/drawingml/2006/table">
            <a:tbl>
              <a:tblPr/>
              <a:tblGrid>
                <a:gridCol w="493424"/>
                <a:gridCol w="3353543"/>
                <a:gridCol w="421025"/>
                <a:gridCol w="441226"/>
                <a:gridCol w="530616"/>
                <a:gridCol w="470859"/>
                <a:gridCol w="470859"/>
                <a:gridCol w="524047"/>
              </a:tblGrid>
              <a:tr h="239126">
                <a:tc rowSpan="2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Functional Verification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16S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86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Nov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08993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Conduct functional verification of RTL.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1608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test pattern for functional verification.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3912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Evaluate functional verification result.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912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verification item list.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3912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Check specifications.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3912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Determine verification strategy.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521">
                <a:tc gridSpan="2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10867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Functional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3912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top level </a:t>
                      </a:r>
                      <a:r>
                        <a:rPr kumimoji="0" lang="en-US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netlist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3912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Modify and create LSI RTL descriptions.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timing 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912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module design specifications.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6521">
                <a:tc gridSpan="2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8520000" cy="44319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in 16S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924800" y="1079500"/>
            <a:ext cx="3733800" cy="2806700"/>
          </a:xfrm>
          <a:prstGeom prst="wedgeRoundRectCallout">
            <a:avLst>
              <a:gd name="adj1" fmla="val -121833"/>
              <a:gd name="adj2" fmla="val 4252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/>
            <a:r>
              <a:rPr lang="en-US" b="1" dirty="0">
                <a:solidFill>
                  <a:srgbClr val="FF0000"/>
                </a:solidFill>
              </a:rPr>
              <a:t>Hand both:</a:t>
            </a:r>
            <a:r>
              <a:rPr lang="en-US" dirty="0">
                <a:solidFill>
                  <a:srgbClr val="FFFFFF"/>
                </a:solidFill>
                <a:latin typeface="Mangal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Functional verification </a:t>
            </a:r>
            <a:r>
              <a:rPr lang="en-US" dirty="0" smtClean="0">
                <a:solidFill>
                  <a:schemeClr val="tx1"/>
                </a:solidFill>
              </a:rPr>
              <a:t>skills &amp; </a:t>
            </a:r>
            <a:r>
              <a:rPr lang="en-US" dirty="0">
                <a:solidFill>
                  <a:schemeClr val="tx1"/>
                </a:solidFill>
              </a:rPr>
              <a:t>Functional design </a:t>
            </a:r>
            <a:r>
              <a:rPr lang="en-US" dirty="0" smtClean="0">
                <a:solidFill>
                  <a:schemeClr val="tx1"/>
                </a:solidFill>
              </a:rPr>
              <a:t>skills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Create test pattern for functional </a:t>
            </a:r>
            <a:r>
              <a:rPr lang="en-US" alt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verification reach </a:t>
            </a:r>
            <a:r>
              <a:rPr lang="en-US" alt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level 3</a:t>
            </a:r>
            <a:r>
              <a:rPr lang="en-US" altLang="en-US" sz="15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Create verification item </a:t>
            </a:r>
            <a:r>
              <a:rPr lang="en-US" alt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list reach </a:t>
            </a:r>
            <a:r>
              <a:rPr lang="en-US" alt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level 3</a:t>
            </a:r>
            <a:r>
              <a:rPr lang="en-US" alt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Create top level </a:t>
            </a:r>
            <a:r>
              <a:rPr lang="en-US" altLang="en-US" sz="16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netlist</a:t>
            </a:r>
            <a:r>
              <a:rPr lang="en-US" alt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reach 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level 3</a:t>
            </a:r>
            <a:r>
              <a:rPr lang="en-US" altLang="en-US" sz="16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990600"/>
            <a:ext cx="3200400" cy="495300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9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22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34908"/>
              </p:ext>
            </p:extLst>
          </p:nvPr>
        </p:nvGraphicFramePr>
        <p:xfrm>
          <a:off x="685800" y="1295400"/>
          <a:ext cx="10820400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035"/>
                <a:gridCol w="4065165"/>
                <a:gridCol w="4648200"/>
              </a:tblGrid>
              <a:tr h="13716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to do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194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Mentor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Mentee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  <a:r>
                        <a:rPr lang="en-US" sz="1500" b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verification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 </a:t>
                      </a:r>
                      <a:r>
                        <a:rPr lang="en-US" sz="15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lang="en-US" sz="1500" b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(Level 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700" b="0" i="0" u="none" strike="noStrik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Summarize issues can face when create verification item list.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Guide to make verification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judgment for new verification items list.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Create verification item list from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</a:t>
                      </a:r>
                      <a:b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verification </a:t>
                      </a:r>
                      <a:r>
                        <a:rPr lang="en-US" sz="15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strategy</a:t>
                      </a:r>
                      <a:r>
                        <a:rPr lang="en-US" sz="1500" b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(Level 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700" b="0" i="0" u="none" strike="noStrik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for create strategy fro verification based on requirement for each milestone</a:t>
                      </a:r>
                      <a:r>
                        <a:rPr lang="en-US" sz="1700" b="0" i="0" u="none" strike="noStrike" baseline="0" dirty="0" smtClean="0">
                          <a:solidFill>
                            <a:schemeClr val="tx1"/>
                          </a:solidFill>
                          <a:latin typeface="LiberationSans"/>
                        </a:rPr>
                        <a:t>.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Guide to make the bug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budget.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700" b="0" i="0" u="none" strike="noStrik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the product spec and list necessary modification points.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Determine scenario and method of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verification.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Make detail verification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LSI </a:t>
                      </a:r>
                      <a:r>
                        <a:rPr lang="en-US" sz="15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RTL</a:t>
                      </a:r>
                      <a:r>
                        <a:rPr lang="en-US" sz="1500" b="1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(Level 2)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7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Provide detail spec; RTL coding policy manual of RTL checker tools.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Provide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RTL.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Investigate the module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Create functional description and module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82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  <a:r>
                        <a:rPr lang="en-US" sz="1500" b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timing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budget </a:t>
                      </a:r>
                      <a:b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(Level 3)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Provide doc of timing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Explain about timing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Review result of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mentee.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Solve timing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violation 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during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synthesis.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Describe timing constraint for module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levels.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Evaluate the timing constraint without </a:t>
                      </a:r>
                      <a:r>
                        <a:rPr lang="en-US" sz="17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support.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20000" cy="44319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in 17K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70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23</a:t>
            </a:fld>
            <a:endParaRPr lang="de-D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57731"/>
              </p:ext>
            </p:extLst>
          </p:nvPr>
        </p:nvGraphicFramePr>
        <p:xfrm>
          <a:off x="914400" y="1295400"/>
          <a:ext cx="6629400" cy="4540871"/>
        </p:xfrm>
        <a:graphic>
          <a:graphicData uri="http://schemas.openxmlformats.org/drawingml/2006/table">
            <a:tbl>
              <a:tblPr/>
              <a:tblGrid>
                <a:gridCol w="487817"/>
                <a:gridCol w="3315434"/>
                <a:gridCol w="416240"/>
                <a:gridCol w="436212"/>
                <a:gridCol w="524587"/>
                <a:gridCol w="465509"/>
                <a:gridCol w="465509"/>
                <a:gridCol w="518092"/>
              </a:tblGrid>
              <a:tr h="239126">
                <a:tc rowSpan="2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Functional Verification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16S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1086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Apr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Jun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Jul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Aug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Sep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08993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Conduct functional verification of RTL.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41608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test pattern for functional verification.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3912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Evaluate functional verification result.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912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verification item list.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912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Check specifications.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912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Determine verification strategy.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46521">
                <a:tc gridSpan="2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10867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Functional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273912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top level </a:t>
                      </a:r>
                      <a:r>
                        <a:rPr kumimoji="0" lang="en-US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netlist</a:t>
                      </a: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3912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Modify and create LSI RTL descriptions.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9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timing budget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73912"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Create module design specifications.</a:t>
                      </a: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6521">
                <a:tc gridSpan="2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Average level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 eaLnBrk="0" hangingPunct="0">
                        <a:lnSpc>
                          <a:spcPct val="101000"/>
                        </a:lnSpc>
                        <a:spcBef>
                          <a:spcPts val="50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1pPr>
                      <a:lvl2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4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2pPr>
                      <a:lvl3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 sz="2000"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3pPr>
                      <a:lvl4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4pPr>
                      <a:lvl5pPr eaLnBrk="0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5pPr>
                      <a:lvl6pPr marL="25146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6pPr>
                      <a:lvl7pPr marL="29718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7pPr>
                      <a:lvl8pPr marL="34290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8pPr>
                      <a:lvl9pPr marL="3886200" indent="-228600" eaLnBrk="0" fontAlgn="base" hangingPunct="0">
                        <a:lnSpc>
                          <a:spcPct val="101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defRPr>
                          <a:solidFill>
                            <a:srgbClr val="000000"/>
                          </a:solidFill>
                          <a:latin typeface="Verdana" pitchFamily="34" charset="0"/>
                          <a:ea typeface="DejaVu LGC Sans" charset="0"/>
                          <a:cs typeface="DejaVu LGC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8520000" cy="44319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in 17K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848600" y="1079500"/>
            <a:ext cx="3733800" cy="2806700"/>
          </a:xfrm>
          <a:prstGeom prst="wedgeRoundRectCallout">
            <a:avLst>
              <a:gd name="adj1" fmla="val -121833"/>
              <a:gd name="adj2" fmla="val 4252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Focus on</a:t>
            </a:r>
            <a:r>
              <a:rPr lang="en-US" dirty="0">
                <a:solidFill>
                  <a:srgbClr val="F2F2F2">
                    <a:lumMod val="25000"/>
                  </a:srgbClr>
                </a:solidFill>
              </a:rPr>
              <a:t>: Functional verification skills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C3C3B"/>
                </a:solidFill>
                <a:latin typeface="Arial" charset="0"/>
                <a:cs typeface="Arial" charset="0"/>
              </a:rPr>
              <a:t>Conduct functional verification of RTL reach 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level </a:t>
            </a:r>
            <a:r>
              <a:rPr lang="en-US" alt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sz="15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.</a:t>
            </a:r>
            <a:endParaRPr lang="en-US" altLang="en-US" sz="15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C3C3B"/>
                </a:solidFill>
                <a:latin typeface="Arial" charset="0"/>
                <a:cs typeface="Arial" charset="0"/>
              </a:rPr>
              <a:t>Evaluate functional verification result reach </a:t>
            </a:r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level </a:t>
            </a:r>
            <a:r>
              <a:rPr lang="en-US" altLang="en-US" sz="16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</a:t>
            </a:r>
            <a:r>
              <a:rPr lang="en-US" altLang="en-US" sz="1600" dirty="0" smtClean="0">
                <a:solidFill>
                  <a:srgbClr val="3C3C3B"/>
                </a:solidFill>
                <a:latin typeface="Arial" charset="0"/>
                <a:cs typeface="Arial" charset="0"/>
              </a:rPr>
              <a:t>.</a:t>
            </a:r>
            <a:endParaRPr lang="en-US" altLang="en-US" sz="15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marL="0" lvl="1"/>
            <a:endParaRPr lang="en-US" altLang="en-US" sz="1500" dirty="0">
              <a:solidFill>
                <a:srgbClr val="3C3C3B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800" y="990600"/>
            <a:ext cx="3124200" cy="5029200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 smtClean="0"/>
              <a:t>www.renesas.com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77400"/>
          </a:xfrm>
        </p:spPr>
        <p:txBody>
          <a:bodyPr/>
          <a:lstStyle/>
          <a:p>
            <a:r>
              <a:rPr kumimoji="1" lang="en-US" altLang="ja-JP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37920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mentor - mentee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pic>
        <p:nvPicPr>
          <p:cNvPr id="2050" name="Picture 2" descr="\\rvc-nas-01\u\quanhuynh\mail_photo\nghi.dang.rh@rvc.renesas.c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2057400"/>
            <a:ext cx="9144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rvc-nas-01\u\quanhuynh\mail_photo\quan.huynh.bx@rvc.renesas.co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828800"/>
            <a:ext cx="1143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968500" y="3581400"/>
            <a:ext cx="29718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Dang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Huu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Gen: 08G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 0535</a:t>
            </a:r>
          </a:p>
          <a:p>
            <a:pPr algn="ctr"/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48400" y="3581400"/>
            <a:ext cx="30480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Mentee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Huynh Hong </a:t>
            </a:r>
            <a:r>
              <a:rPr lang="en-US" dirty="0" err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Gen: 22G</a:t>
            </a:r>
          </a:p>
          <a:p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 1595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31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1"/>
            <a:ext cx="7920000" cy="1028313"/>
          </a:xfrm>
        </p:spPr>
        <p:txBody>
          <a:bodyPr/>
          <a:lstStyle/>
          <a:p>
            <a:r>
              <a:rPr kumimoji="1" lang="en-US" altLang="ja-JP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 and Skill</a:t>
            </a:r>
          </a:p>
        </p:txBody>
      </p:sp>
    </p:spTree>
    <p:extLst>
      <p:ext uri="{BB962C8B-B14F-4D97-AF65-F5344CB8AC3E}">
        <p14:creationId xmlns:p14="http://schemas.microsoft.com/office/powerpoint/2010/main" val="3304426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0600"/>
            <a:ext cx="9000000" cy="44319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455738" y="3173412"/>
            <a:ext cx="4573587" cy="2998788"/>
          </a:xfrm>
          <a:prstGeom prst="roundRect">
            <a:avLst>
              <a:gd name="adj" fmla="val 6875"/>
            </a:avLst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00188" y="3395662"/>
            <a:ext cx="4349750" cy="268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9pPr>
          </a:lstStyle>
          <a:p>
            <a:pPr algn="ctr">
              <a:buSzPct val="63000"/>
            </a:pPr>
            <a:r>
              <a:rPr lang="en-US" altLang="en-US" sz="2000" dirty="0">
                <a:solidFill>
                  <a:srgbClr val="CC0066"/>
                </a:solidFill>
              </a:rPr>
              <a:t>+ Create verification item check list</a:t>
            </a:r>
          </a:p>
          <a:p>
            <a:pPr>
              <a:lnSpc>
                <a:spcPct val="150000"/>
              </a:lnSpc>
              <a:buSzPct val="63000"/>
            </a:pPr>
            <a:r>
              <a:rPr lang="en-US" altLang="en-US" sz="2000" dirty="0">
                <a:solidFill>
                  <a:srgbClr val="CC0066"/>
                </a:solidFill>
              </a:rPr>
              <a:t> + Create test pattern for verification</a:t>
            </a:r>
          </a:p>
          <a:p>
            <a:pPr>
              <a:lnSpc>
                <a:spcPct val="150000"/>
              </a:lnSpc>
              <a:buSzPct val="63000"/>
            </a:pPr>
            <a:r>
              <a:rPr lang="en-US" altLang="en-US" sz="2000" dirty="0">
                <a:solidFill>
                  <a:srgbClr val="CC0066"/>
                </a:solidFill>
              </a:rPr>
              <a:t> + Conduct verification of RTL</a:t>
            </a:r>
          </a:p>
          <a:p>
            <a:pPr>
              <a:lnSpc>
                <a:spcPct val="150000"/>
              </a:lnSpc>
              <a:buSzPct val="63000"/>
            </a:pPr>
            <a:r>
              <a:rPr lang="en-US" altLang="en-US" sz="2000" dirty="0">
                <a:solidFill>
                  <a:srgbClr val="CC0066"/>
                </a:solidFill>
              </a:rPr>
              <a:t> + Evaluate verification result</a:t>
            </a:r>
          </a:p>
          <a:p>
            <a:pPr>
              <a:lnSpc>
                <a:spcPct val="150000"/>
              </a:lnSpc>
              <a:buSzPct val="63000"/>
            </a:pPr>
            <a:r>
              <a:rPr lang="en-US" altLang="en-US" sz="2000" dirty="0">
                <a:solidFill>
                  <a:srgbClr val="CC0066"/>
                </a:solidFill>
              </a:rPr>
              <a:t> + Check specifications</a:t>
            </a:r>
          </a:p>
          <a:p>
            <a:pPr>
              <a:lnSpc>
                <a:spcPct val="150000"/>
              </a:lnSpc>
              <a:buSzPct val="63000"/>
            </a:pPr>
            <a:r>
              <a:rPr lang="en-US" altLang="en-US" sz="2000" dirty="0">
                <a:solidFill>
                  <a:srgbClr val="CC0066"/>
                </a:solidFill>
              </a:rPr>
              <a:t> + Determine verification </a:t>
            </a:r>
            <a:r>
              <a:rPr lang="en-US" altLang="en-US" sz="2000" dirty="0" smtClean="0">
                <a:solidFill>
                  <a:srgbClr val="CC0066"/>
                </a:solidFill>
              </a:rPr>
              <a:t>strategy</a:t>
            </a:r>
            <a:endParaRPr lang="en-US" altLang="en-US" sz="2000" dirty="0">
              <a:solidFill>
                <a:srgbClr val="CC0066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757987" y="3160712"/>
            <a:ext cx="4062413" cy="3011488"/>
          </a:xfrm>
          <a:prstGeom prst="roundRect">
            <a:avLst>
              <a:gd name="adj" fmla="val 8972"/>
            </a:avLst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253288" y="1582004"/>
            <a:ext cx="3186112" cy="685800"/>
          </a:xfrm>
          <a:prstGeom prst="flowChartProcess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9pPr>
          </a:lstStyle>
          <a:p>
            <a:r>
              <a:rPr lang="en-US" altLang="en-US" sz="2400" b="1" dirty="0" smtClean="0">
                <a:solidFill>
                  <a:srgbClr val="0000CC"/>
                </a:solidFill>
              </a:rPr>
              <a:t>Functional </a:t>
            </a:r>
            <a:r>
              <a:rPr lang="en-US" altLang="en-US" sz="2400" b="1" dirty="0">
                <a:solidFill>
                  <a:srgbClr val="0000CC"/>
                </a:solidFill>
              </a:rPr>
              <a:t>Design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2743200" y="2256691"/>
            <a:ext cx="1905000" cy="834171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8288338" y="2324100"/>
            <a:ext cx="717550" cy="7667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1295400" y="1638300"/>
            <a:ext cx="4800600" cy="685800"/>
          </a:xfrm>
          <a:prstGeom prst="flowChartProcess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DejaVu LGC Sans" charset="0"/>
                <a:cs typeface="DejaVu LGC Sans" charset="0"/>
              </a:defRPr>
            </a:lvl9pPr>
          </a:lstStyle>
          <a:p>
            <a:pPr algn="ctr"/>
            <a:r>
              <a:rPr lang="en-US" altLang="en-US" sz="2400" b="1" dirty="0" smtClean="0">
                <a:solidFill>
                  <a:srgbClr val="CC0066"/>
                </a:solidFill>
              </a:rPr>
              <a:t>Functional </a:t>
            </a:r>
            <a:r>
              <a:rPr lang="en-US" altLang="en-US" sz="2400" b="1" dirty="0">
                <a:solidFill>
                  <a:srgbClr val="CC0066"/>
                </a:solidFill>
              </a:rPr>
              <a:t>Verification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4200" y="3276600"/>
            <a:ext cx="3886200" cy="30008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33337F"/>
                </a:solidFill>
              </a:rPr>
              <a:t>+ Create </a:t>
            </a:r>
            <a:r>
              <a:rPr lang="en-US" altLang="en-US" dirty="0" smtClean="0">
                <a:solidFill>
                  <a:srgbClr val="33337F"/>
                </a:solidFill>
              </a:rPr>
              <a:t>module/chip </a:t>
            </a:r>
            <a:r>
              <a:rPr lang="en-US" altLang="en-US" dirty="0">
                <a:solidFill>
                  <a:srgbClr val="33337F"/>
                </a:solidFill>
              </a:rPr>
              <a:t>design spec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solidFill>
                  <a:srgbClr val="33337F"/>
                </a:solidFill>
              </a:rPr>
              <a:t>+ </a:t>
            </a:r>
            <a:r>
              <a:rPr lang="en-US" altLang="en-US" dirty="0">
                <a:solidFill>
                  <a:srgbClr val="33337F"/>
                </a:solidFill>
              </a:rPr>
              <a:t>Create LSI </a:t>
            </a:r>
            <a:r>
              <a:rPr lang="en-US" altLang="en-US" dirty="0" smtClean="0">
                <a:solidFill>
                  <a:srgbClr val="33337F"/>
                </a:solidFill>
              </a:rPr>
              <a:t>functional </a:t>
            </a:r>
            <a:r>
              <a:rPr lang="en-US" altLang="en-US" dirty="0">
                <a:solidFill>
                  <a:srgbClr val="33337F"/>
                </a:solidFill>
              </a:rPr>
              <a:t>description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solidFill>
                  <a:srgbClr val="33337F"/>
                </a:solidFill>
              </a:rPr>
              <a:t>+ </a:t>
            </a:r>
            <a:r>
              <a:rPr lang="en-US" altLang="en-US" dirty="0">
                <a:solidFill>
                  <a:srgbClr val="33337F"/>
                </a:solidFill>
              </a:rPr>
              <a:t>Create top level net list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solidFill>
                  <a:srgbClr val="33337F"/>
                </a:solidFill>
              </a:rPr>
              <a:t>+ </a:t>
            </a:r>
            <a:r>
              <a:rPr lang="en-US" altLang="en-US" dirty="0">
                <a:solidFill>
                  <a:srgbClr val="33337F"/>
                </a:solidFill>
              </a:rPr>
              <a:t>Create timing </a:t>
            </a:r>
            <a:r>
              <a:rPr lang="en-US" altLang="en-US" dirty="0" smtClean="0">
                <a:solidFill>
                  <a:srgbClr val="33337F"/>
                </a:solidFill>
              </a:rPr>
              <a:t>budget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solidFill>
                  <a:srgbClr val="33337F"/>
                </a:solidFill>
              </a:rPr>
              <a:t>+ </a:t>
            </a:r>
            <a:r>
              <a:rPr lang="en-US" dirty="0">
                <a:solidFill>
                  <a:srgbClr val="33337F"/>
                </a:solidFill>
              </a:rPr>
              <a:t>Determine strategies of evaluation and testing</a:t>
            </a:r>
          </a:p>
          <a:p>
            <a:pPr>
              <a:lnSpc>
                <a:spcPct val="150000"/>
              </a:lnSpc>
            </a:pPr>
            <a:endParaRPr lang="en-US" altLang="en-US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5899" y="2444750"/>
            <a:ext cx="18383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smtClean="0">
                <a:solidFill>
                  <a:srgbClr val="0070C0"/>
                </a:solidFill>
              </a:rPr>
              <a:t>70% work load</a:t>
            </a:r>
            <a:endParaRPr lang="en-US" sz="17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27950" y="2496804"/>
            <a:ext cx="18383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0070C0"/>
                </a:solidFill>
              </a:rPr>
              <a:t>3</a:t>
            </a:r>
            <a:r>
              <a:rPr lang="en-US" sz="1700" b="1" dirty="0" smtClean="0">
                <a:solidFill>
                  <a:srgbClr val="0070C0"/>
                </a:solidFill>
              </a:rPr>
              <a:t>0% work load</a:t>
            </a:r>
            <a:endParaRPr lang="en-US" sz="17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200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1004602"/>
            <a:ext cx="9000000" cy="443198"/>
          </a:xfrm>
        </p:spPr>
        <p:txBody>
          <a:bodyPr/>
          <a:lstStyle/>
          <a:p>
            <a:r>
              <a:rPr lang="en-US" cap="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2 year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7851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verification (main role ) without support from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functional verification: 2.67 (Main role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functional design: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2.25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 role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Become trustworthy engineer.</a:t>
            </a:r>
            <a:endParaRPr lang="de-D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94792273"/>
              </p:ext>
            </p:extLst>
          </p:nvPr>
        </p:nvGraphicFramePr>
        <p:xfrm>
          <a:off x="1371600" y="4419600"/>
          <a:ext cx="8839200" cy="518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43957" y="4876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0200" y="494961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0" y="496388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15400" y="685800"/>
            <a:ext cx="23262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page is no need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86800" y="5333216"/>
            <a:ext cx="33009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Level 3 and 2.67 are not same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8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level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428884"/>
              </p:ext>
            </p:extLst>
          </p:nvPr>
        </p:nvGraphicFramePr>
        <p:xfrm>
          <a:off x="2590800" y="1524000"/>
          <a:ext cx="9045575" cy="458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Worksheet" r:id="rId3" imgW="8810600" imgH="4467131" progId="Excel.Sheet.8">
                  <p:embed/>
                </p:oleObj>
              </mc:Choice>
              <mc:Fallback>
                <p:oleObj name="Worksheet" r:id="rId3" imgW="8810600" imgH="4467131" progId="Excel.Sheet.8">
                  <p:embed/>
                  <p:pic>
                    <p:nvPicPr>
                      <p:cNvPr id="0" name="Char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24000"/>
                        <a:ext cx="9045575" cy="458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762000" y="2209800"/>
            <a:ext cx="3657600" cy="2362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role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Engineer for Function verification level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2.67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Sub-role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Engineer for Functional design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2.25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483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プレースホルダー 4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830" b="15830"/>
          <a:stretch>
            <a:fillRect/>
          </a:stretch>
        </p:blipFill>
        <p:spPr/>
      </p:pic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9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1"/>
            <a:ext cx="7920000" cy="1053600"/>
          </a:xfrm>
        </p:spPr>
        <p:txBody>
          <a:bodyPr/>
          <a:lstStyle/>
          <a:p>
            <a:r>
              <a:rPr kumimoji="1" lang="en-US" altLang="ja-JP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1823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22_Renesas_Sampl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ntative_Renesas_PPT_for_CC_16_9__2015_08.pptx" id="{5603F6B3-4C6E-4E92-8ECA-4417D8F4684A}" vid="{E94785EC-3B00-43E5-8E8D-4E15F8F78F85}"/>
    </a:ext>
  </a:extLst>
</a:theme>
</file>

<file path=ppt/theme/theme2.xml><?xml version="1.0" encoding="utf-8"?>
<a:theme xmlns:a="http://schemas.openxmlformats.org/drawingml/2006/main" name="Renesas 2015_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ntative_Renesas_PPT_for_CC_16_9__2015_08.pptx" id="{5603F6B3-4C6E-4E92-8ECA-4417D8F4684A}" vid="{E94785EC-3B00-43E5-8E8D-4E15F8F78F85}"/>
    </a:ext>
  </a:extLst>
</a:theme>
</file>

<file path=ppt/theme/theme3.xml><?xml version="1.0" encoding="utf-8"?>
<a:theme xmlns:a="http://schemas.openxmlformats.org/drawingml/2006/main" name="GMCU_Report_Week42_Editing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51001_Renesas_Templates_16_9_conf_EN.potx" id="{EA6FFA71-9818-4CF0-8F23-9B7072C24A8D}" vid="{23625B35-86D7-4827-B353-65B7BA6A7933}"/>
    </a:ext>
  </a:ext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151022_Renesas_Samples_16_9_en</Template>
  <TotalTime>3195</TotalTime>
  <Words>1522</Words>
  <Application>Microsoft Office PowerPoint</Application>
  <PresentationFormat>Custom</PresentationFormat>
  <Paragraphs>500</Paragraphs>
  <Slides>24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151022_Renesas_Samples_16_9_en</vt:lpstr>
      <vt:lpstr>Renesas 2015_confidential</vt:lpstr>
      <vt:lpstr>GMCU_Report_Week42_Editing</vt:lpstr>
      <vt:lpstr>Worksheet</vt:lpstr>
      <vt:lpstr>PowerPoint Presentation</vt:lpstr>
      <vt:lpstr>Agenda</vt:lpstr>
      <vt:lpstr>PowerPoint Presentation</vt:lpstr>
      <vt:lpstr>Introduction mentor - mentee</vt:lpstr>
      <vt:lpstr>PowerPoint Presentation</vt:lpstr>
      <vt:lpstr>ROLE</vt:lpstr>
      <vt:lpstr>TARGEt After 2 year</vt:lpstr>
      <vt:lpstr>Skill level</vt:lpstr>
      <vt:lpstr>PowerPoint Presentation</vt:lpstr>
      <vt:lpstr>Skill level</vt:lpstr>
      <vt:lpstr>PowerPoint Presentation</vt:lpstr>
      <vt:lpstr>Action items (1/2)</vt:lpstr>
      <vt:lpstr>Action items (2/2)</vt:lpstr>
      <vt:lpstr>PowerPoint Presentation</vt:lpstr>
      <vt:lpstr>ACTIVITIES in 15S</vt:lpstr>
      <vt:lpstr>ACTIVITIES in 15S</vt:lpstr>
      <vt:lpstr>ACTIVITIES in 16K</vt:lpstr>
      <vt:lpstr>ACTIVITIES in 16K</vt:lpstr>
      <vt:lpstr>ACTIVITIES in 16S</vt:lpstr>
      <vt:lpstr>ACTIVITIES in 16S</vt:lpstr>
      <vt:lpstr>ACTIVITIES in 16S</vt:lpstr>
      <vt:lpstr>ACTIVITIES in 17K</vt:lpstr>
      <vt:lpstr>ACTIVITIES in 17K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 Bao. Ngoc Tran</dc:creator>
  <cp:lastModifiedBy>huytran</cp:lastModifiedBy>
  <cp:revision>146</cp:revision>
  <dcterms:created xsi:type="dcterms:W3CDTF">2015-11-16T02:35:08Z</dcterms:created>
  <dcterms:modified xsi:type="dcterms:W3CDTF">2016-01-04T09:27:44Z</dcterms:modified>
</cp:coreProperties>
</file>