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1"/>
  </p:notesMasterIdLst>
  <p:sldIdLst>
    <p:sldId id="406" r:id="rId2"/>
    <p:sldId id="385" r:id="rId3"/>
    <p:sldId id="386" r:id="rId4"/>
    <p:sldId id="392" r:id="rId5"/>
    <p:sldId id="388" r:id="rId6"/>
    <p:sldId id="394" r:id="rId7"/>
    <p:sldId id="407" r:id="rId8"/>
    <p:sldId id="408" r:id="rId9"/>
    <p:sldId id="389" r:id="rId10"/>
    <p:sldId id="395" r:id="rId11"/>
    <p:sldId id="409" r:id="rId12"/>
    <p:sldId id="422" r:id="rId13"/>
    <p:sldId id="410" r:id="rId14"/>
    <p:sldId id="397" r:id="rId15"/>
    <p:sldId id="398" r:id="rId16"/>
    <p:sldId id="412" r:id="rId17"/>
    <p:sldId id="413" r:id="rId18"/>
    <p:sldId id="399" r:id="rId19"/>
    <p:sldId id="414" r:id="rId20"/>
    <p:sldId id="415" r:id="rId21"/>
    <p:sldId id="416" r:id="rId22"/>
    <p:sldId id="417" r:id="rId23"/>
    <p:sldId id="418" r:id="rId24"/>
    <p:sldId id="401" r:id="rId25"/>
    <p:sldId id="419" r:id="rId26"/>
    <p:sldId id="420" r:id="rId27"/>
    <p:sldId id="421" r:id="rId28"/>
    <p:sldId id="387" r:id="rId29"/>
    <p:sldId id="363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94680" autoAdjust="0"/>
  </p:normalViewPr>
  <p:slideViewPr>
    <p:cSldViewPr showGuides="1">
      <p:cViewPr varScale="1">
        <p:scale>
          <a:sx n="120" d="100"/>
          <a:sy n="120" d="100"/>
        </p:scale>
        <p:origin x="120" y="330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yhoang\Desktop\Skill_map_plan_Huy_Hoa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Target</a:t>
            </a:r>
            <a:r>
              <a:rPr lang="en-US" baseline="0" dirty="0" smtClean="0"/>
              <a:t> of Role and Skill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Sheet2!$F$9:$G$9</c:f>
              <c:strCache>
                <c:ptCount val="2"/>
                <c:pt idx="0">
                  <c:v>Functional Verification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Sheet2!$H$8:$K$8</c:f>
              <c:strCache>
                <c:ptCount val="4"/>
                <c:pt idx="0">
                  <c:v>16S</c:v>
                </c:pt>
                <c:pt idx="1">
                  <c:v>17K</c:v>
                </c:pt>
                <c:pt idx="2">
                  <c:v>17S</c:v>
                </c:pt>
                <c:pt idx="3">
                  <c:v>18K</c:v>
                </c:pt>
              </c:strCache>
            </c:strRef>
          </c:cat>
          <c:val>
            <c:numRef>
              <c:f>Sheet2!$H$9:$K$9</c:f>
              <c:numCache>
                <c:formatCode>General</c:formatCode>
                <c:ptCount val="4"/>
                <c:pt idx="0">
                  <c:v>1.33</c:v>
                </c:pt>
                <c:pt idx="1">
                  <c:v>1.67</c:v>
                </c:pt>
                <c:pt idx="2">
                  <c:v>2.17</c:v>
                </c:pt>
                <c:pt idx="3">
                  <c:v>2.67</c:v>
                </c:pt>
              </c:numCache>
            </c:numRef>
          </c:val>
        </c:ser>
        <c:ser>
          <c:idx val="1"/>
          <c:order val="1"/>
          <c:tx>
            <c:strRef>
              <c:f>Sheet2!$F$10:$G$10</c:f>
              <c:strCache>
                <c:ptCount val="2"/>
                <c:pt idx="0">
                  <c:v>Functional Design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Sheet2!$H$8:$K$8</c:f>
              <c:strCache>
                <c:ptCount val="4"/>
                <c:pt idx="0">
                  <c:v>16S</c:v>
                </c:pt>
                <c:pt idx="1">
                  <c:v>17K</c:v>
                </c:pt>
                <c:pt idx="2">
                  <c:v>17S</c:v>
                </c:pt>
                <c:pt idx="3">
                  <c:v>18K</c:v>
                </c:pt>
              </c:strCache>
            </c:strRef>
          </c:cat>
          <c:val>
            <c:numRef>
              <c:f>Sheet2!$H$10:$K$10</c:f>
              <c:numCache>
                <c:formatCode>General</c:formatCode>
                <c:ptCount val="4"/>
                <c:pt idx="0">
                  <c:v>1.1399999999999999</c:v>
                </c:pt>
                <c:pt idx="1">
                  <c:v>1.43</c:v>
                </c:pt>
                <c:pt idx="2">
                  <c:v>1.86</c:v>
                </c:pt>
                <c:pt idx="3">
                  <c:v>2.14</c:v>
                </c:pt>
              </c:numCache>
            </c:numRef>
          </c:val>
        </c:ser>
        <c:ser>
          <c:idx val="2"/>
          <c:order val="2"/>
          <c:tx>
            <c:strRef>
              <c:f>Sheet2!$F$11:$G$11</c:f>
              <c:strCache>
                <c:ptCount val="2"/>
                <c:pt idx="0">
                  <c:v>Professional Skill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Sheet2!$H$8:$K$8</c:f>
              <c:strCache>
                <c:ptCount val="4"/>
                <c:pt idx="0">
                  <c:v>16S</c:v>
                </c:pt>
                <c:pt idx="1">
                  <c:v>17K</c:v>
                </c:pt>
                <c:pt idx="2">
                  <c:v>17S</c:v>
                </c:pt>
                <c:pt idx="3">
                  <c:v>18K</c:v>
                </c:pt>
              </c:strCache>
            </c:strRef>
          </c:cat>
          <c:val>
            <c:numRef>
              <c:f>Sheet2!$H$11:$K$11</c:f>
              <c:numCache>
                <c:formatCode>General</c:formatCode>
                <c:ptCount val="4"/>
                <c:pt idx="0">
                  <c:v>1</c:v>
                </c:pt>
                <c:pt idx="1">
                  <c:v>1.25</c:v>
                </c:pt>
                <c:pt idx="2">
                  <c:v>1.75</c:v>
                </c:pt>
                <c:pt idx="3">
                  <c:v>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2351808"/>
        <c:axId val="182352368"/>
      </c:barChart>
      <c:catAx>
        <c:axId val="18235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52368"/>
        <c:crosses val="autoZero"/>
        <c:auto val="1"/>
        <c:lblAlgn val="ctr"/>
        <c:lblOffset val="100"/>
        <c:noMultiLvlLbl val="0"/>
      </c:catAx>
      <c:valAx>
        <c:axId val="1823523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235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12/27/2016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32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70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cap="all" dirty="0" smtClean="0"/>
              <a:t>24G Mentor – mentee training plan</a:t>
            </a:r>
          </a:p>
          <a:p>
            <a:r>
              <a:rPr lang="en-US" sz="2000" cap="all" dirty="0" smtClean="0"/>
              <a:t>Mentor : le </a:t>
            </a:r>
            <a:r>
              <a:rPr lang="en-US" sz="2000" cap="all" dirty="0" err="1" smtClean="0"/>
              <a:t>xuan</a:t>
            </a:r>
            <a:r>
              <a:rPr lang="en-US" sz="2000" cap="all" dirty="0" smtClean="0"/>
              <a:t> </a:t>
            </a:r>
            <a:r>
              <a:rPr lang="en-US" sz="2000" cap="all" dirty="0" err="1" smtClean="0"/>
              <a:t>giang</a:t>
            </a:r>
            <a:endParaRPr lang="en-US" sz="2000" cap="all" dirty="0" smtClean="0"/>
          </a:p>
          <a:p>
            <a:r>
              <a:rPr lang="en-US" sz="2000" cap="all" dirty="0" smtClean="0"/>
              <a:t>Mentee : </a:t>
            </a:r>
            <a:r>
              <a:rPr lang="en-US" sz="2000" cap="all" dirty="0" err="1" smtClean="0"/>
              <a:t>hoang</a:t>
            </a:r>
            <a:r>
              <a:rPr lang="en-US" sz="2000" cap="all" dirty="0" smtClean="0"/>
              <a:t> </a:t>
            </a:r>
            <a:r>
              <a:rPr lang="en-US" sz="2000" cap="all" dirty="0" err="1" smtClean="0"/>
              <a:t>duc</a:t>
            </a:r>
            <a:r>
              <a:rPr lang="en-US" sz="2000" cap="all" dirty="0" smtClean="0"/>
              <a:t> </a:t>
            </a:r>
            <a:r>
              <a:rPr lang="en-US" sz="2000" cap="all" dirty="0" err="1" smtClean="0"/>
              <a:t>huy</a:t>
            </a:r>
            <a:endParaRPr lang="en-US" sz="2000" cap="all" dirty="0" smtClean="0"/>
          </a:p>
          <a:p>
            <a:endParaRPr lang="en-US" cap="all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</p:spPr>
        <p:txBody>
          <a:bodyPr/>
          <a:lstStyle/>
          <a:p>
            <a:r>
              <a:rPr lang="de-DE" dirty="0" smtClean="0"/>
              <a:t>Date  : December 27th, 2016</a:t>
            </a:r>
          </a:p>
          <a:p>
            <a:r>
              <a:rPr lang="de-DE" dirty="0" smtClean="0"/>
              <a:t>Name: Hoang Duc Huy</a:t>
            </a:r>
          </a:p>
          <a:p>
            <a:r>
              <a:rPr lang="en-US" dirty="0"/>
              <a:t>MCU System Design Group</a:t>
            </a:r>
          </a:p>
          <a:p>
            <a:r>
              <a:rPr lang="en-US" dirty="0"/>
              <a:t>Frontend Design 2 </a:t>
            </a:r>
            <a:r>
              <a:rPr lang="en-US" dirty="0" smtClean="0"/>
              <a:t>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16S – Functional verification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96937"/>
              </p:ext>
            </p:extLst>
          </p:nvPr>
        </p:nvGraphicFramePr>
        <p:xfrm>
          <a:off x="1049572" y="1639070"/>
          <a:ext cx="10663053" cy="425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96"/>
                <a:gridCol w="762491"/>
                <a:gridCol w="2363722"/>
                <a:gridCol w="2950908"/>
                <a:gridCol w="2821836"/>
              </a:tblGrid>
              <a:tr h="3573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Skill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Level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Input / Output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Mentor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Mentee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7534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Create test patterns for functional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verification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RTL, module</a:t>
                      </a:r>
                      <a:r>
                        <a:rPr lang="en-US" sz="1400" baseline="0" dirty="0" smtClean="0"/>
                        <a:t> specification</a:t>
                      </a:r>
                      <a:endParaRPr lang="en-US" sz="1400" dirty="0" smtClean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Test pattern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SVA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RX6xT</a:t>
                      </a:r>
                      <a:r>
                        <a:rPr lang="en-US" sz="1400" baseline="0" dirty="0" smtClean="0"/>
                        <a:t> mode operation specs.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RX6xT SYDEC details specs.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RX6xT MDENT details specs.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Verification item list for MDENT and SYDEC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Instruction</a:t>
                      </a:r>
                      <a:r>
                        <a:rPr lang="en-US" sz="1400" baseline="0" dirty="0" smtClean="0"/>
                        <a:t> Set of RX series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 </a:t>
                      </a:r>
                      <a:r>
                        <a:rPr lang="en-US" sz="1400" baseline="0" dirty="0" err="1" smtClean="0"/>
                        <a:t>Refence</a:t>
                      </a:r>
                      <a:r>
                        <a:rPr lang="en-US" sz="1400" baseline="0" dirty="0" smtClean="0"/>
                        <a:t> pattern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 SVA documents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Investigate Verilog and SVA,    instruction set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Create test patterns.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Review result with mentor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Review pattern of others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Report result to project leader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4165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 functional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verification of RTL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Functional verification plan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Verification item lists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algn="l"/>
                      <a:r>
                        <a:rPr lang="en-US" sz="1400" dirty="0" smtClean="0"/>
                        <a:t>- Verification results</a:t>
                      </a:r>
                    </a:p>
                    <a:p>
                      <a:pPr algn="l"/>
                      <a:r>
                        <a:rPr lang="en-US" sz="1400" dirty="0" smtClean="0"/>
                        <a:t>- Bug curve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/>
                        <a:t>- Prepare test patterns..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/>
                        <a:t>- Consult verification result with mentee.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/>
                        <a:t>- Review the result of mentee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Investigat</a:t>
                      </a:r>
                      <a:r>
                        <a:rPr lang="en-US" sz="1400" baseline="0" dirty="0" smtClean="0"/>
                        <a:t>e the Document.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/>
                        <a:t>- Simulate the pattern.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/>
                        <a:t>- Judge the result base on the spec, analyze the error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0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16S – functional design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83486"/>
              </p:ext>
            </p:extLst>
          </p:nvPr>
        </p:nvGraphicFramePr>
        <p:xfrm>
          <a:off x="1056440" y="1700809"/>
          <a:ext cx="10656185" cy="227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20"/>
                <a:gridCol w="838389"/>
                <a:gridCol w="2216638"/>
                <a:gridCol w="2842120"/>
                <a:gridCol w="2820018"/>
              </a:tblGrid>
              <a:tr h="3857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/ Output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Mentor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Mentee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3886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Create top level </a:t>
                      </a:r>
                      <a:r>
                        <a:rPr lang="en-US" sz="1400" dirty="0" err="1" smtClean="0"/>
                        <a:t>nestlist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Chip design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Interface specification chart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Chip top netlist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 Give synthesis lab based on SC32 NPP10 project data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 Clock structure, synthesis user guide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baseline="0" dirty="0" smtClean="0"/>
                        <a:t> To create netlist with associated tool</a:t>
                      </a:r>
                    </a:p>
                    <a:p>
                      <a:r>
                        <a:rPr lang="en-US" sz="1400" dirty="0" smtClean="0"/>
                        <a:t>- To modify input of tool if input data errors are found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16S – professional skill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82892"/>
              </p:ext>
            </p:extLst>
          </p:nvPr>
        </p:nvGraphicFramePr>
        <p:xfrm>
          <a:off x="1080000" y="2133600"/>
          <a:ext cx="7378200" cy="289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400"/>
                <a:gridCol w="841981"/>
                <a:gridCol w="4076819"/>
              </a:tblGrid>
              <a:tr h="464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PERFORMANCE INDEX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64721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English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TOEIC 500 : Can use English for daily work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4721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Presentation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Perform 13 steps</a:t>
                      </a:r>
                      <a:r>
                        <a:rPr lang="en-US" sz="1400" baseline="0" dirty="0" smtClean="0"/>
                        <a:t> to deliver a good presentation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8025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Report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 : Report</a:t>
                      </a:r>
                      <a:r>
                        <a:rPr lang="en-US" sz="1400" baseline="0" dirty="0" smtClean="0"/>
                        <a:t> receiver can understand almost content with confirmation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8025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Self-Management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 : Have delay</a:t>
                      </a:r>
                      <a:r>
                        <a:rPr lang="en-US" sz="1400" baseline="0" dirty="0" smtClean="0"/>
                        <a:t> tasks but can recover with additional effort or support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4721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Communication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Convey ideas/ Information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7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17K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73940"/>
              </p:ext>
            </p:extLst>
          </p:nvPr>
        </p:nvGraphicFramePr>
        <p:xfrm>
          <a:off x="457200" y="1714427"/>
          <a:ext cx="11430001" cy="4477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149"/>
                <a:gridCol w="3288649"/>
                <a:gridCol w="321791"/>
                <a:gridCol w="321791"/>
                <a:gridCol w="321791"/>
                <a:gridCol w="321791"/>
                <a:gridCol w="321791"/>
                <a:gridCol w="321791"/>
                <a:gridCol w="308919"/>
                <a:gridCol w="308919"/>
                <a:gridCol w="308919"/>
                <a:gridCol w="308919"/>
                <a:gridCol w="308919"/>
                <a:gridCol w="308919"/>
                <a:gridCol w="277905"/>
                <a:gridCol w="277905"/>
                <a:gridCol w="277905"/>
                <a:gridCol w="277905"/>
                <a:gridCol w="277905"/>
                <a:gridCol w="277905"/>
                <a:gridCol w="405712"/>
                <a:gridCol w="228600"/>
                <a:gridCol w="304800"/>
                <a:gridCol w="304800"/>
                <a:gridCol w="304800"/>
                <a:gridCol w="304801"/>
              </a:tblGrid>
              <a:tr h="27676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Verification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043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Determine verification strategy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Check specifications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Create verification item list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Create test patterns for functional verification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Conduct functional verification of RTL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Evaluate functional verification result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1.33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1.67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2.17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04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Design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functional/logic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specification for chip design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module design specifications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043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LSI functional description at behavior level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LSI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RTL 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top level netlist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timing budget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strategies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evaluation and testing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1.14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1.43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1.86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2.14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Professtional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Skill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Presentation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Self-management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1.25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1.75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476999" y="1553096"/>
            <a:ext cx="1860075" cy="4800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17K – functional verification 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54050"/>
              </p:ext>
            </p:extLst>
          </p:nvPr>
        </p:nvGraphicFramePr>
        <p:xfrm>
          <a:off x="1056440" y="1700809"/>
          <a:ext cx="10656185" cy="430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20"/>
                <a:gridCol w="838389"/>
                <a:gridCol w="2216638"/>
                <a:gridCol w="2842120"/>
                <a:gridCol w="2820018"/>
              </a:tblGrid>
              <a:tr h="3857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/ Output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Mentor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Mentee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20721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 smtClean="0">
                          <a:effectLst/>
                        </a:rPr>
                        <a:t>Conduct functional verification of RTL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Functional verification plan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Verification item lists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algn="l"/>
                      <a:r>
                        <a:rPr lang="en-US" sz="1400" dirty="0" smtClean="0"/>
                        <a:t>- Verification results</a:t>
                      </a:r>
                    </a:p>
                    <a:p>
                      <a:pPr algn="l"/>
                      <a:r>
                        <a:rPr lang="en-US" sz="1400" dirty="0" smtClean="0"/>
                        <a:t>- Bug curve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baseline="0" dirty="0" smtClean="0"/>
                        <a:t> Provide guideline to manage project verification process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Make</a:t>
                      </a:r>
                      <a:r>
                        <a:rPr lang="en-US" sz="1400" baseline="0" dirty="0" smtClean="0"/>
                        <a:t> test</a:t>
                      </a:r>
                      <a:r>
                        <a:rPr lang="en-US" sz="1400" dirty="0" smtClean="0"/>
                        <a:t> pattern</a:t>
                      </a:r>
                    </a:p>
                    <a:p>
                      <a:r>
                        <a:rPr lang="en-US" sz="1400" dirty="0" smtClean="0"/>
                        <a:t>- Check the result of simulation</a:t>
                      </a:r>
                    </a:p>
                    <a:p>
                      <a:r>
                        <a:rPr lang="en-US" sz="1400" dirty="0" smtClean="0"/>
                        <a:t>- Report the result in checklist.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38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smtClean="0">
                          <a:effectLst/>
                        </a:rPr>
                        <a:t>Evaluate functional verification result</a:t>
                      </a:r>
                      <a:endParaRPr lang="en-US" sz="1400" b="0" i="0" u="none" strike="noStrike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Functional verification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plan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Verification item lists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Results of tool execution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Verification results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Guide line to analyze bug curve and project status.</a:t>
                      </a:r>
                    </a:p>
                    <a:p>
                      <a:r>
                        <a:rPr lang="en-US" sz="1400" dirty="0" smtClean="0"/>
                        <a:t>- Review result with mentee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Check verification proceeds as schedule and quality point of view.</a:t>
                      </a:r>
                    </a:p>
                    <a:p>
                      <a:r>
                        <a:rPr lang="en-US" sz="1400" dirty="0" smtClean="0"/>
                        <a:t>- Review and judge verification items are covered by patterns.</a:t>
                      </a:r>
                    </a:p>
                    <a:p>
                      <a:r>
                        <a:rPr lang="en-US" sz="1400" dirty="0" smtClean="0"/>
                        <a:t>- Report to mentors. Report</a:t>
                      </a:r>
                      <a:r>
                        <a:rPr lang="en-US" sz="1400" baseline="0" dirty="0" smtClean="0"/>
                        <a:t> to project leader.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2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17K – functional design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91881"/>
              </p:ext>
            </p:extLst>
          </p:nvPr>
        </p:nvGraphicFramePr>
        <p:xfrm>
          <a:off x="1056440" y="1700809"/>
          <a:ext cx="10656185" cy="270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20"/>
                <a:gridCol w="838389"/>
                <a:gridCol w="2216638"/>
                <a:gridCol w="2842120"/>
                <a:gridCol w="2820018"/>
              </a:tblGrid>
              <a:tr h="3857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/ Output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Mentor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Mentee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20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Create timing budget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Chip design 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Interface specification chart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SDC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Timing budget(tool specific)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Provide doc of timing design</a:t>
                      </a:r>
                    </a:p>
                    <a:p>
                      <a:r>
                        <a:rPr lang="en-US" sz="1400" dirty="0" smtClean="0"/>
                        <a:t>- Guide to adjust the input/output timing in design</a:t>
                      </a:r>
                    </a:p>
                    <a:p>
                      <a:r>
                        <a:rPr lang="en-US" sz="1400" dirty="0" smtClean="0"/>
                        <a:t>- Review result of mentee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Understand concept of timing design such as synchronous and STA</a:t>
                      </a:r>
                    </a:p>
                    <a:p>
                      <a:r>
                        <a:rPr lang="en-US" sz="1400" dirty="0" smtClean="0"/>
                        <a:t>- Describe timing constraints for both chip and module levels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17K – </a:t>
            </a:r>
            <a:r>
              <a:rPr lang="en-US" sz="2000" cap="all" dirty="0" err="1" smtClean="0"/>
              <a:t>professtional</a:t>
            </a:r>
            <a:r>
              <a:rPr lang="en-US" sz="2000" cap="all" dirty="0" smtClean="0"/>
              <a:t> skill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71134"/>
              </p:ext>
            </p:extLst>
          </p:nvPr>
        </p:nvGraphicFramePr>
        <p:xfrm>
          <a:off x="1056440" y="1684041"/>
          <a:ext cx="10656184" cy="664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959"/>
                <a:gridCol w="873817"/>
                <a:gridCol w="7761408"/>
              </a:tblGrid>
              <a:tr h="360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KPI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(Key Performance</a:t>
                      </a:r>
                      <a:r>
                        <a:rPr lang="en-US" sz="1400" baseline="0" dirty="0" smtClean="0"/>
                        <a:t> Index)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Report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of report: 9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0%.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Report receiver can understand almost content with few confirmation.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0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17S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1070"/>
              </p:ext>
            </p:extLst>
          </p:nvPr>
        </p:nvGraphicFramePr>
        <p:xfrm>
          <a:off x="457200" y="1714427"/>
          <a:ext cx="11430001" cy="4477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149"/>
                <a:gridCol w="3288649"/>
                <a:gridCol w="321791"/>
                <a:gridCol w="321791"/>
                <a:gridCol w="321791"/>
                <a:gridCol w="321791"/>
                <a:gridCol w="321791"/>
                <a:gridCol w="321791"/>
                <a:gridCol w="308919"/>
                <a:gridCol w="308919"/>
                <a:gridCol w="308919"/>
                <a:gridCol w="308919"/>
                <a:gridCol w="308919"/>
                <a:gridCol w="308919"/>
                <a:gridCol w="277905"/>
                <a:gridCol w="277905"/>
                <a:gridCol w="277905"/>
                <a:gridCol w="277905"/>
                <a:gridCol w="277905"/>
                <a:gridCol w="277905"/>
                <a:gridCol w="405712"/>
                <a:gridCol w="228600"/>
                <a:gridCol w="304800"/>
                <a:gridCol w="304800"/>
                <a:gridCol w="304800"/>
                <a:gridCol w="304801"/>
              </a:tblGrid>
              <a:tr h="27676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Verification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043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Determine verification strategy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Check specifications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Create verification item list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Create test patterns for functional verification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Conduct functional verification of RTL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Evaluate functional verification result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1.33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1.67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2.17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04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Design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functional/logic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specification for chip design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module design specifications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043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LSI functional description at behavior level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LSI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RTL 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top level netlist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timing budget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strategies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evaluation and testing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1.14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1.43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1.86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2.14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Professtional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Skill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Presentation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Self-management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1.25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1.75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390348" y="1553096"/>
            <a:ext cx="1676400" cy="4800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17S – functional verification 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17702"/>
              </p:ext>
            </p:extLst>
          </p:nvPr>
        </p:nvGraphicFramePr>
        <p:xfrm>
          <a:off x="1056440" y="1700809"/>
          <a:ext cx="10656185" cy="366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20"/>
                <a:gridCol w="838389"/>
                <a:gridCol w="2216638"/>
                <a:gridCol w="2842120"/>
                <a:gridCol w="2820018"/>
              </a:tblGrid>
              <a:tr h="3857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/ Output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Mentor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Mentee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3886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Check specification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Product 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Chip design 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Review sheet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Provide specification.</a:t>
                      </a:r>
                    </a:p>
                    <a:p>
                      <a:r>
                        <a:rPr lang="en-US" sz="1400" dirty="0" smtClean="0"/>
                        <a:t>- Provide guide line to review checklist</a:t>
                      </a:r>
                    </a:p>
                    <a:p>
                      <a:r>
                        <a:rPr lang="en-US" sz="1400" dirty="0" smtClean="0"/>
                        <a:t>- Double-check review result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Review specification base on review checklist</a:t>
                      </a:r>
                    </a:p>
                    <a:p>
                      <a:r>
                        <a:rPr lang="en-US" sz="1400" dirty="0" smtClean="0"/>
                        <a:t>- Judge and report to mentor.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38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smtClean="0">
                          <a:effectLst/>
                        </a:rPr>
                        <a:t>Create verification item list</a:t>
                      </a:r>
                      <a:endParaRPr lang="en-US" sz="1400" b="0" i="0" u="none" strike="noStrike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Product 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Chip design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Verification plan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Verification item lists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Provide specification, verification plan</a:t>
                      </a:r>
                    </a:p>
                    <a:p>
                      <a:r>
                        <a:rPr lang="en-US" sz="1400" dirty="0" smtClean="0"/>
                        <a:t>- Provide guideline to create verification item list</a:t>
                      </a:r>
                    </a:p>
                    <a:p>
                      <a:r>
                        <a:rPr lang="en-US" sz="1400" dirty="0" smtClean="0"/>
                        <a:t>- Review result with mentee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Create verification item list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Create qualified verification item list</a:t>
                      </a:r>
                    </a:p>
                    <a:p>
                      <a:r>
                        <a:rPr lang="en-US" sz="1400" dirty="0" smtClean="0"/>
                        <a:t>- Review with mentor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9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17S – functional verification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69282"/>
              </p:ext>
            </p:extLst>
          </p:nvPr>
        </p:nvGraphicFramePr>
        <p:xfrm>
          <a:off x="1056440" y="1700809"/>
          <a:ext cx="10656185" cy="207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20"/>
                <a:gridCol w="838389"/>
                <a:gridCol w="2216638"/>
                <a:gridCol w="2842120"/>
                <a:gridCol w="2820018"/>
              </a:tblGrid>
              <a:tr h="3857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/ Output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Mentor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Mentee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38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Create test patterns for functional verification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RTL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Test pattern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SVA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Module specification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Investigate </a:t>
                      </a:r>
                      <a:r>
                        <a:rPr lang="en-US" sz="1400" dirty="0" err="1" smtClean="0"/>
                        <a:t>verilog</a:t>
                      </a:r>
                      <a:r>
                        <a:rPr lang="en-US" sz="1400" dirty="0" smtClean="0"/>
                        <a:t>-HDL and SVA, instruction set.</a:t>
                      </a:r>
                    </a:p>
                    <a:p>
                      <a:r>
                        <a:rPr lang="en-US" sz="1400" dirty="0" smtClean="0"/>
                        <a:t>- Create patterns.</a:t>
                      </a:r>
                    </a:p>
                    <a:p>
                      <a:r>
                        <a:rPr lang="en-US" sz="1400" dirty="0" smtClean="0"/>
                        <a:t>- Review result with mentor</a:t>
                      </a:r>
                    </a:p>
                    <a:p>
                      <a:r>
                        <a:rPr lang="en-US" sz="1400" dirty="0" smtClean="0"/>
                        <a:t>- Review pattern of others</a:t>
                      </a:r>
                    </a:p>
                    <a:p>
                      <a:r>
                        <a:rPr lang="en-US" sz="1400" dirty="0" smtClean="0"/>
                        <a:t>- Report result to project leader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0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135906"/>
          </a:xfrm>
        </p:spPr>
        <p:txBody>
          <a:bodyPr/>
          <a:lstStyle/>
          <a:p>
            <a:r>
              <a:rPr lang="de-DE" sz="2000" dirty="0" smtClean="0">
                <a:solidFill>
                  <a:srgbClr val="FF0000"/>
                </a:solidFill>
              </a:rPr>
              <a:t>Introduction</a:t>
            </a:r>
            <a:r>
              <a:rPr lang="de-DE" sz="2000" dirty="0"/>
              <a:t>	</a:t>
            </a:r>
            <a:r>
              <a:rPr lang="de-DE" sz="2000" b="1" dirty="0"/>
              <a:t>Page 3</a:t>
            </a:r>
          </a:p>
          <a:p>
            <a:r>
              <a:rPr lang="de-DE" sz="2000" dirty="0" smtClean="0"/>
              <a:t>Target of Role and Skill</a:t>
            </a:r>
            <a:r>
              <a:rPr lang="de-DE" sz="2000" dirty="0"/>
              <a:t>	</a:t>
            </a:r>
            <a:r>
              <a:rPr lang="de-DE" sz="2000" b="1" dirty="0"/>
              <a:t>Page 5</a:t>
            </a:r>
            <a:endParaRPr lang="de-DE" sz="2000" dirty="0"/>
          </a:p>
          <a:p>
            <a:r>
              <a:rPr lang="de-DE" sz="2000" dirty="0" smtClean="0"/>
              <a:t>Training plan</a:t>
            </a:r>
            <a:r>
              <a:rPr lang="de-DE" sz="2000" dirty="0"/>
              <a:t>	</a:t>
            </a:r>
            <a:r>
              <a:rPr lang="de-DE" sz="2000" b="1" dirty="0"/>
              <a:t>Page 7</a:t>
            </a:r>
          </a:p>
          <a:p>
            <a:r>
              <a:rPr lang="de-DE" sz="2000" dirty="0" smtClean="0"/>
              <a:t>Activitives</a:t>
            </a:r>
            <a:r>
              <a:rPr lang="de-DE" sz="2000" dirty="0"/>
              <a:t>	</a:t>
            </a:r>
            <a:r>
              <a:rPr lang="de-DE" sz="2000" b="1" dirty="0"/>
              <a:t>Page 9</a:t>
            </a:r>
            <a:r>
              <a:rPr lang="de-DE" dirty="0" smtClean="0"/>
              <a:t>	</a:t>
            </a:r>
            <a:endParaRPr lang="de-DE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17S – functional design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18382"/>
              </p:ext>
            </p:extLst>
          </p:nvPr>
        </p:nvGraphicFramePr>
        <p:xfrm>
          <a:off x="1056440" y="1700809"/>
          <a:ext cx="10656185" cy="4500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20"/>
                <a:gridCol w="838389"/>
                <a:gridCol w="2216638"/>
                <a:gridCol w="2407713"/>
                <a:gridCol w="3254425"/>
              </a:tblGrid>
              <a:tr h="3857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/ Output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Mentor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Mentee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38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Create functional/logic specifications for chip design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Product 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Chip design/build guide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IP deliverables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Chip design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Discuss</a:t>
                      </a:r>
                      <a:r>
                        <a:rPr lang="en-US" sz="1400" baseline="0" dirty="0" smtClean="0"/>
                        <a:t> and give direction for Coding’s algorithm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 T</a:t>
                      </a:r>
                      <a:r>
                        <a:rPr lang="en-US" sz="1400" dirty="0" smtClean="0"/>
                        <a:t>o create specifications of total chip including those of individual module with understanding product specifications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To break down chip design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specifications into interface specifications, definition of electrical characteristics, and detailed block diagram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38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Create LSI RTL description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Chip design 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Interface specification chart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RTL description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RTL Verification results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Provide module</a:t>
                      </a:r>
                      <a:r>
                        <a:rPr lang="en-US" sz="1400" baseline="0" dirty="0" smtClean="0"/>
                        <a:t> and interface spec.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Provide RTL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 To create functional description and module connection at RTL level in hardware description language, such as Verilog-HDL and VHDL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 To check grammar and integrity of RTL description using RTL checker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1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17S – functional design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2235"/>
              </p:ext>
            </p:extLst>
          </p:nvPr>
        </p:nvGraphicFramePr>
        <p:xfrm>
          <a:off x="1056440" y="1700809"/>
          <a:ext cx="10656185" cy="270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20"/>
                <a:gridCol w="838389"/>
                <a:gridCol w="2216638"/>
                <a:gridCol w="2842120"/>
                <a:gridCol w="2820018"/>
              </a:tblGrid>
              <a:tr h="3857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/ Output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Mentor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Mentee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38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Create timing budget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Chip design 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Interface specification chart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SDC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Timing budget(tool specific)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Provide documents and guide mentee about</a:t>
                      </a:r>
                      <a:r>
                        <a:rPr lang="en-US" sz="1400" baseline="0" dirty="0" smtClean="0"/>
                        <a:t> timing design.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 Review the result with mentee.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To understand concept of timing design, such as synchronous design and STA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To describe timing constraints for both chip and module levels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6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17S – professional skill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76711"/>
              </p:ext>
            </p:extLst>
          </p:nvPr>
        </p:nvGraphicFramePr>
        <p:xfrm>
          <a:off x="1056440" y="1684041"/>
          <a:ext cx="10656184" cy="96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959"/>
                <a:gridCol w="873817"/>
                <a:gridCol w="7761408"/>
              </a:tblGrid>
              <a:tr h="360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performance</a:t>
                      </a:r>
                      <a:r>
                        <a:rPr lang="en-US" sz="1400" baseline="0" dirty="0" smtClean="0"/>
                        <a:t> index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English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TOIEC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650. Can use English to discuss with customer fluently via written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Self-management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On-time ratio of task 90%. Have few delay tasks but can adjust to recover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6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18K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23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697607"/>
              </p:ext>
            </p:extLst>
          </p:nvPr>
        </p:nvGraphicFramePr>
        <p:xfrm>
          <a:off x="457200" y="1714427"/>
          <a:ext cx="11430001" cy="4477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149"/>
                <a:gridCol w="3288649"/>
                <a:gridCol w="321791"/>
                <a:gridCol w="321791"/>
                <a:gridCol w="321791"/>
                <a:gridCol w="321791"/>
                <a:gridCol w="321791"/>
                <a:gridCol w="321791"/>
                <a:gridCol w="308919"/>
                <a:gridCol w="308919"/>
                <a:gridCol w="308919"/>
                <a:gridCol w="308919"/>
                <a:gridCol w="308919"/>
                <a:gridCol w="308919"/>
                <a:gridCol w="277905"/>
                <a:gridCol w="277905"/>
                <a:gridCol w="277905"/>
                <a:gridCol w="277905"/>
                <a:gridCol w="277905"/>
                <a:gridCol w="277905"/>
                <a:gridCol w="405712"/>
                <a:gridCol w="228600"/>
                <a:gridCol w="304800"/>
                <a:gridCol w="304800"/>
                <a:gridCol w="304800"/>
                <a:gridCol w="304801"/>
              </a:tblGrid>
              <a:tr h="27676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Verification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043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Determine verification strategy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Check specifications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Create verification item list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Create test patterns for functional verification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Conduct functional verification of RTL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Evaluate functional verification result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1.33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1.67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2.17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04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Design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functional/logic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specification for chip design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module design specifications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043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LSI functional description at behavior level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LSI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RTL 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top level netlist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timing budget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strategies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evaluation and testing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1.14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1.43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1.86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2.14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Professtional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Skill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Presentation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Self-management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1.25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1.75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0071385" y="1524000"/>
            <a:ext cx="1815815" cy="4800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18K – functional verification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24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43948"/>
              </p:ext>
            </p:extLst>
          </p:nvPr>
        </p:nvGraphicFramePr>
        <p:xfrm>
          <a:off x="1056440" y="1700809"/>
          <a:ext cx="10656185" cy="3860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20"/>
                <a:gridCol w="838389"/>
                <a:gridCol w="2216638"/>
                <a:gridCol w="2842120"/>
                <a:gridCol w="2820018"/>
              </a:tblGrid>
              <a:tr h="3857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/ Output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Mentor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Mentee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38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Determine verification strategy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Product 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Chip design/build guide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IP deliverables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Chip design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Provide project schedules</a:t>
                      </a:r>
                    </a:p>
                    <a:p>
                      <a:r>
                        <a:rPr lang="en-US" sz="1400" dirty="0" smtClean="0"/>
                        <a:t>- Provide specification</a:t>
                      </a:r>
                    </a:p>
                    <a:p>
                      <a:r>
                        <a:rPr lang="en-US" sz="1400" dirty="0" smtClean="0"/>
                        <a:t>- Guide line to make tracking sheet and bug curves</a:t>
                      </a:r>
                    </a:p>
                    <a:p>
                      <a:r>
                        <a:rPr lang="en-US" sz="1400" dirty="0" smtClean="0"/>
                        <a:t>- Review with mentee verification process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Create verification plan</a:t>
                      </a:r>
                    </a:p>
                    <a:p>
                      <a:r>
                        <a:rPr lang="en-US" sz="1400" dirty="0" smtClean="0"/>
                        <a:t>- Project tracking sheet and bug curve.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388673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 smtClean="0">
                          <a:effectLst/>
                        </a:rPr>
                        <a:t>Create verification item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Product 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Chip design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Verification plan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i="0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Verification item lists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Provide specification, verification plan</a:t>
                      </a:r>
                    </a:p>
                    <a:p>
                      <a:r>
                        <a:rPr lang="en-US" sz="1400" dirty="0" smtClean="0"/>
                        <a:t>- Provide guideline to create verification item list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Prepare guideline how to review patterns list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Review result with mentee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 Create verification item list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Create qualified verification item list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Review pattern list of others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Review with </a:t>
                      </a:r>
                      <a:r>
                        <a:rPr lang="en-US" sz="1400" dirty="0" err="1" smtClean="0"/>
                        <a:t>mentor.Report</a:t>
                      </a:r>
                      <a:r>
                        <a:rPr lang="en-US" sz="1400" dirty="0" smtClean="0"/>
                        <a:t> to project leaders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8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18K – functional verification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25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16368"/>
              </p:ext>
            </p:extLst>
          </p:nvPr>
        </p:nvGraphicFramePr>
        <p:xfrm>
          <a:off x="1056440" y="1700809"/>
          <a:ext cx="10656185" cy="248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20"/>
                <a:gridCol w="838389"/>
                <a:gridCol w="2216638"/>
                <a:gridCol w="2842120"/>
                <a:gridCol w="2820018"/>
              </a:tblGrid>
              <a:tr h="3857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/ Output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Mentor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Mentee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38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Evaluate functional verification result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Functional verification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plan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Verification item lists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Results of tool execution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Verification results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Provide verification plan, verification item list.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Guideline</a:t>
                      </a:r>
                      <a:r>
                        <a:rPr lang="en-US" sz="1400" baseline="0" dirty="0" smtClean="0"/>
                        <a:t> to review pattern &amp; verification item list.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 Guideline to analyze bug curve and project status.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 Review the result with mentee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 Check verification proceeds as schedule and quality point of view.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Review and judge verification items are covered by patterns.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Evaluation coverage result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Report to mentors.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Report to project leader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4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18K – functional design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26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77610"/>
              </p:ext>
            </p:extLst>
          </p:nvPr>
        </p:nvGraphicFramePr>
        <p:xfrm>
          <a:off x="1056440" y="1700809"/>
          <a:ext cx="10656185" cy="4073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20"/>
                <a:gridCol w="838389"/>
                <a:gridCol w="2216638"/>
                <a:gridCol w="2842120"/>
                <a:gridCol w="2820018"/>
              </a:tblGrid>
              <a:tr h="3857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/ Output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Mentor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Mentee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38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Create LSI functional description at behavior level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Chip design 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Interface specification chart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Behavior description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C/</a:t>
                      </a:r>
                      <a:r>
                        <a:rPr lang="en-US" sz="1400" dirty="0" err="1" smtClean="0"/>
                        <a:t>SystemC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Provide</a:t>
                      </a:r>
                      <a:r>
                        <a:rPr lang="en-US" sz="1400" baseline="0" dirty="0" smtClean="0"/>
                        <a:t> the documents of C/System C</a:t>
                      </a:r>
                    </a:p>
                    <a:p>
                      <a:r>
                        <a:rPr lang="en-US" sz="1400" baseline="0" dirty="0" smtClean="0"/>
                        <a:t>- Provide knowledge of chip design specification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To create description in C language, such as C++, and </a:t>
                      </a:r>
                      <a:r>
                        <a:rPr lang="en-US" sz="1400" dirty="0" err="1" smtClean="0"/>
                        <a:t>SystemC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38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Create top level netlist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[INPUT]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Chip design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Interface specification chart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[OUTPUT]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 Chip top netlist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Mentee does this task by himself</a:t>
                      </a:r>
                      <a:r>
                        <a:rPr lang="en-US" sz="1400" baseline="0" dirty="0" smtClean="0"/>
                        <a:t> from now on.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To create netlist with associated tool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To modify input of tool if input data errors are found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18K – professional skill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27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70260"/>
              </p:ext>
            </p:extLst>
          </p:nvPr>
        </p:nvGraphicFramePr>
        <p:xfrm>
          <a:off x="1056440" y="1684041"/>
          <a:ext cx="10656184" cy="664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959"/>
                <a:gridCol w="873817"/>
                <a:gridCol w="7761408"/>
              </a:tblGrid>
              <a:tr h="360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Skill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performance</a:t>
                      </a:r>
                      <a:r>
                        <a:rPr lang="en-US" sz="1400" baseline="0" dirty="0" smtClean="0"/>
                        <a:t> index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Presentation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Increase effectiveness with tone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6" y="0"/>
            <a:ext cx="1212257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cap="all" dirty="0" smtClean="0"/>
              <a:t>Introduction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1883982"/>
            <a:ext cx="824688" cy="1237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31" y="1828799"/>
            <a:ext cx="860262" cy="129221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86626" y="3155571"/>
            <a:ext cx="3810000" cy="2362200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6026" y="3384171"/>
            <a:ext cx="372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Mentor</a:t>
            </a:r>
          </a:p>
          <a:p>
            <a:r>
              <a:rPr lang="en-US" sz="2400" dirty="0" smtClean="0"/>
              <a:t>Name         : </a:t>
            </a:r>
            <a:r>
              <a:rPr lang="en-US" sz="2400" dirty="0" err="1" smtClean="0"/>
              <a:t>Giang</a:t>
            </a:r>
            <a:r>
              <a:rPr lang="en-US" sz="2400" dirty="0" smtClean="0"/>
              <a:t> Le</a:t>
            </a:r>
          </a:p>
          <a:p>
            <a:r>
              <a:rPr lang="en-US" sz="2400" dirty="0" smtClean="0"/>
              <a:t>Code          :1759</a:t>
            </a:r>
          </a:p>
          <a:p>
            <a:r>
              <a:rPr lang="en-US" sz="2400" dirty="0" smtClean="0"/>
              <a:t>Generation : Experienced engineer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5871951" y="3156896"/>
            <a:ext cx="3810000" cy="2362200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61351" y="3385496"/>
            <a:ext cx="355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Mentee</a:t>
            </a:r>
          </a:p>
          <a:p>
            <a:r>
              <a:rPr lang="en-US" sz="2400" dirty="0" smtClean="0"/>
              <a:t>Name         : Huy Hoang</a:t>
            </a:r>
          </a:p>
          <a:p>
            <a:r>
              <a:rPr lang="en-US" sz="2400" dirty="0" smtClean="0"/>
              <a:t>Code          :1811</a:t>
            </a:r>
          </a:p>
          <a:p>
            <a:r>
              <a:rPr lang="en-US" sz="2400" dirty="0" smtClean="0"/>
              <a:t>Generation : 24G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135906"/>
          </a:xfrm>
        </p:spPr>
        <p:txBody>
          <a:bodyPr/>
          <a:lstStyle/>
          <a:p>
            <a:r>
              <a:rPr lang="de-DE" sz="2000" dirty="0" smtClean="0"/>
              <a:t>Introduction</a:t>
            </a:r>
            <a:r>
              <a:rPr lang="de-DE" sz="2000" dirty="0"/>
              <a:t>	</a:t>
            </a:r>
            <a:r>
              <a:rPr lang="de-DE" sz="2000" b="1" dirty="0"/>
              <a:t>Page 3</a:t>
            </a:r>
          </a:p>
          <a:p>
            <a:r>
              <a:rPr lang="de-DE" sz="2000" dirty="0" smtClean="0">
                <a:solidFill>
                  <a:srgbClr val="FF0000"/>
                </a:solidFill>
              </a:rPr>
              <a:t>Target of Role and Skill</a:t>
            </a:r>
            <a:r>
              <a:rPr lang="de-DE" sz="2000" dirty="0"/>
              <a:t>	</a:t>
            </a:r>
            <a:r>
              <a:rPr lang="de-DE" sz="2000" b="1" dirty="0"/>
              <a:t>Page 5</a:t>
            </a:r>
            <a:endParaRPr lang="de-DE" sz="2000" dirty="0"/>
          </a:p>
          <a:p>
            <a:r>
              <a:rPr lang="de-DE" sz="2000" dirty="0" smtClean="0"/>
              <a:t>Training plan</a:t>
            </a:r>
            <a:r>
              <a:rPr lang="de-DE" sz="2000" dirty="0"/>
              <a:t>	</a:t>
            </a:r>
            <a:r>
              <a:rPr lang="de-DE" sz="2000" b="1" dirty="0"/>
              <a:t>Page 7</a:t>
            </a:r>
          </a:p>
          <a:p>
            <a:r>
              <a:rPr lang="de-DE" sz="2000" dirty="0" smtClean="0"/>
              <a:t>Activitives</a:t>
            </a:r>
            <a:r>
              <a:rPr lang="de-DE" sz="2000" dirty="0"/>
              <a:t>	</a:t>
            </a:r>
            <a:r>
              <a:rPr lang="de-DE" sz="2000" b="1" dirty="0"/>
              <a:t>Page 9</a:t>
            </a:r>
            <a:r>
              <a:rPr lang="de-DE" sz="2000" dirty="0" smtClean="0"/>
              <a:t>	</a:t>
            </a:r>
            <a:endParaRPr lang="de-DE" sz="2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Target of Role and </a:t>
            </a:r>
            <a:r>
              <a:rPr lang="de-DE" dirty="0" smtClean="0"/>
              <a:t>Skill 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525780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   Functional </a:t>
            </a:r>
            <a:r>
              <a:rPr lang="en-US" dirty="0" smtClean="0"/>
              <a:t>Verification 80% workload and Functional Design 20% workload.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Main role : Functional Verification </a:t>
            </a:r>
            <a:r>
              <a:rPr lang="en-US" b="1" dirty="0" smtClean="0"/>
              <a:t>2.67</a:t>
            </a:r>
            <a:r>
              <a:rPr lang="en-US" dirty="0" smtClean="0"/>
              <a:t> and Professional Skill </a:t>
            </a:r>
            <a:r>
              <a:rPr lang="en-US" b="1" dirty="0" smtClean="0"/>
              <a:t>2.0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Subrole</a:t>
            </a:r>
            <a:r>
              <a:rPr lang="en-US" dirty="0" smtClean="0"/>
              <a:t>   :  Functional Designer 2.14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288932"/>
              </p:ext>
            </p:extLst>
          </p:nvPr>
        </p:nvGraphicFramePr>
        <p:xfrm>
          <a:off x="2209800" y="1725662"/>
          <a:ext cx="6858000" cy="337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99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135906"/>
          </a:xfrm>
        </p:spPr>
        <p:txBody>
          <a:bodyPr/>
          <a:lstStyle/>
          <a:p>
            <a:r>
              <a:rPr lang="de-DE" sz="2000" dirty="0" smtClean="0"/>
              <a:t>Introduction</a:t>
            </a:r>
            <a:r>
              <a:rPr lang="de-DE" sz="2000" dirty="0"/>
              <a:t>	</a:t>
            </a:r>
            <a:r>
              <a:rPr lang="de-DE" sz="2000" b="1" dirty="0"/>
              <a:t>Page 3</a:t>
            </a:r>
          </a:p>
          <a:p>
            <a:r>
              <a:rPr lang="de-DE" sz="2000" dirty="0" smtClean="0"/>
              <a:t>Target of Role and Skill</a:t>
            </a:r>
            <a:r>
              <a:rPr lang="de-DE" sz="2000" dirty="0"/>
              <a:t>	</a:t>
            </a:r>
            <a:r>
              <a:rPr lang="de-DE" sz="2000" b="1" dirty="0"/>
              <a:t>Page 5</a:t>
            </a:r>
            <a:endParaRPr lang="de-DE" sz="2000" dirty="0"/>
          </a:p>
          <a:p>
            <a:r>
              <a:rPr lang="de-DE" sz="2000" dirty="0" smtClean="0">
                <a:solidFill>
                  <a:schemeClr val="accent2"/>
                </a:solidFill>
              </a:rPr>
              <a:t>Training plan</a:t>
            </a:r>
            <a:r>
              <a:rPr lang="de-DE" sz="2000" dirty="0"/>
              <a:t>	</a:t>
            </a:r>
            <a:r>
              <a:rPr lang="de-DE" sz="2000" b="1" dirty="0"/>
              <a:t>Page 7</a:t>
            </a:r>
          </a:p>
          <a:p>
            <a:r>
              <a:rPr lang="de-DE" sz="2000" dirty="0" smtClean="0"/>
              <a:t>Activitives</a:t>
            </a:r>
            <a:r>
              <a:rPr lang="de-DE" sz="2000" dirty="0"/>
              <a:t>	</a:t>
            </a:r>
            <a:r>
              <a:rPr lang="de-DE" sz="2000" b="1" dirty="0"/>
              <a:t>Page 9</a:t>
            </a:r>
            <a:r>
              <a:rPr lang="de-DE" sz="2000" dirty="0" smtClean="0"/>
              <a:t>	</a:t>
            </a:r>
            <a:endParaRPr lang="de-DE" sz="2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0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Plan</a:t>
            </a:r>
            <a:endParaRPr lang="en-US" sz="2000" cap="all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09137"/>
              </p:ext>
            </p:extLst>
          </p:nvPr>
        </p:nvGraphicFramePr>
        <p:xfrm>
          <a:off x="457201" y="1600203"/>
          <a:ext cx="11430000" cy="4648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149"/>
                <a:gridCol w="3288648"/>
                <a:gridCol w="321791"/>
                <a:gridCol w="321791"/>
                <a:gridCol w="321791"/>
                <a:gridCol w="321791"/>
                <a:gridCol w="321791"/>
                <a:gridCol w="321791"/>
                <a:gridCol w="308919"/>
                <a:gridCol w="308919"/>
                <a:gridCol w="308919"/>
                <a:gridCol w="308919"/>
                <a:gridCol w="308919"/>
                <a:gridCol w="308919"/>
                <a:gridCol w="277905"/>
                <a:gridCol w="277905"/>
                <a:gridCol w="277905"/>
                <a:gridCol w="277905"/>
                <a:gridCol w="277905"/>
                <a:gridCol w="277905"/>
                <a:gridCol w="405712"/>
                <a:gridCol w="228600"/>
                <a:gridCol w="304800"/>
                <a:gridCol w="304800"/>
                <a:gridCol w="304800"/>
                <a:gridCol w="304801"/>
              </a:tblGrid>
              <a:tr h="28728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Verification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124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Determine verification strategy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Check specifications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Create verification item list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Create test patterns for functional verification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Conduct functional verification of RTL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Evaluate functional verification result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1.33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1.67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2.17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12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Design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functional/logic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specification for chip design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module design specifications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124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LSI functional description at behavior level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LSI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RTL 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top level netlist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timing budget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strategies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evaluation and testing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1.14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1.43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1.86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2.14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Professtional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Skill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Presentation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Self-management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752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1.25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1.75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4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135906"/>
          </a:xfrm>
        </p:spPr>
        <p:txBody>
          <a:bodyPr/>
          <a:lstStyle/>
          <a:p>
            <a:r>
              <a:rPr lang="de-DE" sz="2000" dirty="0" smtClean="0"/>
              <a:t>Introduction</a:t>
            </a:r>
            <a:r>
              <a:rPr lang="de-DE" sz="2000" dirty="0"/>
              <a:t>	</a:t>
            </a:r>
            <a:r>
              <a:rPr lang="de-DE" sz="2000" b="1" dirty="0"/>
              <a:t>Page </a:t>
            </a:r>
            <a:r>
              <a:rPr lang="de-DE" sz="2000" b="1" dirty="0" smtClean="0"/>
              <a:t>3</a:t>
            </a:r>
            <a:endParaRPr lang="de-DE" sz="2000" b="1" dirty="0"/>
          </a:p>
          <a:p>
            <a:r>
              <a:rPr lang="de-DE" sz="2000" dirty="0" smtClean="0"/>
              <a:t>Target of Role and Skill</a:t>
            </a:r>
            <a:r>
              <a:rPr lang="de-DE" sz="2000" dirty="0"/>
              <a:t>	</a:t>
            </a:r>
            <a:r>
              <a:rPr lang="de-DE" sz="2000" b="1" dirty="0"/>
              <a:t>Page 5</a:t>
            </a:r>
            <a:endParaRPr lang="de-DE" sz="2000" dirty="0"/>
          </a:p>
          <a:p>
            <a:r>
              <a:rPr lang="de-DE" sz="2000" dirty="0" smtClean="0"/>
              <a:t>Training plan</a:t>
            </a:r>
            <a:r>
              <a:rPr lang="de-DE" sz="2000" dirty="0"/>
              <a:t>	</a:t>
            </a:r>
            <a:r>
              <a:rPr lang="de-DE" sz="2000" b="1" dirty="0"/>
              <a:t>Page 7</a:t>
            </a:r>
          </a:p>
          <a:p>
            <a:r>
              <a:rPr lang="de-DE" sz="2000" dirty="0" smtClean="0">
                <a:solidFill>
                  <a:srgbClr val="FF0000"/>
                </a:solidFill>
              </a:rPr>
              <a:t>Activitives</a:t>
            </a:r>
            <a:r>
              <a:rPr lang="de-DE" sz="2000" dirty="0"/>
              <a:t>	</a:t>
            </a:r>
            <a:r>
              <a:rPr lang="de-DE" sz="2000" b="1" dirty="0"/>
              <a:t>Page 9</a:t>
            </a:r>
            <a:r>
              <a:rPr lang="de-DE" sz="2000" dirty="0" smtClean="0"/>
              <a:t>	</a:t>
            </a:r>
            <a:endParaRPr lang="de-DE" sz="2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de-DE" dirty="0"/>
              <a:t>Activitives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Term 16S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75081"/>
              </p:ext>
            </p:extLst>
          </p:nvPr>
        </p:nvGraphicFramePr>
        <p:xfrm>
          <a:off x="457200" y="1714427"/>
          <a:ext cx="11430001" cy="4477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149"/>
                <a:gridCol w="3288649"/>
                <a:gridCol w="321791"/>
                <a:gridCol w="321791"/>
                <a:gridCol w="321791"/>
                <a:gridCol w="321791"/>
                <a:gridCol w="321791"/>
                <a:gridCol w="321791"/>
                <a:gridCol w="308919"/>
                <a:gridCol w="308919"/>
                <a:gridCol w="308919"/>
                <a:gridCol w="308919"/>
                <a:gridCol w="308919"/>
                <a:gridCol w="308919"/>
                <a:gridCol w="277905"/>
                <a:gridCol w="277905"/>
                <a:gridCol w="277905"/>
                <a:gridCol w="277905"/>
                <a:gridCol w="277905"/>
                <a:gridCol w="277905"/>
                <a:gridCol w="405712"/>
                <a:gridCol w="228600"/>
                <a:gridCol w="304800"/>
                <a:gridCol w="304800"/>
                <a:gridCol w="304800"/>
                <a:gridCol w="304801"/>
              </a:tblGrid>
              <a:tr h="27676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Verification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043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Determine verification strategy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Check specifications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Create verification item list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Create test patterns for functional verification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Conduct functional verification of RTL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Evaluate functional verification result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1.33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1.67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2.17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04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Design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functional/logic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specification for chip design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module design specifications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043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LSI functional description at behavior level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LSI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RTL 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top level netlist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timing budget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strategies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evaluation and testing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1.14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1.43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1.86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2.14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Professtional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Skill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Presentation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Self-management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058"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7" marR="8057" marT="805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1.25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1.75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057" marR="8057" marT="80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572001" y="1447800"/>
            <a:ext cx="1905000" cy="4800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151002_Renesas_Templates_16_9_EN</Template>
  <TotalTime>1084</TotalTime>
  <Words>2412</Words>
  <Application>Microsoft Office PowerPoint</Application>
  <PresentationFormat>Widescreen</PresentationFormat>
  <Paragraphs>1078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Narrow</vt:lpstr>
      <vt:lpstr>Calibri</vt:lpstr>
      <vt:lpstr>Symbol</vt:lpstr>
      <vt:lpstr>Wingdings</vt:lpstr>
      <vt:lpstr>151002_Renesas_Templates_16_9_EN</vt:lpstr>
      <vt:lpstr>PowerPoint Presentation</vt:lpstr>
      <vt:lpstr>Agenda</vt:lpstr>
      <vt:lpstr>Introduction</vt:lpstr>
      <vt:lpstr>Agenda</vt:lpstr>
      <vt:lpstr>Target of Role and Skill </vt:lpstr>
      <vt:lpstr>Agenda</vt:lpstr>
      <vt:lpstr>Training Plan</vt:lpstr>
      <vt:lpstr>Agenda</vt:lpstr>
      <vt:lpstr>Activitives Term 16S</vt:lpstr>
      <vt:lpstr>Activitives Term 16S – Functional verification</vt:lpstr>
      <vt:lpstr>Activitives Term 16S – functional design</vt:lpstr>
      <vt:lpstr>Activitives Term 16S – professional skill</vt:lpstr>
      <vt:lpstr>Activitives Term 17K</vt:lpstr>
      <vt:lpstr>Activitives Term 17K – functional verification </vt:lpstr>
      <vt:lpstr>Activitives Term 17K – functional design</vt:lpstr>
      <vt:lpstr>Activitives Term 17K – professtional skill</vt:lpstr>
      <vt:lpstr>Activitives Term 17S</vt:lpstr>
      <vt:lpstr>Activitives Term 17S – functional verification </vt:lpstr>
      <vt:lpstr>Activitives Term 17S – functional verification</vt:lpstr>
      <vt:lpstr>Activitives Term 17S – functional design</vt:lpstr>
      <vt:lpstr>Activitives Term 17S – functional design</vt:lpstr>
      <vt:lpstr>Activitives Term 17S – professional skill</vt:lpstr>
      <vt:lpstr>Activitives Term 18K</vt:lpstr>
      <vt:lpstr>Activitives Term 18K – functional verification</vt:lpstr>
      <vt:lpstr>Activitives Term 18K – functional verification</vt:lpstr>
      <vt:lpstr>Activitives Term 18K – functional design</vt:lpstr>
      <vt:lpstr>Activitives Term 18K – professional skill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Ngoc Van. Tran</dc:creator>
  <cp:lastModifiedBy>Huy Duc. Hoang</cp:lastModifiedBy>
  <cp:revision>130</cp:revision>
  <dcterms:created xsi:type="dcterms:W3CDTF">2016-11-15T07:49:05Z</dcterms:created>
  <dcterms:modified xsi:type="dcterms:W3CDTF">2016-12-27T09:12:03Z</dcterms:modified>
</cp:coreProperties>
</file>