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4"/>
  </p:sldMasterIdLst>
  <p:notesMasterIdLst>
    <p:notesMasterId r:id="rId22"/>
  </p:notesMasterIdLst>
  <p:sldIdLst>
    <p:sldId id="396" r:id="rId5"/>
    <p:sldId id="397" r:id="rId6"/>
    <p:sldId id="401" r:id="rId7"/>
    <p:sldId id="415" r:id="rId8"/>
    <p:sldId id="403" r:id="rId9"/>
    <p:sldId id="404" r:id="rId10"/>
    <p:sldId id="414" r:id="rId11"/>
    <p:sldId id="416" r:id="rId12"/>
    <p:sldId id="417" r:id="rId13"/>
    <p:sldId id="405" r:id="rId14"/>
    <p:sldId id="407" r:id="rId15"/>
    <p:sldId id="420" r:id="rId16"/>
    <p:sldId id="410" r:id="rId17"/>
    <p:sldId id="422" r:id="rId18"/>
    <p:sldId id="418" r:id="rId19"/>
    <p:sldId id="419" r:id="rId20"/>
    <p:sldId id="413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976" userDrawn="1">
          <p15:clr>
            <a:srgbClr val="A4A3A4"/>
          </p15:clr>
        </p15:guide>
        <p15:guide id="3" orient="horz" pos="2472" userDrawn="1">
          <p15:clr>
            <a:srgbClr val="A4A3A4"/>
          </p15:clr>
        </p15:guide>
        <p15:guide id="4" orient="horz" pos="1389" userDrawn="1">
          <p15:clr>
            <a:srgbClr val="A4A3A4"/>
          </p15:clr>
        </p15:guide>
        <p15:guide id="5" orient="horz" pos="4196">
          <p15:clr>
            <a:srgbClr val="A4A3A4"/>
          </p15:clr>
        </p15:guide>
        <p15:guide id="6" pos="4203">
          <p15:clr>
            <a:srgbClr val="A4A3A4"/>
          </p15:clr>
        </p15:guide>
        <p15:guide id="7" orient="horz" pos="418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AF1"/>
    <a:srgbClr val="D0DCEC"/>
    <a:srgbClr val="4574AD"/>
    <a:srgbClr val="39608F"/>
    <a:srgbClr val="99CCFF"/>
    <a:srgbClr val="CCECFF"/>
    <a:srgbClr val="BFBEBE"/>
    <a:srgbClr val="706F6F"/>
    <a:srgbClr val="999998"/>
    <a:srgbClr val="9E9D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683" autoAdjust="0"/>
  </p:normalViewPr>
  <p:slideViewPr>
    <p:cSldViewPr showGuides="1">
      <p:cViewPr varScale="1">
        <p:scale>
          <a:sx n="74" d="100"/>
          <a:sy n="74" d="100"/>
        </p:scale>
        <p:origin x="708" y="72"/>
      </p:cViewPr>
      <p:guideLst>
        <p:guide orient="horz"/>
        <p:guide pos="3976"/>
        <p:guide orient="horz" pos="2472"/>
        <p:guide orient="horz" pos="1389"/>
        <p:guide orient="horz" pos="4196"/>
        <p:guide pos="4203"/>
        <p:guide orient="horz" pos="4186"/>
      </p:guideLst>
    </p:cSldViewPr>
  </p:slideViewPr>
  <p:outlineViewPr>
    <p:cViewPr>
      <p:scale>
        <a:sx n="33" d="100"/>
        <a:sy n="33" d="100"/>
      </p:scale>
      <p:origin x="0" y="-1794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7C3E4-834A-4FDE-8876-3ED4986C368E}" type="datetimeFigureOut">
              <a:rPr lang="en-US" smtClean="0"/>
              <a:t>4/13/2018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5D16B-934A-4DDA-AA9D-F9317AC24A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2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+ grey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/>
            </a:r>
            <a:br>
              <a:rPr lang="en-US" noProof="0" dirty="0"/>
            </a:b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 smtClean="0"/>
              <a:t>Click to edit Master text styles</a:t>
            </a:r>
          </a:p>
        </p:txBody>
      </p:sp>
      <p:pic>
        <p:nvPicPr>
          <p:cNvPr id="5" name="Bild 4" descr="Badge_grey.png" hidden="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0"/>
            <a:ext cx="1419800" cy="127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772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9000000" cy="455509"/>
          </a:xfrm>
        </p:spPr>
        <p:txBody>
          <a:bodyPr/>
          <a:lstStyle/>
          <a:p>
            <a:r>
              <a:rPr lang="en-US" altLang="ja-JP" noProof="0" smtClean="0"/>
              <a:t>Click to edit Master title style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291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9000000" cy="455509"/>
          </a:xfrm>
        </p:spPr>
        <p:txBody>
          <a:bodyPr/>
          <a:lstStyle/>
          <a:p>
            <a:r>
              <a:rPr lang="en-US" altLang="ja-JP" noProof="0" smtClean="0"/>
              <a:t>Click to edit Master title style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40299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 smtClean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40000"/>
            <a:ext cx="11261725" cy="1875385"/>
          </a:xfrm>
        </p:spPr>
        <p:txBody>
          <a:bodyPr/>
          <a:lstStyle/>
          <a:p>
            <a:pPr lvl="0"/>
            <a:r>
              <a:rPr kumimoji="1" lang="en-US" altLang="ja-JP" noProof="0" smtClean="0"/>
              <a:t>Click to edit Master text styles</a:t>
            </a:r>
          </a:p>
          <a:p>
            <a:pPr lvl="1"/>
            <a:r>
              <a:rPr kumimoji="1" lang="en-US" altLang="ja-JP" noProof="0" smtClean="0"/>
              <a:t>Second level</a:t>
            </a:r>
          </a:p>
          <a:p>
            <a:pPr lvl="2"/>
            <a:r>
              <a:rPr kumimoji="1" lang="en-US" altLang="ja-JP" noProof="0" smtClean="0"/>
              <a:t>Third level</a:t>
            </a:r>
          </a:p>
          <a:p>
            <a:pPr lvl="3"/>
            <a:r>
              <a:rPr kumimoji="1" lang="en-US" altLang="ja-JP" noProof="0" smtClean="0"/>
              <a:t>Fourth level</a:t>
            </a:r>
          </a:p>
          <a:p>
            <a:pPr lvl="4"/>
            <a:r>
              <a:rPr kumimoji="1" lang="en-US" altLang="ja-JP" noProof="0" smtClean="0"/>
              <a:t>Fifth level</a:t>
            </a:r>
            <a:endParaRPr kumimoji="1"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6860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9000000" cy="455509"/>
          </a:xfrm>
        </p:spPr>
        <p:txBody>
          <a:bodyPr/>
          <a:lstStyle/>
          <a:p>
            <a:r>
              <a:rPr lang="en-US" altLang="ja-JP" noProof="0" smtClean="0"/>
              <a:t>Click to edit Master title style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197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9000000" cy="455509"/>
          </a:xfrm>
        </p:spPr>
        <p:txBody>
          <a:bodyPr/>
          <a:lstStyle/>
          <a:p>
            <a:r>
              <a:rPr lang="en-US" altLang="ja-JP" noProof="0" smtClean="0"/>
              <a:t>Click to edit Master title style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067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blipFill>
            <a:blip r:embed="rId2"/>
            <a:stretch>
              <a:fillRect/>
            </a:stretch>
          </a:blip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392457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79376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202987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800000"/>
            <a:ext cx="5280000" cy="31854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noProof="0" smtClean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9431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_grey +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/>
            </a:r>
            <a:br>
              <a:rPr lang="en-US" noProof="0" dirty="0"/>
            </a:b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986400" y="4881600"/>
            <a:ext cx="1418400" cy="127440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800">
                <a:solidFill>
                  <a:srgbClr val="BFBEBE"/>
                </a:solidFill>
              </a:defRPr>
            </a:lvl1pPr>
          </a:lstStyle>
          <a:p>
            <a:pPr lvl="0"/>
            <a:r>
              <a:rPr lang="en-US" altLang="ja-JP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5237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 +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/>
            </a:r>
            <a:br>
              <a:rPr lang="en-US" noProof="0" dirty="0"/>
            </a:b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5875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8520000" cy="455509"/>
          </a:xfrm>
        </p:spPr>
        <p:txBody>
          <a:bodyPr/>
          <a:lstStyle/>
          <a:p>
            <a:r>
              <a:rPr lang="en-US" altLang="ja-JP" noProof="0" smtClean="0"/>
              <a:t>Click to edit Master title style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83154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en-US" altLang="ja-JP" noProof="0" smtClean="0"/>
              <a:t>Click to 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00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9000000" cy="455509"/>
          </a:xfrm>
        </p:spPr>
        <p:txBody>
          <a:bodyPr/>
          <a:lstStyle/>
          <a:p>
            <a:r>
              <a:rPr lang="en-US" altLang="ja-JP" noProof="0" smtClean="0"/>
              <a:t>Click to edit Master title style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  <a:p>
            <a:pPr lvl="3"/>
            <a:r>
              <a:rPr lang="en-US" altLang="ja-JP" noProof="0" smtClean="0"/>
              <a:t>Fourth level</a:t>
            </a:r>
          </a:p>
          <a:p>
            <a:pPr lvl="4"/>
            <a:r>
              <a:rPr lang="en-US" altLang="ja-JP" noProof="0" smtClean="0"/>
              <a:t>Fifth level</a:t>
            </a:r>
            <a:endParaRPr lang="en-US" noProof="0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911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9000000" cy="455509"/>
          </a:xfrm>
        </p:spPr>
        <p:txBody>
          <a:bodyPr/>
          <a:lstStyle/>
          <a:p>
            <a:r>
              <a:rPr lang="en-US" altLang="ja-JP" noProof="0" smtClean="0"/>
              <a:t>Click to edit Master title style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  <a:p>
            <a:pPr lvl="3"/>
            <a:r>
              <a:rPr lang="en-US" altLang="ja-JP" noProof="0" smtClean="0"/>
              <a:t>Fourth level</a:t>
            </a:r>
          </a:p>
          <a:p>
            <a:pPr lvl="4"/>
            <a:r>
              <a:rPr lang="en-US" altLang="ja-JP" noProof="0" smtClean="0"/>
              <a:t>Fifth level</a:t>
            </a:r>
            <a:endParaRPr lang="en-US" noProof="0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  <a:p>
            <a:pPr lvl="3"/>
            <a:r>
              <a:rPr lang="en-US" altLang="ja-JP" noProof="0" smtClean="0"/>
              <a:t>Fourth level</a:t>
            </a:r>
          </a:p>
          <a:p>
            <a:pPr lvl="4"/>
            <a:r>
              <a:rPr lang="en-US" altLang="ja-JP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0396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9000000" cy="455509"/>
          </a:xfrm>
        </p:spPr>
        <p:txBody>
          <a:bodyPr/>
          <a:lstStyle/>
          <a:p>
            <a:r>
              <a:rPr lang="en-US" altLang="ja-JP" noProof="0" smtClean="0"/>
              <a:t>Click to edit Master title style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  <a:p>
            <a:pPr lvl="3"/>
            <a:r>
              <a:rPr lang="en-US" altLang="ja-JP" noProof="0" smtClean="0"/>
              <a:t>Fourth level</a:t>
            </a:r>
          </a:p>
          <a:p>
            <a:pPr lvl="4"/>
            <a:r>
              <a:rPr lang="en-US" altLang="ja-JP" noProof="0" smtClean="0"/>
              <a:t>Fifth level</a:t>
            </a:r>
            <a:endParaRPr lang="en-US" noProof="0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2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9000000" cy="455509"/>
          </a:xfrm>
        </p:spPr>
        <p:txBody>
          <a:bodyPr/>
          <a:lstStyle/>
          <a:p>
            <a:r>
              <a:rPr lang="en-US" altLang="ja-JP" noProof="0" smtClean="0"/>
              <a:t>Click to edit Master title style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  <a:p>
            <a:pPr lvl="3"/>
            <a:r>
              <a:rPr lang="en-US" altLang="ja-JP" noProof="0" smtClean="0"/>
              <a:t>Fourth level</a:t>
            </a:r>
          </a:p>
          <a:p>
            <a:pPr lvl="4"/>
            <a:r>
              <a:rPr lang="en-US" altLang="ja-JP" noProof="0" smtClean="0"/>
              <a:t>Fifth level</a:t>
            </a:r>
            <a:endParaRPr lang="en-US" noProof="0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302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9000000" cy="455509"/>
          </a:xfrm>
        </p:spPr>
        <p:txBody>
          <a:bodyPr/>
          <a:lstStyle/>
          <a:p>
            <a:r>
              <a:rPr lang="en-US" altLang="ja-JP" noProof="0" smtClean="0"/>
              <a:t>Click to edit Master title style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88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9000000" cy="455509"/>
          </a:xfrm>
        </p:spPr>
        <p:txBody>
          <a:bodyPr/>
          <a:lstStyle/>
          <a:p>
            <a:r>
              <a:rPr lang="en-US" altLang="ja-JP" noProof="0" smtClean="0"/>
              <a:t>Click to edit Master title style</a:t>
            </a:r>
            <a:endParaRPr lang="ja-JP" alt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  <a:p>
            <a:pPr lvl="3"/>
            <a:r>
              <a:rPr lang="en-US" altLang="ja-JP" noProof="0" smtClean="0"/>
              <a:t>Fourth level</a:t>
            </a:r>
          </a:p>
          <a:p>
            <a:pPr lvl="4"/>
            <a:r>
              <a:rPr lang="en-US" altLang="ja-JP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495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09924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44800"/>
            <a:ext cx="251030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</a:t>
            </a:r>
            <a:r>
              <a:rPr lang="en-US" altLang="ja-JP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8</a:t>
            </a:r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 descr="RENESAS+Tagline.png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288" y="6400235"/>
            <a:ext cx="3092559" cy="341133"/>
          </a:xfrm>
          <a:prstGeom prst="rect">
            <a:avLst/>
          </a:prstGeom>
        </p:spPr>
      </p:pic>
      <p:sp>
        <p:nvSpPr>
          <p:cNvPr id="8" name="Rechteck 9">
            <a:extLst>
              <a:ext uri="{FF2B5EF4-FFF2-40B4-BE49-F238E27FC236}">
                <a16:creationId xmlns:a16="http://schemas.microsoft.com/office/drawing/2014/main" xmlns="" id="{29F131B3-70D8-4212-9318-49432C1DE818}"/>
              </a:ext>
            </a:extLst>
          </p:cNvPr>
          <p:cNvSpPr/>
          <p:nvPr userDrawn="1"/>
        </p:nvSpPr>
        <p:spPr>
          <a:xfrm>
            <a:off x="2999656" y="6489860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i="0" u="none" strike="noStrike" kern="1200" baseline="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RENESAS CONFIDENTIAL</a:t>
            </a:r>
            <a:endParaRPr lang="en-US" sz="105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8765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68" r:id="rId9"/>
    <p:sldLayoutId id="2147483745" r:id="rId10"/>
    <p:sldLayoutId id="2147483746" r:id="rId11"/>
    <p:sldLayoutId id="2147483769" r:id="rId12"/>
    <p:sldLayoutId id="2147483747" r:id="rId13"/>
    <p:sldLayoutId id="2147483748" r:id="rId14"/>
    <p:sldLayoutId id="2147483771" r:id="rId15"/>
    <p:sldLayoutId id="2147483750" r:id="rId16"/>
    <p:sldLayoutId id="2147483751" r:id="rId17"/>
    <p:sldLayoutId id="2147483772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プレースホルダー 8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583" b="12583"/>
          <a:stretch/>
        </p:blipFill>
        <p:spPr>
          <a:xfrm>
            <a:off x="468000" y="0"/>
            <a:ext cx="11253600" cy="6156000"/>
          </a:xfrm>
          <a:prstGeom prst="rect">
            <a:avLst/>
          </a:prstGeom>
        </p:spPr>
      </p:pic>
      <p:sp>
        <p:nvSpPr>
          <p:cNvPr id="8" name="Textplatzhalter 2"/>
          <p:cNvSpPr txBox="1">
            <a:spLocks/>
          </p:cNvSpPr>
          <p:nvPr/>
        </p:nvSpPr>
        <p:spPr>
          <a:xfrm>
            <a:off x="1080000" y="-1"/>
            <a:ext cx="5040000" cy="2592000"/>
          </a:xfrm>
          <a:prstGeom prst="rect">
            <a:avLst/>
          </a:prstGeom>
          <a:solidFill>
            <a:srgbClr val="06418C"/>
          </a:solidFill>
        </p:spPr>
        <p:txBody>
          <a:bodyPr vert="horz" lIns="252000" tIns="252000" rIns="252000" bIns="25200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600" b="1" kern="1200" cap="none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1" i="0" u="none" strike="noStrike" kern="1200" cap="all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25G Mentor – mentee training plan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all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Mentor : DUONG</a:t>
            </a:r>
            <a:r>
              <a:rPr kumimoji="0" lang="en-US" sz="2000" b="1" i="0" u="none" strike="noStrike" kern="1200" cap="all" spc="0" normalizeH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 QUANG DUC</a:t>
            </a:r>
            <a:endParaRPr kumimoji="0" lang="en-US" sz="2000" b="1" i="0" u="none" strike="noStrike" kern="1200" cap="all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all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Mentee : NHAM XUAN TUNG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b="1" i="0" u="none" strike="noStrike" kern="1200" cap="all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9" name="Textplatzhalter 3"/>
          <p:cNvSpPr txBox="1">
            <a:spLocks/>
          </p:cNvSpPr>
          <p:nvPr/>
        </p:nvSpPr>
        <p:spPr>
          <a:xfrm>
            <a:off x="1080000" y="2700000"/>
            <a:ext cx="5040000" cy="1348401"/>
          </a:xfrm>
          <a:prstGeom prst="rect">
            <a:avLst/>
          </a:prstGeom>
          <a:solidFill>
            <a:srgbClr val="9D9D9D"/>
          </a:solidFill>
        </p:spPr>
        <p:txBody>
          <a:bodyPr vert="horz" lIns="252000" tIns="180000" rIns="180000" bIns="180000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kern="1200" cap="none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None/>
              <a:defRPr sz="1600" b="0" kern="1200" cap="none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Date  : June 1st, 2017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Name: </a:t>
            </a:r>
            <a:r>
              <a:rPr lang="de-DE" dirty="0">
                <a:solidFill>
                  <a:sysClr val="window" lastClr="FFFFFF"/>
                </a:solidFill>
                <a:latin typeface="Arial Narrow"/>
              </a:rPr>
              <a:t>Nham Xuan Tung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>
                <a:solidFill>
                  <a:sysClr val="window" lastClr="FFFFFF"/>
                </a:solidFill>
                <a:latin typeface="Arial Narrow"/>
              </a:rPr>
              <a:t>CPU </a:t>
            </a:r>
            <a:r>
              <a:rPr lang="en-US" dirty="0" err="1" smtClean="0">
                <a:solidFill>
                  <a:sysClr val="window" lastClr="FFFFFF"/>
                </a:solidFill>
                <a:latin typeface="Arial Narrow"/>
              </a:rPr>
              <a:t>Sytem</a:t>
            </a:r>
            <a:r>
              <a:rPr lang="en-US" dirty="0" smtClean="0">
                <a:solidFill>
                  <a:sysClr val="window" lastClr="FFFFFF"/>
                </a:solidFill>
                <a:latin typeface="Arial Narrow"/>
              </a:rPr>
              <a:t> Design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Group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Frontend Design 2 Department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0"/>
            <a:ext cx="11277600" cy="6172200"/>
          </a:xfrm>
          <a:prstGeom prst="rect">
            <a:avLst/>
          </a:prstGeom>
        </p:spPr>
      </p:pic>
      <p:sp>
        <p:nvSpPr>
          <p:cNvPr id="6" name="Textplatzhalter 2"/>
          <p:cNvSpPr txBox="1">
            <a:spLocks/>
          </p:cNvSpPr>
          <p:nvPr/>
        </p:nvSpPr>
        <p:spPr>
          <a:xfrm>
            <a:off x="1232400" y="0"/>
            <a:ext cx="5040000" cy="2744399"/>
          </a:xfrm>
          <a:prstGeom prst="rect">
            <a:avLst/>
          </a:prstGeom>
          <a:solidFill>
            <a:srgbClr val="06418C"/>
          </a:solidFill>
        </p:spPr>
        <p:txBody>
          <a:bodyPr vert="horz" lIns="252000" tIns="252000" rIns="252000" bIns="25200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600" b="1" kern="1200" cap="none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None/>
              <a:defRPr sz="20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1" i="0" u="none" strike="noStrike" kern="1200" cap="all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25G Mentor – mentee training </a:t>
            </a:r>
            <a:r>
              <a:rPr kumimoji="0" lang="en-US" sz="3600" b="1" i="0" u="none" strike="noStrike" kern="1200" cap="all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plan</a:t>
            </a:r>
            <a:endParaRPr kumimoji="0" lang="en-US" sz="3600" b="1" i="0" u="none" strike="noStrike" kern="1200" cap="all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all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Mentor </a:t>
            </a:r>
            <a:r>
              <a:rPr kumimoji="0" lang="en-US" sz="2000" b="1" i="0" u="none" strike="noStrike" kern="1200" cap="all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: DUONG</a:t>
            </a:r>
            <a:r>
              <a:rPr kumimoji="0" lang="en-US" sz="2000" b="1" i="0" u="none" strike="noStrike" kern="1200" cap="all" spc="0" normalizeH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 QUANG DUC</a:t>
            </a:r>
            <a:endParaRPr kumimoji="0" lang="en-US" sz="2000" b="1" i="0" u="none" strike="noStrike" kern="1200" cap="all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all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Mentee : NHAM XUAN TUNG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b="1" i="0" u="none" strike="noStrike" kern="1200" cap="all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sp>
        <p:nvSpPr>
          <p:cNvPr id="10" name="Textplatzhalter 3"/>
          <p:cNvSpPr txBox="1">
            <a:spLocks/>
          </p:cNvSpPr>
          <p:nvPr/>
        </p:nvSpPr>
        <p:spPr>
          <a:xfrm>
            <a:off x="1232400" y="2852400"/>
            <a:ext cx="5040000" cy="2087064"/>
          </a:xfrm>
          <a:prstGeom prst="rect">
            <a:avLst/>
          </a:prstGeom>
          <a:solidFill>
            <a:srgbClr val="9D9D9D"/>
          </a:solidFill>
        </p:spPr>
        <p:txBody>
          <a:bodyPr vert="horz" lIns="252000" tIns="180000" rIns="180000" bIns="180000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kern="1200" cap="none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None/>
              <a:defRPr sz="1600" b="0" kern="1200" cap="none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smtClean="0">
                <a:solidFill>
                  <a:sysClr val="window" lastClr="FFFFFF"/>
                </a:solidFill>
                <a:latin typeface="Arial Narrow"/>
              </a:rPr>
              <a:t>APRIL</a:t>
            </a: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 10th, 2018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  <a:p>
            <a:r>
              <a:rPr lang="en-US" dirty="0"/>
              <a:t>TUNG NHAM</a:t>
            </a:r>
          </a:p>
          <a:p>
            <a:r>
              <a:rPr lang="en-US" dirty="0"/>
              <a:t>IP </a:t>
            </a:r>
            <a:r>
              <a:rPr lang="en-US" dirty="0" smtClean="0"/>
              <a:t>DESIGN </a:t>
            </a:r>
            <a:r>
              <a:rPr lang="en-US" dirty="0"/>
              <a:t>2 GROUP</a:t>
            </a:r>
          </a:p>
          <a:p>
            <a:r>
              <a:rPr lang="fr-FR" dirty="0" smtClean="0"/>
              <a:t>MCU </a:t>
            </a:r>
            <a:r>
              <a:rPr lang="fr-FR" dirty="0"/>
              <a:t>CORE &amp; IP SOLUTION 2 SECTION</a:t>
            </a:r>
          </a:p>
          <a:p>
            <a:r>
              <a:rPr lang="en-US" dirty="0"/>
              <a:t>FRONTEND DESIGN 2 DEPARTMENT</a:t>
            </a:r>
          </a:p>
          <a:p>
            <a:r>
              <a:rPr lang="de-DE" spc="-1" dirty="0" smtClean="0">
                <a:uFill>
                  <a:solidFill>
                    <a:srgbClr val="FFFFFF"/>
                  </a:solidFill>
                </a:uFill>
              </a:rPr>
              <a:t>HARDWARE ENGINEER DIVISION</a:t>
            </a:r>
            <a:endParaRPr lang="de-D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de-DE" spc="-1" dirty="0" smtClean="0">
                <a:uFill>
                  <a:solidFill>
                    <a:srgbClr val="FFFFFF"/>
                  </a:solidFill>
                </a:uFill>
              </a:rPr>
              <a:t>RENESAS DESIGN VIETNAM CO., </a:t>
            </a:r>
            <a:r>
              <a:rPr lang="de-DE" spc="-1" dirty="0">
                <a:uFill>
                  <a:solidFill>
                    <a:srgbClr val="FFFFFF"/>
                  </a:solidFill>
                </a:uFill>
              </a:rPr>
              <a:t>Ltd</a:t>
            </a:r>
            <a:endParaRPr lang="de-D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1600" y="2229364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MID-TERM REPORT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426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9000000" cy="455509"/>
          </a:xfrm>
        </p:spPr>
        <p:txBody>
          <a:bodyPr/>
          <a:lstStyle/>
          <a:p>
            <a:r>
              <a:rPr kumimoji="1" lang="en-US" dirty="0"/>
              <a:t>CURRENT </a:t>
            </a:r>
            <a:r>
              <a:rPr kumimoji="1" lang="en-US" dirty="0" smtClean="0"/>
              <a:t>STATUS chart</a:t>
            </a:r>
            <a:endParaRPr kumimoji="1" 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10</a:t>
            </a:fld>
            <a:endParaRPr lang="de-DE" dirty="0"/>
          </a:p>
        </p:txBody>
      </p:sp>
      <p:grpSp>
        <p:nvGrpSpPr>
          <p:cNvPr id="45" name="Group 44"/>
          <p:cNvGrpSpPr/>
          <p:nvPr/>
        </p:nvGrpSpPr>
        <p:grpSpPr>
          <a:xfrm>
            <a:off x="5582463" y="1966300"/>
            <a:ext cx="5659188" cy="3669523"/>
            <a:chOff x="5391963" y="1588277"/>
            <a:chExt cx="5659188" cy="3669523"/>
          </a:xfrm>
        </p:grpSpPr>
        <p:sp>
          <p:nvSpPr>
            <p:cNvPr id="18" name="Arrow: Pentagon 17"/>
            <p:cNvSpPr/>
            <p:nvPr/>
          </p:nvSpPr>
          <p:spPr>
            <a:xfrm>
              <a:off x="5943600" y="5181600"/>
              <a:ext cx="5107551" cy="76200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row: Pentagon 19"/>
            <p:cNvSpPr/>
            <p:nvPr/>
          </p:nvSpPr>
          <p:spPr>
            <a:xfrm rot="16200000">
              <a:off x="4152900" y="3390900"/>
              <a:ext cx="3657600" cy="76200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905500" y="4191000"/>
              <a:ext cx="152400" cy="152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905500" y="3200400"/>
              <a:ext cx="152400" cy="152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905500" y="2209800"/>
              <a:ext cx="152400" cy="152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086600" y="3283739"/>
              <a:ext cx="381000" cy="189786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305800" y="3944034"/>
              <a:ext cx="381000" cy="123756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9525000" y="3688378"/>
              <a:ext cx="381000" cy="14932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529700" y="4082534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46150" y="3095733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566350" y="2105133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391963" y="1588277"/>
              <a:ext cx="736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Level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143750" y="3006740"/>
              <a:ext cx="266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244819" y="3688378"/>
              <a:ext cx="5029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1.33</a:t>
              </a:r>
              <a:endParaRPr lang="en-US" sz="12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499606" y="3431977"/>
              <a:ext cx="4444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1.6</a:t>
              </a:r>
              <a:endParaRPr lang="en-US" sz="1200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914400" y="1600200"/>
            <a:ext cx="4729516" cy="4876799"/>
            <a:chOff x="815087" y="1966300"/>
            <a:chExt cx="4729516" cy="4010142"/>
          </a:xfrm>
        </p:grpSpPr>
        <p:sp>
          <p:nvSpPr>
            <p:cNvPr id="46" name="Rectangle: Rounded Corners 45"/>
            <p:cNvSpPr/>
            <p:nvPr/>
          </p:nvSpPr>
          <p:spPr>
            <a:xfrm>
              <a:off x="815087" y="1966300"/>
              <a:ext cx="4426263" cy="382216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1484746" y="3407362"/>
              <a:ext cx="2273954" cy="369332"/>
              <a:chOff x="6927515" y="1376972"/>
              <a:chExt cx="2273954" cy="369332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6927515" y="1480733"/>
                <a:ext cx="161808" cy="1618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7170794" y="1376972"/>
                <a:ext cx="2030675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dirty="0"/>
                  <a:t>Design role</a:t>
                </a: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1486079" y="4383015"/>
              <a:ext cx="2260229" cy="369332"/>
              <a:chOff x="9093571" y="1266885"/>
              <a:chExt cx="2260229" cy="369332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9093571" y="1375065"/>
                <a:ext cx="161808" cy="161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9323125" y="1266885"/>
                <a:ext cx="2030675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dirty="0"/>
                  <a:t>Verification role</a:t>
                </a: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1483881" y="1981200"/>
              <a:ext cx="2242662" cy="369332"/>
              <a:chOff x="1483881" y="2218491"/>
              <a:chExt cx="2242662" cy="369332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1483881" y="2326671"/>
                <a:ext cx="161808" cy="161808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6" name="TextBox 49"/>
              <p:cNvSpPr txBox="1"/>
              <p:nvPr/>
            </p:nvSpPr>
            <p:spPr>
              <a:xfrm>
                <a:off x="1695868" y="2218491"/>
                <a:ext cx="2030675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Common skills</a:t>
                </a:r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1702078" y="2286000"/>
              <a:ext cx="3841664" cy="1138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Working flow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HWM Investigation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Risk/Issue </a:t>
              </a:r>
              <a:r>
                <a:rPr lang="en-US" sz="1400" dirty="0" smtClean="0"/>
                <a:t>management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Task management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Scripting languages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HLD tool </a:t>
              </a:r>
              <a:r>
                <a:rPr lang="en-US" sz="1400" dirty="0" smtClean="0"/>
                <a:t>evaluation</a:t>
              </a:r>
              <a:endParaRPr lang="en-US" sz="14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702078" y="3704301"/>
              <a:ext cx="38416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Design Specification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Coding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Code review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702939" y="4653003"/>
              <a:ext cx="384166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Verification Specification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Test items creation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Environment preparation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Verification component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Functional debug</a:t>
              </a: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9652006" y="5600611"/>
            <a:ext cx="1768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First year training</a:t>
            </a:r>
            <a:endParaRPr lang="en-US" sz="14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6830244" y="5925107"/>
            <a:ext cx="4675956" cy="307777"/>
            <a:chOff x="3973652" y="5803610"/>
            <a:chExt cx="4675956" cy="307777"/>
          </a:xfrm>
        </p:grpSpPr>
        <p:sp>
          <p:nvSpPr>
            <p:cNvPr id="48" name="Sun 47"/>
            <p:cNvSpPr/>
            <p:nvPr/>
          </p:nvSpPr>
          <p:spPr>
            <a:xfrm>
              <a:off x="3973652" y="5881299"/>
              <a:ext cx="152400" cy="152400"/>
            </a:xfrm>
            <a:prstGeom prst="su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295858" y="5803610"/>
              <a:ext cx="43537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All values are average value of skill level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034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89" y="0"/>
            <a:ext cx="11270811" cy="617220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028313"/>
          </a:xfrm>
        </p:spPr>
        <p:txBody>
          <a:bodyPr/>
          <a:lstStyle/>
          <a:p>
            <a:r>
              <a:rPr lang="en-US" dirty="0" smtClean="0"/>
              <a:t>Difficulty and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22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dirty="0" smtClean="0"/>
              <a:t>DIFFICULTY AND SOLUTION</a:t>
            </a:r>
            <a:endParaRPr lang="en-US" sz="2000" cap="all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12</a:t>
            </a:fld>
            <a:endParaRPr lang="de-DE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386624"/>
              </p:ext>
            </p:extLst>
          </p:nvPr>
        </p:nvGraphicFramePr>
        <p:xfrm>
          <a:off x="1081924" y="1683795"/>
          <a:ext cx="10043276" cy="4488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676"/>
                <a:gridCol w="4038600"/>
                <a:gridCol w="4572000"/>
              </a:tblGrid>
              <a:tr h="43753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Skill</a:t>
                      </a:r>
                      <a:endParaRPr lang="en-US" sz="1400" b="1" dirty="0"/>
                    </a:p>
                  </a:txBody>
                  <a:tcPr marL="101461" marR="101461" marT="50730" marB="50730" anchor="ctr">
                    <a:solidFill>
                      <a:srgbClr val="4574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Difficulty</a:t>
                      </a:r>
                      <a:endParaRPr lang="en-US" sz="1400" b="1" dirty="0"/>
                    </a:p>
                  </a:txBody>
                  <a:tcPr marL="101461" marR="101461" marT="50730" marB="50730" anchor="ctr">
                    <a:solidFill>
                      <a:srgbClr val="4574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Solution</a:t>
                      </a:r>
                      <a:endParaRPr lang="en-US" sz="1400" b="1" dirty="0"/>
                    </a:p>
                  </a:txBody>
                  <a:tcPr marL="101461" marR="101461" marT="50730" marB="50730" anchor="ctr">
                    <a:solidFill>
                      <a:srgbClr val="4574AD"/>
                    </a:solidFill>
                  </a:tcPr>
                </a:tc>
              </a:tr>
              <a:tr h="1040738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Risk/Issue management</a:t>
                      </a:r>
                      <a:endParaRPr lang="en-US" sz="1400" i="1" dirty="0"/>
                    </a:p>
                  </a:txBody>
                  <a:tcPr marL="101461" marR="101461" marT="50730" marB="50730" anchor="ctr">
                    <a:solidFill>
                      <a:srgbClr val="D0DCE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100" baseline="0" dirty="0" smtClean="0"/>
                        <a:t>Not fully understand customer requirement due to confirmation process or having issue in communication.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100" baseline="0" dirty="0" smtClean="0"/>
                        <a:t>Sometimes could not explain the technical issue clearly to get feedback or advice from mentor or experienced engineer.</a:t>
                      </a:r>
                      <a:endParaRPr lang="en-US" sz="1100" dirty="0" smtClean="0"/>
                    </a:p>
                  </a:txBody>
                  <a:tcPr marL="101461" marR="101461" marT="50730" marB="5073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Tx/>
                        <a:buChar char="-"/>
                      </a:pPr>
                      <a:r>
                        <a:rPr lang="en-US" sz="1100" dirty="0" smtClean="0"/>
                        <a:t>Make CFM clearly before discussing with customer. Improve communication skill.</a:t>
                      </a:r>
                    </a:p>
                    <a:p>
                      <a:pPr marL="171450" indent="-171450" algn="l">
                        <a:buFontTx/>
                        <a:buChar char="-"/>
                      </a:pPr>
                      <a:r>
                        <a:rPr lang="en-US" sz="1100" dirty="0" smtClean="0"/>
                        <a:t>Find out the way to explain the problem more effective.</a:t>
                      </a:r>
                    </a:p>
                    <a:p>
                      <a:pPr marL="171450" indent="-171450" algn="l">
                        <a:buFontTx/>
                        <a:buChar char="-"/>
                      </a:pPr>
                      <a:r>
                        <a:rPr lang="en-US" sz="1100" dirty="0" smtClean="0"/>
                        <a:t>Get feedback and advice from mentor every face this issue.</a:t>
                      </a:r>
                    </a:p>
                    <a:p>
                      <a:pPr marL="171450" indent="-171450" algn="l">
                        <a:buFontTx/>
                        <a:buChar char="-"/>
                      </a:pPr>
                      <a:r>
                        <a:rPr lang="en-US" sz="1100" dirty="0" smtClean="0"/>
                        <a:t>Apply the advice in next time.</a:t>
                      </a:r>
                      <a:endParaRPr lang="en-US" sz="1100" dirty="0"/>
                    </a:p>
                  </a:txBody>
                  <a:tcPr marL="101461" marR="101461" marT="50730" marB="5073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Coding</a:t>
                      </a:r>
                      <a:endParaRPr lang="en-US" sz="1400" i="1" dirty="0"/>
                    </a:p>
                  </a:txBody>
                  <a:tcPr marL="101461" marR="101461" marT="50730" marB="50730" anchor="ctr">
                    <a:solidFill>
                      <a:srgbClr val="D0DCE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100" dirty="0" smtClean="0"/>
                        <a:t>Have not joined</a:t>
                      </a:r>
                      <a:r>
                        <a:rPr lang="en-US" sz="1100" baseline="0" dirty="0" smtClean="0"/>
                        <a:t> a real project as design role until now.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100" baseline="0" dirty="0" smtClean="0"/>
                        <a:t>The main task is verification, so the practice of coding is not much.</a:t>
                      </a:r>
                      <a:endParaRPr lang="en-US" sz="1100" dirty="0"/>
                    </a:p>
                  </a:txBody>
                  <a:tcPr marL="101461" marR="101461" marT="50730" marB="5073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Tx/>
                        <a:buChar char="-"/>
                      </a:pPr>
                      <a:r>
                        <a:rPr lang="en-US" sz="1100" dirty="0" smtClean="0"/>
                        <a:t>Join design task in High</a:t>
                      </a:r>
                      <a:r>
                        <a:rPr lang="en-US" sz="1100" baseline="0" dirty="0" smtClean="0"/>
                        <a:t> Level Design to get more experience in coding (</a:t>
                      </a:r>
                      <a:r>
                        <a:rPr lang="en-US" sz="1100" baseline="0" dirty="0" err="1" smtClean="0"/>
                        <a:t>SystemC</a:t>
                      </a:r>
                      <a:r>
                        <a:rPr lang="en-US" sz="1100" baseline="0" dirty="0" smtClean="0"/>
                        <a:t>, C/C++, Perl,…)</a:t>
                      </a:r>
                    </a:p>
                    <a:p>
                      <a:pPr marL="171450" indent="-171450" algn="l">
                        <a:buFontTx/>
                        <a:buChar char="-"/>
                      </a:pPr>
                      <a:r>
                        <a:rPr lang="en-US" sz="1100" dirty="0" smtClean="0"/>
                        <a:t>Practice some design training projects</a:t>
                      </a:r>
                      <a:r>
                        <a:rPr lang="en-US" sz="1100" baseline="0" dirty="0" smtClean="0"/>
                        <a:t> and read</a:t>
                      </a:r>
                      <a:r>
                        <a:rPr lang="en-US" sz="1100" dirty="0" smtClean="0"/>
                        <a:t> materials continuously.</a:t>
                      </a:r>
                      <a:endParaRPr lang="en-US" sz="1100" dirty="0"/>
                    </a:p>
                  </a:txBody>
                  <a:tcPr marL="101461" marR="101461" marT="50730" marB="5073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526435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Code review</a:t>
                      </a:r>
                      <a:endParaRPr lang="en-US" sz="1400" i="1" dirty="0"/>
                    </a:p>
                  </a:txBody>
                  <a:tcPr marL="101461" marR="101461" marT="50730" marB="50730" anchor="ctr">
                    <a:solidFill>
                      <a:srgbClr val="D0DCE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100" dirty="0" smtClean="0"/>
                        <a:t>Have a little experience in design role or not yet a</a:t>
                      </a:r>
                      <a:r>
                        <a:rPr lang="en-US" sz="1100" baseline="0" dirty="0" smtClean="0"/>
                        <a:t> person in charge of code review task.</a:t>
                      </a:r>
                      <a:endParaRPr lang="en-US" sz="1100" dirty="0"/>
                    </a:p>
                  </a:txBody>
                  <a:tcPr marL="101461" marR="101461" marT="50730" marB="5073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Tx/>
                        <a:buChar char="-"/>
                      </a:pPr>
                      <a:r>
                        <a:rPr lang="en-US" sz="1100" dirty="0" smtClean="0"/>
                        <a:t>Read about</a:t>
                      </a:r>
                      <a:r>
                        <a:rPr lang="en-US" sz="1100" baseline="0" dirty="0" smtClean="0"/>
                        <a:t> coding rule, coding style.</a:t>
                      </a:r>
                    </a:p>
                    <a:p>
                      <a:pPr marL="171450" indent="-171450" algn="l">
                        <a:buFontTx/>
                        <a:buChar char="-"/>
                      </a:pPr>
                      <a:r>
                        <a:rPr lang="en-US" sz="1100" baseline="0" dirty="0" smtClean="0"/>
                        <a:t>Review code for many projects of SLD &amp; HLD.</a:t>
                      </a:r>
                      <a:endParaRPr lang="en-US" sz="1100" dirty="0"/>
                    </a:p>
                  </a:txBody>
                  <a:tcPr marL="101461" marR="101461" marT="50730" marB="5073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758945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Test items creation</a:t>
                      </a:r>
                      <a:endParaRPr lang="en-US" sz="1400" i="1" dirty="0"/>
                    </a:p>
                  </a:txBody>
                  <a:tcPr marL="101461" marR="101461" marT="50730" marB="50730" anchor="ctr">
                    <a:solidFill>
                      <a:srgbClr val="D0DCE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Tx/>
                        <a:buChar char="-"/>
                      </a:pPr>
                      <a:r>
                        <a:rPr lang="en-US" sz="1100" dirty="0" smtClean="0"/>
                        <a:t>Hard to avoid missing in </a:t>
                      </a:r>
                      <a:r>
                        <a:rPr lang="en-US" sz="1100" dirty="0" err="1" smtClean="0"/>
                        <a:t>testcases</a:t>
                      </a:r>
                      <a:r>
                        <a:rPr lang="en-US" sz="1100" dirty="0" smtClean="0"/>
                        <a:t> and</a:t>
                      </a:r>
                      <a:r>
                        <a:rPr lang="en-US" sz="1100" baseline="0" dirty="0" smtClean="0"/>
                        <a:t> create test items for full coverage.</a:t>
                      </a:r>
                      <a:endParaRPr lang="en-US" sz="1100" dirty="0" smtClean="0"/>
                    </a:p>
                  </a:txBody>
                  <a:tcPr marL="101461" marR="101461" marT="50730" marB="5073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Tx/>
                        <a:buChar char="-"/>
                      </a:pPr>
                      <a:r>
                        <a:rPr lang="en-US" sz="1100" dirty="0" smtClean="0"/>
                        <a:t>Having</a:t>
                      </a:r>
                      <a:r>
                        <a:rPr lang="en-US" sz="1100" baseline="0" dirty="0" smtClean="0"/>
                        <a:t> a thorough grasp of hardware spec is one of important points to avoid missing </a:t>
                      </a:r>
                      <a:r>
                        <a:rPr lang="en-US" sz="1100" baseline="0" dirty="0" err="1" smtClean="0"/>
                        <a:t>testcases</a:t>
                      </a:r>
                      <a:r>
                        <a:rPr lang="en-US" sz="1100" baseline="0" dirty="0" smtClean="0"/>
                        <a:t>. Besides that, understanding implementation </a:t>
                      </a:r>
                      <a:r>
                        <a:rPr lang="en-US" sz="1100" baseline="0" dirty="0" err="1" smtClean="0"/>
                        <a:t>sourcecode</a:t>
                      </a:r>
                      <a:r>
                        <a:rPr lang="en-US" sz="1100" baseline="0" dirty="0" smtClean="0"/>
                        <a:t> and code coverage help to create </a:t>
                      </a:r>
                      <a:r>
                        <a:rPr lang="en-US" sz="1100" baseline="0" dirty="0" err="1" smtClean="0"/>
                        <a:t>testcases</a:t>
                      </a:r>
                      <a:r>
                        <a:rPr lang="en-US" sz="1100" baseline="0" dirty="0" smtClean="0"/>
                        <a:t> for covering all code lines.</a:t>
                      </a:r>
                    </a:p>
                  </a:txBody>
                  <a:tcPr marL="101461" marR="101461" marT="50730" marB="5073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925752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Build up environment</a:t>
                      </a:r>
                      <a:endParaRPr lang="en-US" sz="1400" i="1" dirty="0"/>
                    </a:p>
                  </a:txBody>
                  <a:tcPr marL="101461" marR="101461" marT="50730" marB="50730" anchor="ctr">
                    <a:solidFill>
                      <a:srgbClr val="D0DCE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100" baseline="0" dirty="0" smtClean="0"/>
                        <a:t>Some environments are so complicated to understand the structure in a short time.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100" baseline="0" dirty="0" smtClean="0"/>
                        <a:t>Need to have general experience and knowledge to build up test environment with new structure.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100" baseline="0" dirty="0" smtClean="0"/>
                        <a:t>Lack of experience about </a:t>
                      </a:r>
                      <a:r>
                        <a:rPr lang="en-US" sz="1100" baseline="0" dirty="0" err="1" smtClean="0"/>
                        <a:t>Makefile</a:t>
                      </a:r>
                      <a:r>
                        <a:rPr lang="en-US" sz="1100" baseline="0" dirty="0" smtClean="0"/>
                        <a:t>, GNU and </a:t>
                      </a:r>
                      <a:r>
                        <a:rPr lang="en-US" sz="1100" baseline="0" dirty="0" err="1" smtClean="0"/>
                        <a:t>gcc</a:t>
                      </a:r>
                      <a:r>
                        <a:rPr lang="en-US" sz="1100" baseline="0" dirty="0" smtClean="0"/>
                        <a:t> compiler.</a:t>
                      </a:r>
                    </a:p>
                  </a:txBody>
                  <a:tcPr marL="101461" marR="101461" marT="50730" marB="5073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Tx/>
                        <a:buChar char="-"/>
                      </a:pPr>
                      <a:r>
                        <a:rPr lang="en-US" sz="1100" dirty="0" smtClean="0"/>
                        <a:t>Self investigate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baseline="0" dirty="0" err="1" smtClean="0"/>
                        <a:t>Makefile</a:t>
                      </a:r>
                      <a:r>
                        <a:rPr lang="en-US" sz="1100" baseline="0" dirty="0" smtClean="0"/>
                        <a:t>, GNU and compiler. Refer to available environments, create </a:t>
                      </a:r>
                      <a:r>
                        <a:rPr lang="en-US" sz="1100" baseline="0" dirty="0" err="1" smtClean="0"/>
                        <a:t>Makefile</a:t>
                      </a:r>
                      <a:r>
                        <a:rPr lang="en-US" sz="1100" baseline="0" dirty="0" smtClean="0"/>
                        <a:t> and try to compile </a:t>
                      </a:r>
                      <a:r>
                        <a:rPr lang="en-US" sz="1100" baseline="0" dirty="0" err="1" smtClean="0"/>
                        <a:t>env</a:t>
                      </a:r>
                      <a:r>
                        <a:rPr lang="en-US" sz="1100" baseline="0" dirty="0" smtClean="0"/>
                        <a:t>, test pattern with various settings.</a:t>
                      </a:r>
                    </a:p>
                    <a:p>
                      <a:pPr marL="171450" indent="-171450" algn="l">
                        <a:buFontTx/>
                        <a:buChar char="-"/>
                      </a:pPr>
                      <a:r>
                        <a:rPr lang="en-US" sz="1100" baseline="0" dirty="0" smtClean="0"/>
                        <a:t>Try to build verification environment from simple to complicated. That can help more understanding about existed environments.</a:t>
                      </a:r>
                    </a:p>
                  </a:txBody>
                  <a:tcPr marL="101461" marR="101461" marT="50730" marB="5073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130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89" y="0"/>
            <a:ext cx="11270811" cy="617220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964065"/>
          </a:xfrm>
        </p:spPr>
        <p:txBody>
          <a:bodyPr/>
          <a:lstStyle/>
          <a:p>
            <a:r>
              <a:rPr lang="en-US" dirty="0" smtClean="0"/>
              <a:t>Next training 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17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9000000" cy="455509"/>
          </a:xfrm>
        </p:spPr>
        <p:txBody>
          <a:bodyPr/>
          <a:lstStyle/>
          <a:p>
            <a:r>
              <a:rPr lang="en-US" dirty="0" smtClean="0"/>
              <a:t>Next training plan and target</a:t>
            </a:r>
            <a:endParaRPr kumimoji="1" 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14</a:t>
            </a:fld>
            <a:endParaRPr lang="de-DE" dirty="0"/>
          </a:p>
        </p:txBody>
      </p:sp>
      <p:grpSp>
        <p:nvGrpSpPr>
          <p:cNvPr id="45" name="Group 44"/>
          <p:cNvGrpSpPr/>
          <p:nvPr/>
        </p:nvGrpSpPr>
        <p:grpSpPr>
          <a:xfrm>
            <a:off x="5582463" y="1966300"/>
            <a:ext cx="5659188" cy="3669523"/>
            <a:chOff x="5391963" y="1588277"/>
            <a:chExt cx="5659188" cy="3669523"/>
          </a:xfrm>
        </p:grpSpPr>
        <p:sp>
          <p:nvSpPr>
            <p:cNvPr id="18" name="Arrow: Pentagon 17"/>
            <p:cNvSpPr/>
            <p:nvPr/>
          </p:nvSpPr>
          <p:spPr>
            <a:xfrm>
              <a:off x="5943600" y="5181600"/>
              <a:ext cx="5107551" cy="76200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row: Pentagon 19"/>
            <p:cNvSpPr/>
            <p:nvPr/>
          </p:nvSpPr>
          <p:spPr>
            <a:xfrm rot="16200000">
              <a:off x="4152900" y="3390900"/>
              <a:ext cx="3657600" cy="76200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905500" y="4191000"/>
              <a:ext cx="152400" cy="152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905500" y="3200400"/>
              <a:ext cx="152400" cy="152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905500" y="2209800"/>
              <a:ext cx="152400" cy="152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086600" y="2473799"/>
              <a:ext cx="381000" cy="270780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305800" y="2277895"/>
              <a:ext cx="381000" cy="290370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9525000" y="2746177"/>
              <a:ext cx="381000" cy="243542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529700" y="4082534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46150" y="3095733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566350" y="2105133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391963" y="1588277"/>
              <a:ext cx="736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Level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038975" y="2212777"/>
              <a:ext cx="5143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2.83</a:t>
              </a:r>
              <a:endParaRPr lang="en-US" sz="12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359119" y="2011978"/>
              <a:ext cx="2895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3</a:t>
              </a:r>
              <a:endParaRPr lang="en-US" sz="12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525000" y="2479583"/>
              <a:ext cx="4444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</a:t>
              </a:r>
              <a:r>
                <a:rPr lang="en-US" sz="1200" dirty="0" smtClean="0"/>
                <a:t>.6</a:t>
              </a:r>
              <a:endParaRPr lang="en-US" sz="1200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914400" y="1600200"/>
            <a:ext cx="4427500" cy="4648200"/>
            <a:chOff x="815087" y="1966300"/>
            <a:chExt cx="4427500" cy="3822167"/>
          </a:xfrm>
        </p:grpSpPr>
        <p:sp>
          <p:nvSpPr>
            <p:cNvPr id="46" name="Rectangle: Rounded Corners 45"/>
            <p:cNvSpPr/>
            <p:nvPr/>
          </p:nvSpPr>
          <p:spPr>
            <a:xfrm>
              <a:off x="815087" y="1966300"/>
              <a:ext cx="4426263" cy="382216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272287" y="2091617"/>
              <a:ext cx="161808" cy="12375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434095" y="2015901"/>
              <a:ext cx="3554045" cy="48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accent1">
                    <a:lumMod val="75000"/>
                  </a:schemeClr>
                </a:buClr>
              </a:pPr>
              <a:r>
                <a:rPr lang="en-US" sz="1600" dirty="0" smtClean="0"/>
                <a:t>Focus on HLD project with improving</a:t>
              </a:r>
            </a:p>
            <a:p>
              <a:pPr>
                <a:buClr>
                  <a:schemeClr val="accent1">
                    <a:lumMod val="75000"/>
                  </a:schemeClr>
                </a:buClr>
              </a:pPr>
              <a:r>
                <a:rPr lang="en-US" sz="1600" dirty="0"/>
                <a:t>i</a:t>
              </a:r>
              <a:r>
                <a:rPr lang="en-US" sz="1600" dirty="0" smtClean="0"/>
                <a:t>n design role</a:t>
              </a:r>
              <a:r>
                <a:rPr lang="en-US" sz="1600" dirty="0"/>
                <a:t>.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907167" y="2496757"/>
              <a:ext cx="4335420" cy="2556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r>
                <a:rPr lang="en-US" sz="1400" dirty="0" smtClean="0"/>
                <a:t>Design Synthesizable </a:t>
              </a:r>
              <a:r>
                <a:rPr lang="en-US" sz="1400" dirty="0" err="1" smtClean="0"/>
                <a:t>SystemC</a:t>
              </a:r>
              <a:r>
                <a:rPr lang="en-US" sz="1400" dirty="0" smtClean="0"/>
                <a:t> model for some modules, optimize </a:t>
              </a:r>
              <a:r>
                <a:rPr lang="en-US" sz="1400" dirty="0" err="1" smtClean="0"/>
                <a:t>sourcecode</a:t>
              </a:r>
              <a:r>
                <a:rPr lang="en-US" sz="1400" dirty="0" smtClean="0"/>
                <a:t>, implement for complex functions.</a:t>
              </a:r>
              <a:endParaRPr lang="en-US" sz="1400" dirty="0"/>
            </a:p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r>
                <a:rPr lang="en-US" sz="1400" dirty="0" smtClean="0"/>
                <a:t>Practice to improve coding skill, coding style.</a:t>
              </a:r>
              <a:endParaRPr lang="en-US" sz="1400" dirty="0"/>
            </a:p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r>
                <a:rPr lang="en-US" sz="1400" dirty="0" smtClean="0"/>
                <a:t>Ability to use </a:t>
              </a:r>
              <a:r>
                <a:rPr lang="en-US" sz="1400" dirty="0" err="1" smtClean="0"/>
                <a:t>multilanguages</a:t>
              </a:r>
              <a:r>
                <a:rPr lang="en-US" sz="1400" dirty="0" smtClean="0"/>
                <a:t>: </a:t>
              </a:r>
              <a:r>
                <a:rPr lang="en-US" sz="1400" dirty="0" err="1" smtClean="0"/>
                <a:t>SystemC</a:t>
              </a:r>
              <a:r>
                <a:rPr lang="en-US" sz="1400" dirty="0" smtClean="0"/>
                <a:t>, C/C++, Perl, Python, C-shell.</a:t>
              </a:r>
            </a:p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r>
                <a:rPr lang="en-US" sz="1400" dirty="0" smtClean="0"/>
                <a:t>Take on design task for some in-house tools enhancement. (</a:t>
              </a:r>
              <a:r>
                <a:rPr lang="en-US" sz="1400" dirty="0" err="1" smtClean="0"/>
                <a:t>SSGen</a:t>
              </a:r>
              <a:r>
                <a:rPr lang="en-US" sz="1400" dirty="0" smtClean="0"/>
                <a:t>, </a:t>
              </a:r>
              <a:r>
                <a:rPr lang="en-US" sz="1400" dirty="0" err="1" smtClean="0"/>
                <a:t>Erakis</a:t>
              </a:r>
              <a:r>
                <a:rPr lang="en-US" sz="1400" dirty="0" smtClean="0"/>
                <a:t>)</a:t>
              </a:r>
            </a:p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r>
                <a:rPr lang="en-US" sz="1400" dirty="0" smtClean="0"/>
                <a:t>In Stratus evaluation: Can analyze the results and point out solution to </a:t>
              </a:r>
              <a:r>
                <a:rPr lang="en-US" sz="1400" dirty="0"/>
                <a:t>optimize. Having a thorough grasp of </a:t>
              </a:r>
              <a:r>
                <a:rPr lang="en-US" sz="1400" dirty="0" smtClean="0"/>
                <a:t>Stratus configurations.</a:t>
              </a:r>
              <a:endParaRPr lang="en-US" sz="1400" dirty="0"/>
            </a:p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r>
                <a:rPr lang="en-US" sz="1400" dirty="0" smtClean="0"/>
                <a:t>Besides that, continuously improve common and verification skills to achieve the target has planned.</a:t>
              </a:r>
              <a:endParaRPr lang="en-US" sz="1400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9525000" y="5600611"/>
            <a:ext cx="1854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Second year training</a:t>
            </a:r>
            <a:endParaRPr lang="en-US" sz="14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6810246" y="1632242"/>
            <a:ext cx="4675956" cy="307777"/>
            <a:chOff x="3973652" y="5803610"/>
            <a:chExt cx="4675956" cy="307777"/>
          </a:xfrm>
        </p:grpSpPr>
        <p:sp>
          <p:nvSpPr>
            <p:cNvPr id="48" name="Sun 47"/>
            <p:cNvSpPr/>
            <p:nvPr/>
          </p:nvSpPr>
          <p:spPr>
            <a:xfrm>
              <a:off x="3973652" y="5881299"/>
              <a:ext cx="152400" cy="152400"/>
            </a:xfrm>
            <a:prstGeom prst="su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295858" y="5803610"/>
              <a:ext cx="43537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All values are average value of skill level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2074960" y="5218093"/>
            <a:ext cx="38416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 smtClean="0"/>
              <a:t>Risk/Issue management: Level 2</a:t>
            </a:r>
            <a:endParaRPr lang="en-US" sz="1400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 smtClean="0"/>
              <a:t>Task management: Level 3</a:t>
            </a:r>
            <a:endParaRPr lang="en-US" sz="1400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 smtClean="0"/>
              <a:t>Build up environment: Level 3</a:t>
            </a:r>
            <a:endParaRPr lang="en-US" sz="1400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 smtClean="0"/>
              <a:t>Test items creation: Level 2</a:t>
            </a:r>
            <a:endParaRPr lang="en-US" sz="1400" dirty="0"/>
          </a:p>
        </p:txBody>
      </p:sp>
      <p:grpSp>
        <p:nvGrpSpPr>
          <p:cNvPr id="63" name="Group 62"/>
          <p:cNvGrpSpPr/>
          <p:nvPr/>
        </p:nvGrpSpPr>
        <p:grpSpPr>
          <a:xfrm>
            <a:off x="5889050" y="5893955"/>
            <a:ext cx="5937187" cy="369332"/>
            <a:chOff x="1779989" y="5225820"/>
            <a:chExt cx="5937187" cy="369332"/>
          </a:xfrm>
        </p:grpSpPr>
        <p:sp>
          <p:nvSpPr>
            <p:cNvPr id="64" name="Rectangle 63"/>
            <p:cNvSpPr/>
            <p:nvPr/>
          </p:nvSpPr>
          <p:spPr>
            <a:xfrm>
              <a:off x="1779989" y="5334000"/>
              <a:ext cx="161808" cy="16180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991976" y="5225820"/>
              <a:ext cx="203067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dirty="0"/>
                <a:t>Common skills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780547" y="5329582"/>
              <a:ext cx="161808" cy="1618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023826" y="5225820"/>
              <a:ext cx="203067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dirty="0"/>
                <a:t>Design role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456947" y="5334000"/>
              <a:ext cx="161808" cy="16180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686501" y="5225820"/>
              <a:ext cx="203067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dirty="0"/>
                <a:t>Verification role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137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89" y="0"/>
            <a:ext cx="11270811" cy="617220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964065"/>
          </a:xfrm>
        </p:spPr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62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80000" y="923689"/>
            <a:ext cx="9000000" cy="455509"/>
          </a:xfrm>
        </p:spPr>
        <p:txBody>
          <a:bodyPr/>
          <a:lstStyle/>
          <a:p>
            <a:r>
              <a:rPr kumimoji="1" lang="en-US" dirty="0" smtClean="0"/>
              <a:t>MENTOR – MENTEE INTERACTIVE</a:t>
            </a:r>
            <a:endParaRPr kumimoji="1" 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/>
              <a:t>Page </a:t>
            </a:r>
            <a:fld id="{3FD030EF-7044-4946-962A-5D7D09BD1B34}" type="slidenum">
              <a:rPr lang="de-DE" smtClean="0"/>
              <a:pPr algn="l"/>
              <a:t>16</a:t>
            </a:fld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591319"/>
            <a:ext cx="9525000" cy="473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27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1800000"/>
            <a:ext cx="5280000" cy="300339"/>
          </a:xfrm>
        </p:spPr>
        <p:txBody>
          <a:bodyPr/>
          <a:lstStyle/>
          <a:p>
            <a:r>
              <a:rPr lang="en-US" dirty="0"/>
              <a:t>Renesas.com</a:t>
            </a:r>
          </a:p>
        </p:txBody>
      </p:sp>
    </p:spTree>
    <p:extLst>
      <p:ext uri="{BB962C8B-B14F-4D97-AF65-F5344CB8AC3E}">
        <p14:creationId xmlns:p14="http://schemas.microsoft.com/office/powerpoint/2010/main" val="2591986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55"/>
          </a:xfrm>
        </p:spPr>
        <p:txBody>
          <a:bodyPr/>
          <a:lstStyle/>
          <a:p>
            <a:r>
              <a:rPr lang="en-US" sz="2200" dirty="0" smtClean="0"/>
              <a:t>Training Plan Review</a:t>
            </a:r>
            <a:r>
              <a:rPr lang="en-US" dirty="0" smtClean="0"/>
              <a:t>	</a:t>
            </a:r>
            <a:r>
              <a:rPr lang="en-US" b="1" dirty="0" smtClean="0"/>
              <a:t>03</a:t>
            </a:r>
            <a:endParaRPr lang="en-US" dirty="0"/>
          </a:p>
          <a:p>
            <a:r>
              <a:rPr lang="en-US" sz="2200" dirty="0" smtClean="0"/>
              <a:t>Current </a:t>
            </a:r>
            <a:r>
              <a:rPr lang="en-US" sz="2200" dirty="0"/>
              <a:t>Status and Achievement</a:t>
            </a:r>
            <a:r>
              <a:rPr lang="en-US" dirty="0"/>
              <a:t>	</a:t>
            </a:r>
            <a:r>
              <a:rPr lang="en-US" b="1" dirty="0" smtClean="0"/>
              <a:t>06</a:t>
            </a:r>
            <a:endParaRPr lang="en-US" b="1" dirty="0"/>
          </a:p>
          <a:p>
            <a:r>
              <a:rPr lang="en-US" sz="2200" dirty="0" smtClean="0"/>
              <a:t>Difficulty and Solution</a:t>
            </a:r>
            <a:r>
              <a:rPr lang="en-US" dirty="0"/>
              <a:t>	</a:t>
            </a:r>
            <a:r>
              <a:rPr lang="en-US" b="1" dirty="0" smtClean="0"/>
              <a:t>11</a:t>
            </a:r>
            <a:endParaRPr lang="en-US" b="1" dirty="0"/>
          </a:p>
          <a:p>
            <a:r>
              <a:rPr lang="en-US" sz="2200" dirty="0" smtClean="0"/>
              <a:t>Next Training Plan</a:t>
            </a:r>
            <a:r>
              <a:rPr lang="en-US" dirty="0"/>
              <a:t>	</a:t>
            </a:r>
            <a:r>
              <a:rPr lang="en-US" b="1" dirty="0" smtClean="0"/>
              <a:t>13</a:t>
            </a:r>
          </a:p>
          <a:p>
            <a:r>
              <a:rPr lang="en-US" sz="2200" dirty="0" smtClean="0"/>
              <a:t>Appendix	</a:t>
            </a:r>
            <a:r>
              <a:rPr lang="en-US" b="1" dirty="0" smtClean="0"/>
              <a:t>15</a:t>
            </a:r>
            <a:r>
              <a:rPr lang="en-US" sz="2200" dirty="0" smtClean="0"/>
              <a:t>	</a:t>
            </a:r>
            <a:endParaRPr lang="en-US" sz="22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420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89" y="0"/>
            <a:ext cx="11270811" cy="617220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964065"/>
          </a:xfrm>
        </p:spPr>
        <p:txBody>
          <a:bodyPr/>
          <a:lstStyle/>
          <a:p>
            <a:r>
              <a:rPr lang="en-US" dirty="0" smtClean="0"/>
              <a:t>TRAINING PLAN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63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cap="all" dirty="0"/>
              <a:t>TRAINING </a:t>
            </a:r>
            <a:r>
              <a:rPr lang="en-US" cap="all" dirty="0" smtClean="0"/>
              <a:t>PLAN review</a:t>
            </a:r>
            <a:r>
              <a:rPr lang="en-US" cap="all" dirty="0"/>
              <a:t/>
            </a:r>
            <a:br>
              <a:rPr lang="en-US" cap="all" dirty="0"/>
            </a:br>
            <a:r>
              <a:rPr lang="en-US" sz="2000" dirty="0"/>
              <a:t>DETAIL PLAN</a:t>
            </a:r>
            <a:endParaRPr lang="en-US" sz="2000" cap="all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4</a:t>
            </a:fld>
            <a:endParaRPr lang="de-DE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04812"/>
              </p:ext>
            </p:extLst>
          </p:nvPr>
        </p:nvGraphicFramePr>
        <p:xfrm>
          <a:off x="1080001" y="1600187"/>
          <a:ext cx="9968998" cy="4648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230"/>
                <a:gridCol w="2646768"/>
                <a:gridCol w="1512439"/>
                <a:gridCol w="1564362"/>
                <a:gridCol w="1600200"/>
                <a:gridCol w="1523999"/>
              </a:tblGrid>
              <a:tr h="25823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Role</a:t>
                      </a:r>
                      <a:endParaRPr lang="en-US" sz="1200" dirty="0"/>
                    </a:p>
                  </a:txBody>
                  <a:tcPr marL="63735" marR="63735" marT="31868" marB="3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Skill</a:t>
                      </a:r>
                      <a:endParaRPr lang="en-US" sz="1200" dirty="0"/>
                    </a:p>
                  </a:txBody>
                  <a:tcPr marL="63735" marR="63735" marT="31868" marB="3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Nov.</a:t>
                      </a:r>
                      <a:r>
                        <a:rPr lang="en-US" sz="1200" baseline="0" dirty="0" smtClean="0"/>
                        <a:t> 2017</a:t>
                      </a:r>
                      <a:endParaRPr lang="en-US" sz="1200" dirty="0"/>
                    </a:p>
                  </a:txBody>
                  <a:tcPr marL="63735" marR="63735" marT="31868" marB="3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May.</a:t>
                      </a:r>
                      <a:r>
                        <a:rPr lang="en-US" sz="1200" baseline="0" dirty="0" smtClean="0"/>
                        <a:t> 2018</a:t>
                      </a:r>
                      <a:endParaRPr lang="en-US" sz="1200" dirty="0"/>
                    </a:p>
                  </a:txBody>
                  <a:tcPr marL="63735" marR="63735" marT="31868" marB="3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Nov. 2018</a:t>
                      </a:r>
                      <a:endParaRPr lang="en-US" sz="1200" dirty="0"/>
                    </a:p>
                  </a:txBody>
                  <a:tcPr marL="63735" marR="63735" marT="31868" marB="3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May. 2019</a:t>
                      </a:r>
                      <a:endParaRPr lang="en-US" sz="1200" dirty="0"/>
                    </a:p>
                  </a:txBody>
                  <a:tcPr marL="63735" marR="63735" marT="31868" marB="31868" anchor="ctr"/>
                </a:tc>
              </a:tr>
              <a:tr h="258234">
                <a:tc rowSpan="6">
                  <a:txBody>
                    <a:bodyPr/>
                    <a:lstStyle/>
                    <a:p>
                      <a:r>
                        <a:rPr lang="en-US" sz="1200" b="1" dirty="0" smtClean="0"/>
                        <a:t>Common</a:t>
                      </a:r>
                      <a:endParaRPr lang="en-US" sz="1200" b="1" dirty="0"/>
                    </a:p>
                  </a:txBody>
                  <a:tcPr marL="63735" marR="63735" marT="31868" marB="31868" anchor="ctr">
                    <a:solidFill>
                      <a:srgbClr val="E7EA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Working flow</a:t>
                      </a:r>
                      <a:endParaRPr lang="en-US" sz="1200" dirty="0"/>
                    </a:p>
                  </a:txBody>
                  <a:tcPr marL="63735" marR="63735" marT="31868" marB="31868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3735" marR="63735" marT="31868" marB="31868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3735" marR="63735" marT="31868" marB="31868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3735" marR="63735" marT="31868" marB="31868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3735" marR="63735" marT="31868" marB="31868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58234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700" marR="73700" marT="36850" marB="3685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Hardware manual investigation</a:t>
                      </a:r>
                      <a:endParaRPr lang="en-US" sz="1200" dirty="0"/>
                    </a:p>
                  </a:txBody>
                  <a:tcPr marL="63735" marR="63735" marT="31868" marB="31868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3735" marR="63735" marT="31868" marB="31868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3735" marR="63735" marT="31868" marB="31868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3735" marR="63735" marT="31868" marB="31868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3735" marR="63735" marT="31868" marB="31868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58234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700" marR="73700" marT="36850" marB="3685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Risk/Issue management</a:t>
                      </a:r>
                      <a:endParaRPr lang="en-US" sz="1200" dirty="0"/>
                    </a:p>
                  </a:txBody>
                  <a:tcPr marL="63735" marR="63735" marT="31868" marB="31868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 (F)</a:t>
                      </a:r>
                      <a:endParaRPr lang="en-US" sz="1200" dirty="0"/>
                    </a:p>
                  </a:txBody>
                  <a:tcPr marL="63735" marR="63735" marT="31868" marB="31868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r>
                        <a:rPr lang="en-US" sz="1200" baseline="0" dirty="0" smtClean="0"/>
                        <a:t> (L)</a:t>
                      </a:r>
                      <a:endParaRPr lang="en-US" sz="1200" dirty="0"/>
                    </a:p>
                  </a:txBody>
                  <a:tcPr marL="63735" marR="63735" marT="31868" marB="31868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3735" marR="63735" marT="31868" marB="31868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3735" marR="63735" marT="31868" marB="31868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58234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700" marR="73700" marT="36850" marB="3685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Task management</a:t>
                      </a:r>
                      <a:endParaRPr lang="en-US" sz="1200" dirty="0"/>
                    </a:p>
                  </a:txBody>
                  <a:tcPr marL="63735" marR="63735" marT="31868" marB="31868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63735" marR="63735" marT="31868" marB="31868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3735" marR="63735" marT="31868" marB="31868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3735" marR="63735" marT="31868" marB="31868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3735" marR="63735" marT="31868" marB="31868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58234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700" marR="73700" marT="36850" marB="3685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Scripting</a:t>
                      </a:r>
                      <a:r>
                        <a:rPr lang="en-US" sz="1200" baseline="0" dirty="0" smtClean="0"/>
                        <a:t> Languages</a:t>
                      </a:r>
                      <a:endParaRPr lang="en-US" sz="1200" dirty="0"/>
                    </a:p>
                  </a:txBody>
                  <a:tcPr marL="63735" marR="63735" marT="31868" marB="31868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63735" marR="63735" marT="31868" marB="31868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3735" marR="63735" marT="31868" marB="31868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3735" marR="63735" marT="31868" marB="31868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3735" marR="63735" marT="31868" marB="31868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58234">
                <a:tc vMerge="1"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63735" marR="63735" marT="31868" marB="31868"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HLD tool evaluation</a:t>
                      </a:r>
                      <a:r>
                        <a:rPr lang="en-US" sz="1200" baseline="0" dirty="0" smtClean="0"/>
                        <a:t> (</a:t>
                      </a:r>
                      <a:r>
                        <a:rPr lang="en-US" sz="1200" baseline="0" dirty="0" err="1" smtClean="0"/>
                        <a:t>Stratus,etc</a:t>
                      </a:r>
                      <a:r>
                        <a:rPr lang="en-US" sz="1200" baseline="0" dirty="0" smtClean="0"/>
                        <a:t>)</a:t>
                      </a:r>
                      <a:endParaRPr lang="en-US" sz="1200" dirty="0"/>
                    </a:p>
                  </a:txBody>
                  <a:tcPr marL="63735" marR="63735" marT="31868" marB="31868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63735" marR="63735" marT="31868" marB="31868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63735" marR="63735" marT="31868" marB="31868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3735" marR="63735" marT="31868" marB="31868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3735" marR="63735" marT="31868" marB="31868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5823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Average</a:t>
                      </a:r>
                      <a:endParaRPr lang="en-US" sz="1200" dirty="0"/>
                    </a:p>
                  </a:txBody>
                  <a:tcPr marL="63735" marR="63735" marT="31868" marB="3186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3735" marR="63735" marT="31868" marB="318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1.33</a:t>
                      </a:r>
                      <a:endParaRPr lang="en-US" sz="1200" dirty="0"/>
                    </a:p>
                  </a:txBody>
                  <a:tcPr marL="63735" marR="63735" marT="31868" marB="3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3735" marR="63735" marT="31868" marB="3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2.33</a:t>
                      </a:r>
                      <a:endParaRPr lang="en-US" sz="1200" dirty="0"/>
                    </a:p>
                  </a:txBody>
                  <a:tcPr marL="63735" marR="63735" marT="31868" marB="3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2.83</a:t>
                      </a:r>
                      <a:endParaRPr lang="en-US" sz="1200" dirty="0"/>
                    </a:p>
                  </a:txBody>
                  <a:tcPr marL="63735" marR="63735" marT="31868" marB="31868" anchor="ctr"/>
                </a:tc>
              </a:tr>
              <a:tr h="258234">
                <a:tc rowSpan="3">
                  <a:txBody>
                    <a:bodyPr/>
                    <a:lstStyle/>
                    <a:p>
                      <a:r>
                        <a:rPr lang="en-US" sz="1200" b="1" dirty="0" smtClean="0"/>
                        <a:t>Design</a:t>
                      </a:r>
                      <a:r>
                        <a:rPr lang="en-US" sz="1200" b="1" baseline="0" dirty="0" smtClean="0"/>
                        <a:t> role</a:t>
                      </a:r>
                      <a:endParaRPr lang="en-US" sz="1200" b="1" dirty="0"/>
                    </a:p>
                  </a:txBody>
                  <a:tcPr marL="63735" marR="63735" marT="31868" marB="31868"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Design specification</a:t>
                      </a:r>
                      <a:endParaRPr lang="en-US" sz="1200" dirty="0"/>
                    </a:p>
                  </a:txBody>
                  <a:tcPr marL="63735" marR="63735" marT="31868" marB="31868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 (F)</a:t>
                      </a:r>
                      <a:r>
                        <a:rPr lang="en-US" sz="1200" baseline="0" dirty="0" smtClean="0"/>
                        <a:t> </a:t>
                      </a:r>
                      <a:endParaRPr lang="en-US" sz="1200" dirty="0"/>
                    </a:p>
                  </a:txBody>
                  <a:tcPr marL="63735" marR="63735" marT="31868" marB="31868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3735" marR="63735" marT="31868" marB="31868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3735" marR="63735" marT="31868" marB="31868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3735" marR="63735" marT="31868" marB="31868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58234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700" marR="73700" marT="36850" marB="3685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Coding</a:t>
                      </a:r>
                      <a:endParaRPr lang="en-US" sz="1200" dirty="0"/>
                    </a:p>
                  </a:txBody>
                  <a:tcPr marL="63735" marR="63735" marT="31868" marB="31868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 (F)</a:t>
                      </a:r>
                      <a:endParaRPr lang="en-US" sz="1200" dirty="0"/>
                    </a:p>
                  </a:txBody>
                  <a:tcPr marL="63735" marR="63735" marT="31868" marB="31868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 (L)</a:t>
                      </a:r>
                      <a:endParaRPr lang="en-US" sz="1200" dirty="0"/>
                    </a:p>
                  </a:txBody>
                  <a:tcPr marL="63735" marR="63735" marT="31868" marB="31868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3735" marR="63735" marT="31868" marB="31868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3735" marR="63735" marT="31868" marB="31868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58234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3700" marR="73700" marT="36850" marB="36850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Code review</a:t>
                      </a:r>
                      <a:endParaRPr lang="en-US" sz="1200" dirty="0"/>
                    </a:p>
                  </a:txBody>
                  <a:tcPr marL="63735" marR="63735" marT="31868" marB="31868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 (F) </a:t>
                      </a:r>
                      <a:endParaRPr lang="en-US" sz="1200" dirty="0"/>
                    </a:p>
                  </a:txBody>
                  <a:tcPr marL="63735" marR="63735" marT="31868" marB="31868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 (L)</a:t>
                      </a:r>
                      <a:endParaRPr lang="en-US" sz="1200" dirty="0"/>
                    </a:p>
                  </a:txBody>
                  <a:tcPr marL="63735" marR="63735" marT="31868" marB="31868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3735" marR="63735" marT="31868" marB="31868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3735" marR="63735" marT="31868" marB="31868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5823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Average</a:t>
                      </a:r>
                      <a:endParaRPr lang="en-US" sz="1200" dirty="0"/>
                    </a:p>
                  </a:txBody>
                  <a:tcPr marL="63735" marR="63735" marT="31868" marB="3186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3735" marR="63735" marT="31868" marB="318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63735" marR="63735" marT="31868" marB="3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1.33</a:t>
                      </a:r>
                      <a:endParaRPr lang="en-US" sz="1200" dirty="0"/>
                    </a:p>
                  </a:txBody>
                  <a:tcPr marL="63735" marR="63735" marT="31868" marB="3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3735" marR="63735" marT="31868" marB="3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3735" marR="63735" marT="31868" marB="31868" anchor="ctr"/>
                </a:tc>
              </a:tr>
              <a:tr h="258234">
                <a:tc rowSpan="5">
                  <a:txBody>
                    <a:bodyPr/>
                    <a:lstStyle/>
                    <a:p>
                      <a:r>
                        <a:rPr lang="en-US" sz="1200" b="1" dirty="0" smtClean="0"/>
                        <a:t>Verification</a:t>
                      </a:r>
                      <a:r>
                        <a:rPr lang="en-US" sz="1200" b="1" baseline="0" dirty="0" smtClean="0"/>
                        <a:t> role</a:t>
                      </a:r>
                      <a:endParaRPr lang="en-US" sz="1200" b="1" dirty="0"/>
                    </a:p>
                  </a:txBody>
                  <a:tcPr marL="63735" marR="63735" marT="31868" marB="31868"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Documentation</a:t>
                      </a:r>
                      <a:endParaRPr lang="en-US" sz="1200" dirty="0"/>
                    </a:p>
                  </a:txBody>
                  <a:tcPr marL="63735" marR="63735" marT="31868" marB="31868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 (L)</a:t>
                      </a:r>
                      <a:endParaRPr lang="en-US" sz="1200" dirty="0"/>
                    </a:p>
                  </a:txBody>
                  <a:tcPr marL="63735" marR="63735" marT="31868" marB="31868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3735" marR="63735" marT="31868" marB="31868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3735" marR="63735" marT="31868" marB="31868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3735" marR="63735" marT="31868" marB="31868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58234">
                <a:tc vMerge="1"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7235" marR="67235" marT="33618" marB="33618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Test</a:t>
                      </a:r>
                      <a:r>
                        <a:rPr lang="en-US" sz="1200" baseline="0" dirty="0" smtClean="0"/>
                        <a:t> items creation</a:t>
                      </a:r>
                      <a:endParaRPr lang="en-US" sz="1200" dirty="0"/>
                    </a:p>
                  </a:txBody>
                  <a:tcPr marL="63735" marR="63735" marT="31868" marB="31868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 (L)</a:t>
                      </a:r>
                      <a:endParaRPr lang="en-US" sz="1200" dirty="0"/>
                    </a:p>
                  </a:txBody>
                  <a:tcPr marL="63735" marR="63735" marT="31868" marB="31868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 (L)</a:t>
                      </a:r>
                      <a:endParaRPr lang="en-US" sz="1200" dirty="0"/>
                    </a:p>
                  </a:txBody>
                  <a:tcPr marL="63735" marR="63735" marT="31868" marB="31868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3735" marR="63735" marT="31868" marB="31868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3735" marR="63735" marT="31868" marB="31868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58234">
                <a:tc vMerge="1"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7235" marR="67235" marT="33618" marB="33618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Prepare and build up environment</a:t>
                      </a:r>
                      <a:endParaRPr lang="en-US" sz="1200" dirty="0"/>
                    </a:p>
                  </a:txBody>
                  <a:tcPr marL="63735" marR="63735" marT="31868" marB="31868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3735" marR="63735" marT="31868" marB="31868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3735" marR="63735" marT="31868" marB="31868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3735" marR="63735" marT="31868" marB="31868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3735" marR="63735" marT="31868" marB="31868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58234">
                <a:tc vMerge="1"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7235" marR="67235" marT="33618" marB="33618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Verification component</a:t>
                      </a:r>
                      <a:endParaRPr lang="en-US" sz="1200" dirty="0"/>
                    </a:p>
                  </a:txBody>
                  <a:tcPr marL="63735" marR="63735" marT="31868" marB="31868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 (L)</a:t>
                      </a:r>
                      <a:endParaRPr lang="en-US" sz="1200" dirty="0"/>
                    </a:p>
                  </a:txBody>
                  <a:tcPr marL="63735" marR="63735" marT="31868" marB="31868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 (L)</a:t>
                      </a:r>
                      <a:endParaRPr lang="en-US" sz="1200" dirty="0"/>
                    </a:p>
                  </a:txBody>
                  <a:tcPr marL="63735" marR="63735" marT="31868" marB="31868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3735" marR="63735" marT="31868" marB="31868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63735" marR="63735" marT="31868" marB="31868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58234">
                <a:tc vMerge="1"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7235" marR="67235" marT="33618" marB="33618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Functional debug</a:t>
                      </a:r>
                      <a:endParaRPr lang="en-US" sz="1200" dirty="0"/>
                    </a:p>
                  </a:txBody>
                  <a:tcPr marL="63735" marR="63735" marT="31868" marB="31868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 (F) </a:t>
                      </a:r>
                      <a:endParaRPr lang="en-US" sz="1200" dirty="0"/>
                    </a:p>
                  </a:txBody>
                  <a:tcPr marL="63735" marR="63735" marT="31868" marB="31868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 (L)</a:t>
                      </a:r>
                      <a:endParaRPr lang="en-US" sz="1200" dirty="0"/>
                    </a:p>
                  </a:txBody>
                  <a:tcPr marL="63735" marR="63735" marT="31868" marB="31868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3735" marR="63735" marT="31868" marB="31868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3735" marR="63735" marT="31868" marB="31868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5823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Average</a:t>
                      </a:r>
                      <a:endParaRPr lang="en-US" sz="1200" dirty="0"/>
                    </a:p>
                  </a:txBody>
                  <a:tcPr marL="63735" marR="63735" marT="31868" marB="3186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3735" marR="63735" marT="31868" marB="318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1.2</a:t>
                      </a:r>
                      <a:endParaRPr lang="en-US" sz="1200" dirty="0"/>
                    </a:p>
                  </a:txBody>
                  <a:tcPr marL="63735" marR="63735" marT="31868" marB="3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1.4</a:t>
                      </a:r>
                      <a:endParaRPr lang="en-US" sz="1200" dirty="0"/>
                    </a:p>
                  </a:txBody>
                  <a:tcPr marL="63735" marR="63735" marT="31868" marB="3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63735" marR="63735" marT="31868" marB="3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2.6</a:t>
                      </a:r>
                      <a:endParaRPr lang="en-US" sz="1200" dirty="0"/>
                    </a:p>
                  </a:txBody>
                  <a:tcPr marL="63735" marR="63735" marT="31868" marB="31868" anchor="ctr"/>
                </a:tc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6324600" y="1297265"/>
            <a:ext cx="4493710" cy="276999"/>
            <a:chOff x="7643230" y="670421"/>
            <a:chExt cx="4493710" cy="276999"/>
          </a:xfrm>
        </p:grpSpPr>
        <p:sp>
          <p:nvSpPr>
            <p:cNvPr id="19" name="Sun 18"/>
            <p:cNvSpPr/>
            <p:nvPr/>
          </p:nvSpPr>
          <p:spPr>
            <a:xfrm>
              <a:off x="7643230" y="721087"/>
              <a:ext cx="152400" cy="152400"/>
            </a:xfrm>
            <a:prstGeom prst="su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783190" y="670421"/>
              <a:ext cx="4353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F: can work with full support</a:t>
              </a:r>
              <a:endParaRPr lang="en-US" sz="1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839200" y="1315033"/>
            <a:ext cx="4512370" cy="276999"/>
            <a:chOff x="7637010" y="1113619"/>
            <a:chExt cx="4512370" cy="276999"/>
          </a:xfrm>
        </p:grpSpPr>
        <p:sp>
          <p:nvSpPr>
            <p:cNvPr id="22" name="Sun 21"/>
            <p:cNvSpPr/>
            <p:nvPr/>
          </p:nvSpPr>
          <p:spPr>
            <a:xfrm>
              <a:off x="7637010" y="1158151"/>
              <a:ext cx="152400" cy="152400"/>
            </a:xfrm>
            <a:prstGeom prst="su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795630" y="1113619"/>
              <a:ext cx="4353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</a:t>
              </a:r>
              <a:r>
                <a:rPr lang="en-US" sz="1200" dirty="0" smtClean="0"/>
                <a:t>: can work with little support</a:t>
              </a:r>
              <a:endParaRPr lang="en-US" sz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 rot="16200000">
            <a:off x="-1328511" y="3401871"/>
            <a:ext cx="4262630" cy="276999"/>
            <a:chOff x="7630790" y="32772"/>
            <a:chExt cx="4262630" cy="276999"/>
          </a:xfrm>
        </p:grpSpPr>
        <p:sp>
          <p:nvSpPr>
            <p:cNvPr id="25" name="Sun 24"/>
            <p:cNvSpPr/>
            <p:nvPr/>
          </p:nvSpPr>
          <p:spPr>
            <a:xfrm>
              <a:off x="7630790" y="92839"/>
              <a:ext cx="152400" cy="152400"/>
            </a:xfrm>
            <a:prstGeom prst="su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795630" y="32772"/>
              <a:ext cx="40977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Level 1, 2, 3: Skill levels are defined by </a:t>
              </a:r>
              <a:r>
                <a:rPr lang="en-US" sz="1200" dirty="0" err="1" smtClean="0"/>
                <a:t>Renesas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1437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cap="all" dirty="0"/>
              <a:t>TRAINING </a:t>
            </a:r>
            <a:r>
              <a:rPr lang="en-US" cap="all" dirty="0" smtClean="0"/>
              <a:t>PLAN REVIEW</a:t>
            </a:r>
            <a:r>
              <a:rPr lang="en-US" cap="all" dirty="0"/>
              <a:t/>
            </a:r>
            <a:br>
              <a:rPr lang="en-US" cap="all" dirty="0"/>
            </a:br>
            <a:r>
              <a:rPr lang="en-US" sz="2000" dirty="0" smtClean="0"/>
              <a:t>TARGET CHART</a:t>
            </a:r>
            <a:endParaRPr lang="en-US" sz="2000" cap="all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5</a:t>
            </a:fld>
            <a:endParaRPr lang="de-DE" dirty="0"/>
          </a:p>
        </p:txBody>
      </p:sp>
      <p:grpSp>
        <p:nvGrpSpPr>
          <p:cNvPr id="11" name="Group 10"/>
          <p:cNvGrpSpPr/>
          <p:nvPr/>
        </p:nvGrpSpPr>
        <p:grpSpPr>
          <a:xfrm>
            <a:off x="1259158" y="4629215"/>
            <a:ext cx="9673758" cy="321914"/>
            <a:chOff x="1266475" y="4631086"/>
            <a:chExt cx="9673758" cy="321914"/>
          </a:xfrm>
        </p:grpSpPr>
        <p:sp>
          <p:nvSpPr>
            <p:cNvPr id="14" name="Arrow: Chevron 13"/>
            <p:cNvSpPr/>
            <p:nvPr/>
          </p:nvSpPr>
          <p:spPr>
            <a:xfrm>
              <a:off x="3648745" y="4631086"/>
              <a:ext cx="2560239" cy="321910"/>
            </a:xfrm>
            <a:prstGeom prst="chevron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MAY. 2018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Arrow: Pentagon 40"/>
            <p:cNvSpPr/>
            <p:nvPr/>
          </p:nvSpPr>
          <p:spPr>
            <a:xfrm>
              <a:off x="1266475" y="4631090"/>
              <a:ext cx="2572560" cy="321910"/>
            </a:xfrm>
            <a:prstGeom prst="homePlat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NOV. 2017</a:t>
              </a:r>
              <a:endParaRPr lang="en-US" dirty="0"/>
            </a:p>
          </p:txBody>
        </p:sp>
        <p:sp>
          <p:nvSpPr>
            <p:cNvPr id="42" name="Arrow: Chevron 41"/>
            <p:cNvSpPr/>
            <p:nvPr/>
          </p:nvSpPr>
          <p:spPr>
            <a:xfrm>
              <a:off x="6018695" y="4631086"/>
              <a:ext cx="2560239" cy="321910"/>
            </a:xfrm>
            <a:prstGeom prst="chevron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NOV. 2018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Arrow: Chevron 42"/>
            <p:cNvSpPr/>
            <p:nvPr/>
          </p:nvSpPr>
          <p:spPr>
            <a:xfrm>
              <a:off x="8379994" y="4631087"/>
              <a:ext cx="2560239" cy="321910"/>
            </a:xfrm>
            <a:prstGeom prst="chevron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MAY. 2019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0" name="Straight Connector 49"/>
          <p:cNvCxnSpPr>
            <a:cxnSpLocks/>
          </p:cNvCxnSpPr>
          <p:nvPr/>
        </p:nvCxnSpPr>
        <p:spPr>
          <a:xfrm flipV="1">
            <a:off x="3657600" y="1752600"/>
            <a:ext cx="0" cy="28784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Arrow: Pentagon 66"/>
          <p:cNvSpPr/>
          <p:nvPr/>
        </p:nvSpPr>
        <p:spPr>
          <a:xfrm rot="16200000">
            <a:off x="-321112" y="3325553"/>
            <a:ext cx="3200395" cy="5449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8" name="Straight Connector 67"/>
          <p:cNvCxnSpPr>
            <a:cxnSpLocks/>
          </p:cNvCxnSpPr>
          <p:nvPr/>
        </p:nvCxnSpPr>
        <p:spPr>
          <a:xfrm flipV="1">
            <a:off x="6018695" y="1752600"/>
            <a:ext cx="0" cy="28784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cxnSpLocks/>
          </p:cNvCxnSpPr>
          <p:nvPr/>
        </p:nvCxnSpPr>
        <p:spPr>
          <a:xfrm flipV="1">
            <a:off x="8379994" y="1752600"/>
            <a:ext cx="0" cy="287848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084345" y="3727421"/>
            <a:ext cx="786384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869508" y="3575021"/>
            <a:ext cx="786384" cy="76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219360" y="3706085"/>
            <a:ext cx="118872" cy="1188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219360" y="2886270"/>
            <a:ext cx="118872" cy="1188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219360" y="2073298"/>
            <a:ext cx="118872" cy="1188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429283" y="3470441"/>
            <a:ext cx="795528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224811" y="3385968"/>
            <a:ext cx="795528" cy="76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602262" y="2907606"/>
            <a:ext cx="786384" cy="76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9168763" y="2094748"/>
            <a:ext cx="786384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9953266" y="2400300"/>
            <a:ext cx="786384" cy="76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53511" y="357204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53511" y="276104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58243" y="19480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85800" y="1671068"/>
            <a:ext cx="736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Level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306330" y="3239341"/>
            <a:ext cx="786384" cy="307602"/>
            <a:chOff x="1306330" y="3152001"/>
            <a:chExt cx="786384" cy="307602"/>
          </a:xfrm>
        </p:grpSpPr>
        <p:sp>
          <p:nvSpPr>
            <p:cNvPr id="75" name="Rectangle 74"/>
            <p:cNvSpPr/>
            <p:nvPr/>
          </p:nvSpPr>
          <p:spPr>
            <a:xfrm>
              <a:off x="1306330" y="3383403"/>
              <a:ext cx="786384" cy="762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447800" y="3152001"/>
              <a:ext cx="4934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1.33</a:t>
              </a:r>
              <a:endParaRPr lang="en-US" sz="1200" dirty="0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2352792" y="3479708"/>
            <a:ext cx="255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053963" y="3328590"/>
            <a:ext cx="420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1.2</a:t>
            </a:r>
            <a:endParaRPr lang="en-US" sz="1200" dirty="0"/>
          </a:p>
        </p:txBody>
      </p:sp>
      <p:grpSp>
        <p:nvGrpSpPr>
          <p:cNvPr id="9" name="Group 8"/>
          <p:cNvGrpSpPr/>
          <p:nvPr/>
        </p:nvGrpSpPr>
        <p:grpSpPr>
          <a:xfrm>
            <a:off x="3664477" y="2679006"/>
            <a:ext cx="786384" cy="304800"/>
            <a:chOff x="3664477" y="2514600"/>
            <a:chExt cx="786384" cy="304800"/>
          </a:xfrm>
        </p:grpSpPr>
        <p:sp>
          <p:nvSpPr>
            <p:cNvPr id="32" name="Rectangle 31"/>
            <p:cNvSpPr/>
            <p:nvPr/>
          </p:nvSpPr>
          <p:spPr>
            <a:xfrm>
              <a:off x="3664477" y="2743200"/>
              <a:ext cx="786384" cy="762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926144" y="2514600"/>
              <a:ext cx="4934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en-US" sz="1200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4576113" y="3228201"/>
            <a:ext cx="493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1.33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5414170" y="3124200"/>
            <a:ext cx="420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1.4</a:t>
            </a:r>
            <a:endParaRPr lang="en-US" sz="1200" dirty="0"/>
          </a:p>
        </p:txBody>
      </p:sp>
      <p:grpSp>
        <p:nvGrpSpPr>
          <p:cNvPr id="4" name="Group 3"/>
          <p:cNvGrpSpPr/>
          <p:nvPr/>
        </p:nvGrpSpPr>
        <p:grpSpPr>
          <a:xfrm>
            <a:off x="6018458" y="2388695"/>
            <a:ext cx="786384" cy="315099"/>
            <a:chOff x="6018458" y="2423343"/>
            <a:chExt cx="786384" cy="315099"/>
          </a:xfrm>
        </p:grpSpPr>
        <p:sp>
          <p:nvSpPr>
            <p:cNvPr id="35" name="Rectangle 34"/>
            <p:cNvSpPr/>
            <p:nvPr/>
          </p:nvSpPr>
          <p:spPr>
            <a:xfrm>
              <a:off x="6018458" y="2662242"/>
              <a:ext cx="786384" cy="762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172200" y="2423343"/>
              <a:ext cx="4934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2.33</a:t>
              </a:r>
              <a:endParaRPr lang="en-US" sz="12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804842" y="2656020"/>
            <a:ext cx="786384" cy="329114"/>
            <a:chOff x="6804842" y="2976618"/>
            <a:chExt cx="786384" cy="329114"/>
          </a:xfrm>
        </p:grpSpPr>
        <p:sp>
          <p:nvSpPr>
            <p:cNvPr id="36" name="Rectangle 35"/>
            <p:cNvSpPr/>
            <p:nvPr/>
          </p:nvSpPr>
          <p:spPr>
            <a:xfrm>
              <a:off x="6804842" y="3229532"/>
              <a:ext cx="786384" cy="76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093074" y="2976618"/>
              <a:ext cx="4934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7867604" y="2662242"/>
            <a:ext cx="255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382379" y="1995314"/>
            <a:ext cx="786384" cy="321197"/>
            <a:chOff x="8382379" y="2117203"/>
            <a:chExt cx="786384" cy="321197"/>
          </a:xfrm>
        </p:grpSpPr>
        <p:sp>
          <p:nvSpPr>
            <p:cNvPr id="45" name="Rectangle 44"/>
            <p:cNvSpPr/>
            <p:nvPr/>
          </p:nvSpPr>
          <p:spPr>
            <a:xfrm>
              <a:off x="8382379" y="2362200"/>
              <a:ext cx="786384" cy="762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8534400" y="2117203"/>
              <a:ext cx="4934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2.83</a:t>
              </a:r>
              <a:endParaRPr lang="en-US" sz="1200" dirty="0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10137656" y="2133600"/>
            <a:ext cx="420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2.6</a:t>
            </a:r>
            <a:endParaRPr 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9434105" y="1851271"/>
            <a:ext cx="255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569049" y="5269468"/>
            <a:ext cx="6898817" cy="369332"/>
            <a:chOff x="1779989" y="5225820"/>
            <a:chExt cx="6898817" cy="369332"/>
          </a:xfrm>
        </p:grpSpPr>
        <p:sp>
          <p:nvSpPr>
            <p:cNvPr id="13" name="Rectangle 12"/>
            <p:cNvSpPr/>
            <p:nvPr/>
          </p:nvSpPr>
          <p:spPr>
            <a:xfrm>
              <a:off x="1779989" y="5334000"/>
              <a:ext cx="161808" cy="16180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991976" y="5225820"/>
              <a:ext cx="203067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dirty="0"/>
                <a:t>Common skills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252521" y="5329582"/>
              <a:ext cx="161808" cy="1618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495800" y="5225820"/>
              <a:ext cx="203067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dirty="0"/>
                <a:t>Design role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418577" y="5334000"/>
              <a:ext cx="161808" cy="16180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648131" y="5225820"/>
              <a:ext cx="203067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dirty="0"/>
                <a:t>Verification role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719475" y="5757062"/>
            <a:ext cx="4597966" cy="369332"/>
            <a:chOff x="3973652" y="5772473"/>
            <a:chExt cx="4597966" cy="369332"/>
          </a:xfrm>
        </p:grpSpPr>
        <p:sp>
          <p:nvSpPr>
            <p:cNvPr id="17" name="Sun 16"/>
            <p:cNvSpPr/>
            <p:nvPr/>
          </p:nvSpPr>
          <p:spPr>
            <a:xfrm>
              <a:off x="3973652" y="5881299"/>
              <a:ext cx="152400" cy="152400"/>
            </a:xfrm>
            <a:prstGeom prst="su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217868" y="5772473"/>
              <a:ext cx="4353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All values are average value of skill level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998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89" y="0"/>
            <a:ext cx="11270811" cy="617220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609200" cy="964065"/>
          </a:xfrm>
        </p:spPr>
        <p:txBody>
          <a:bodyPr/>
          <a:lstStyle/>
          <a:p>
            <a:r>
              <a:rPr lang="en-US" dirty="0" smtClean="0"/>
              <a:t>CURRENT STATUS AND ACHIEVEMENT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56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dirty="0" smtClean="0"/>
              <a:t>Achievement</a:t>
            </a:r>
            <a:r>
              <a:rPr lang="en-US" cap="all" dirty="0" smtClean="0"/>
              <a:t/>
            </a:r>
            <a:br>
              <a:rPr lang="en-US" cap="all" dirty="0" smtClean="0"/>
            </a:br>
            <a:r>
              <a:rPr lang="en-US" sz="2000" dirty="0" smtClean="0"/>
              <a:t>common skill</a:t>
            </a:r>
            <a:endParaRPr lang="en-US" sz="2000" cap="all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7</a:t>
            </a:fld>
            <a:endParaRPr lang="de-DE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335672"/>
              </p:ext>
            </p:extLst>
          </p:nvPr>
        </p:nvGraphicFramePr>
        <p:xfrm>
          <a:off x="1081924" y="1650649"/>
          <a:ext cx="9967075" cy="4587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876"/>
                <a:gridCol w="1295400"/>
                <a:gridCol w="5562600"/>
                <a:gridCol w="990600"/>
                <a:gridCol w="990599"/>
              </a:tblGrid>
              <a:tr h="299027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Role</a:t>
                      </a:r>
                      <a:endParaRPr lang="en-US" sz="1300" b="1" dirty="0"/>
                    </a:p>
                  </a:txBody>
                  <a:tcPr marL="101461" marR="101461" marT="50730" marB="50730" anchor="ctr">
                    <a:solidFill>
                      <a:srgbClr val="4574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Skill</a:t>
                      </a:r>
                      <a:endParaRPr lang="en-US" sz="1300" b="1" dirty="0"/>
                    </a:p>
                  </a:txBody>
                  <a:tcPr marL="101461" marR="101461" marT="50730" marB="50730" anchor="ctr">
                    <a:solidFill>
                      <a:srgbClr val="4574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Detail</a:t>
                      </a:r>
                      <a:endParaRPr lang="en-US" sz="1300" b="1" dirty="0"/>
                    </a:p>
                  </a:txBody>
                  <a:tcPr marL="101461" marR="101461" marT="50730" marB="50730" anchor="ctr">
                    <a:solidFill>
                      <a:srgbClr val="4574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Expected</a:t>
                      </a:r>
                      <a:endParaRPr lang="en-US" sz="1300" b="1" dirty="0"/>
                    </a:p>
                  </a:txBody>
                  <a:tcPr marL="101461" marR="101461" marT="50730" marB="50730" anchor="ctr">
                    <a:solidFill>
                      <a:srgbClr val="4574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smtClean="0"/>
                        <a:t>Achieved</a:t>
                      </a:r>
                      <a:endParaRPr lang="en-US" sz="1300" b="1" dirty="0"/>
                    </a:p>
                  </a:txBody>
                  <a:tcPr marL="101461" marR="101461" marT="50730" marB="50730" anchor="ctr">
                    <a:solidFill>
                      <a:srgbClr val="4574AD"/>
                    </a:solidFill>
                  </a:tcPr>
                </a:tc>
              </a:tr>
              <a:tr h="666069">
                <a:tc rowSpan="6"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Common</a:t>
                      </a:r>
                      <a:endParaRPr lang="en-US" sz="1600" b="1" dirty="0"/>
                    </a:p>
                  </a:txBody>
                  <a:tcPr marL="101461" marR="101461" marT="50730" marB="50730" anchor="ctr">
                    <a:solidFill>
                      <a:srgbClr val="D0DC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Working flow</a:t>
                      </a:r>
                      <a:endParaRPr lang="en-US" sz="1400" i="1" dirty="0"/>
                    </a:p>
                  </a:txBody>
                  <a:tcPr marL="101461" marR="101461" marT="50730" marB="50730" anchor="ctr">
                    <a:solidFill>
                      <a:srgbClr val="D0DCE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100" dirty="0" smtClean="0"/>
                        <a:t>Understand</a:t>
                      </a:r>
                      <a:r>
                        <a:rPr lang="en-US" sz="1100" baseline="0" dirty="0" smtClean="0"/>
                        <a:t> working flow: 4 phases: PPDR -&gt; PDR -&gt; IDR -&gt; FDR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           + Documents/</a:t>
                      </a:r>
                      <a:r>
                        <a:rPr lang="en-US" sz="1100" baseline="0" dirty="0" err="1" smtClean="0"/>
                        <a:t>Input/Output</a:t>
                      </a:r>
                      <a:r>
                        <a:rPr lang="en-US" sz="1100" baseline="0" dirty="0" smtClean="0"/>
                        <a:t> of each phase.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100" baseline="0" dirty="0" smtClean="0"/>
                        <a:t>Working flow real application on real project: E2x-ECM, U2A-ECM, </a:t>
                      </a:r>
                      <a:r>
                        <a:rPr lang="en-US" sz="1100" baseline="0" dirty="0" err="1" smtClean="0"/>
                        <a:t>SSGen</a:t>
                      </a:r>
                      <a:r>
                        <a:rPr lang="en-US" sz="1100" baseline="0" dirty="0" smtClean="0"/>
                        <a:t>, Stratus</a:t>
                      </a:r>
                    </a:p>
                  </a:txBody>
                  <a:tcPr marL="101461" marR="101461" marT="50730" marB="5073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101461" marR="101461" marT="50730" marB="5073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101461" marR="101461" marT="50730" marB="5073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769189"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1461" marR="101461" marT="50730" marB="5073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Hardware manual investigation</a:t>
                      </a:r>
                      <a:endParaRPr lang="en-US" sz="1400" i="1" dirty="0"/>
                    </a:p>
                  </a:txBody>
                  <a:tcPr marL="101461" marR="101461" marT="50730" marB="50730" anchor="ctr">
                    <a:solidFill>
                      <a:srgbClr val="D0DCE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100" dirty="0" smtClean="0"/>
                        <a:t>Gained many skills</a:t>
                      </a:r>
                      <a:r>
                        <a:rPr lang="en-US" sz="1100" baseline="0" dirty="0" smtClean="0"/>
                        <a:t> b</a:t>
                      </a:r>
                      <a:r>
                        <a:rPr lang="en-US" sz="1100" dirty="0" smtClean="0"/>
                        <a:t>ased on real</a:t>
                      </a:r>
                      <a:r>
                        <a:rPr lang="en-US" sz="1100" baseline="0" dirty="0" smtClean="0"/>
                        <a:t> projects which has joined one year ago: E2x-ECM, U2A-ECM, </a:t>
                      </a:r>
                      <a:r>
                        <a:rPr lang="en-US" sz="1100" baseline="0" dirty="0" err="1" smtClean="0"/>
                        <a:t>SSGen</a:t>
                      </a:r>
                      <a:r>
                        <a:rPr lang="en-US" sz="1100" baseline="0" dirty="0" smtClean="0"/>
                        <a:t>, Stratus Evaluation.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100" dirty="0" smtClean="0"/>
                        <a:t>           + The way to get necessary information</a:t>
                      </a:r>
                      <a:r>
                        <a:rPr lang="en-US" sz="1100" baseline="0" dirty="0" smtClean="0"/>
                        <a:t> quickly,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100" baseline="0" dirty="0" smtClean="0"/>
                        <a:t>           + Effectively INT, VRF creation with no lack of feature, function, operation,…</a:t>
                      </a:r>
                      <a:endParaRPr lang="en-US" sz="1100" dirty="0"/>
                    </a:p>
                  </a:txBody>
                  <a:tcPr marL="101461" marR="101461" marT="50730" marB="5073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101461" marR="101461" marT="50730" marB="5073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101461" marR="101461" marT="50730" marB="5073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806856"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1461" marR="101461" marT="50730" marB="5073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Risk/Issue</a:t>
                      </a:r>
                      <a:r>
                        <a:rPr lang="en-US" sz="1400" i="1" baseline="0" dirty="0" smtClean="0"/>
                        <a:t> management</a:t>
                      </a:r>
                      <a:endParaRPr lang="en-US" sz="1400" i="1" dirty="0"/>
                    </a:p>
                  </a:txBody>
                  <a:tcPr marL="101461" marR="101461" marT="50730" marB="50730" anchor="ctr">
                    <a:solidFill>
                      <a:srgbClr val="D0DCE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100" dirty="0" smtClean="0"/>
                        <a:t>Avoid</a:t>
                      </a:r>
                      <a:r>
                        <a:rPr lang="en-US" sz="1100" baseline="0" dirty="0" smtClean="0"/>
                        <a:t> missing implementation by deep understanding hardware spec, peer review after each phase of design or verification; code review, document review,…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100" baseline="0" dirty="0" smtClean="0"/>
                        <a:t>Avoid misunderstanding by confirming with customer, other engineers. 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100" dirty="0" smtClean="0"/>
                        <a:t>Evaluate, find countermeasure: Bug/issue report, improve verification flow.</a:t>
                      </a:r>
                      <a:endParaRPr lang="en-US" sz="1100" dirty="0"/>
                    </a:p>
                  </a:txBody>
                  <a:tcPr marL="101461" marR="101461" marT="50730" marB="5073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 (L)</a:t>
                      </a:r>
                      <a:endParaRPr lang="en-US" sz="1600" dirty="0"/>
                    </a:p>
                  </a:txBody>
                  <a:tcPr marL="101461" marR="101461" marT="50730" marB="5073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101461" marR="101461" marT="50730" marB="5073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579676"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1461" marR="101461" marT="50730" marB="5073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Task management</a:t>
                      </a:r>
                      <a:endParaRPr lang="en-US" sz="1400" i="1" dirty="0"/>
                    </a:p>
                  </a:txBody>
                  <a:tcPr marL="101461" marR="101461" marT="50730" marB="50730" anchor="ctr">
                    <a:solidFill>
                      <a:srgbClr val="D0DCE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100" dirty="0" smtClean="0"/>
                        <a:t>Effectively</a:t>
                      </a:r>
                      <a:r>
                        <a:rPr lang="en-US" sz="1100" baseline="0" dirty="0" smtClean="0"/>
                        <a:t> arrange task to keep up schedule and cooperate with other members.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100" dirty="0" smtClean="0"/>
                        <a:t>Managing all aspects of a task, including its status, priority, time,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dirty="0" smtClean="0"/>
                        <a:t>resources, recurrence, dependency</a:t>
                      </a:r>
                      <a:r>
                        <a:rPr lang="en-US" sz="1100" baseline="0" dirty="0" smtClean="0"/>
                        <a:t>,</a:t>
                      </a:r>
                      <a:r>
                        <a:rPr lang="en-US" sz="1100" dirty="0" smtClean="0"/>
                        <a:t> notifications</a:t>
                      </a:r>
                      <a:r>
                        <a:rPr lang="en-US" sz="1100" baseline="0" dirty="0" smtClean="0"/>
                        <a:t> and so on.</a:t>
                      </a:r>
                      <a:endParaRPr lang="en-US" sz="1100" dirty="0"/>
                    </a:p>
                  </a:txBody>
                  <a:tcPr marL="101461" marR="101461" marT="50730" marB="5073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L="101461" marR="101461" marT="50730" marB="5073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L="101461" marR="101461" marT="50730" marB="5073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656717">
                <a:tc vMerge="1"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101461" marR="101461" marT="50730" marB="50730" anchor="ctr">
                    <a:solidFill>
                      <a:srgbClr val="D0DC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Scripting languages</a:t>
                      </a:r>
                      <a:endParaRPr lang="en-US" sz="1400" i="1" dirty="0"/>
                    </a:p>
                  </a:txBody>
                  <a:tcPr marL="101461" marR="101461" marT="50730" marB="50730" anchor="ctr">
                    <a:solidFill>
                      <a:srgbClr val="D0DCE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100" dirty="0" smtClean="0"/>
                        <a:t>Read, understand and can modify scripts for many </a:t>
                      </a:r>
                      <a:r>
                        <a:rPr lang="en-US" sz="1100" dirty="0" err="1" smtClean="0"/>
                        <a:t>usecases</a:t>
                      </a:r>
                      <a:r>
                        <a:rPr lang="en-US" sz="1100" dirty="0" smtClean="0"/>
                        <a:t>.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100" dirty="0" smtClean="0"/>
                        <a:t>Create scripts to build up test environment and improve productivity.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100" dirty="0" smtClean="0"/>
                        <a:t>Fluent with multi-languages:</a:t>
                      </a:r>
                      <a:r>
                        <a:rPr lang="en-US" sz="1100" baseline="0" dirty="0" smtClean="0"/>
                        <a:t> C-Shell, Perl, Python, …</a:t>
                      </a:r>
                      <a:endParaRPr lang="en-US" sz="1100" dirty="0"/>
                    </a:p>
                  </a:txBody>
                  <a:tcPr marL="101461" marR="101461" marT="50730" marB="5073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L="101461" marR="101461" marT="50730" marB="5073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L="101461" marR="101461" marT="50730" marB="5073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782201">
                <a:tc v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101461" marR="101461" marT="50730" marB="50730" anchor="ctr">
                    <a:solidFill>
                      <a:srgbClr val="D0DC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HLD tool evaluation (</a:t>
                      </a:r>
                      <a:r>
                        <a:rPr lang="en-US" sz="1400" i="1" dirty="0" err="1" smtClean="0"/>
                        <a:t>Stratus,etc</a:t>
                      </a:r>
                      <a:r>
                        <a:rPr lang="en-US" sz="1400" i="1" dirty="0" smtClean="0"/>
                        <a:t>)</a:t>
                      </a:r>
                      <a:endParaRPr lang="en-US" sz="1400" i="1" dirty="0"/>
                    </a:p>
                  </a:txBody>
                  <a:tcPr marL="101461" marR="101461" marT="50730" marB="50730" anchor="ctr">
                    <a:solidFill>
                      <a:srgbClr val="D0DCE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100" dirty="0" smtClean="0"/>
                        <a:t>Stratus evaluation with newest</a:t>
                      </a:r>
                      <a:r>
                        <a:rPr lang="en-US" sz="1100" baseline="0" dirty="0" smtClean="0"/>
                        <a:t> version to support designer.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100" dirty="0" smtClean="0"/>
                        <a:t>Understand Belize </a:t>
                      </a:r>
                      <a:r>
                        <a:rPr lang="en-US" sz="1100" dirty="0" err="1" smtClean="0"/>
                        <a:t>env</a:t>
                      </a:r>
                      <a:r>
                        <a:rPr lang="en-US" sz="1100" dirty="0" smtClean="0"/>
                        <a:t> structure, how to execute Stratus, DC, </a:t>
                      </a:r>
                      <a:r>
                        <a:rPr lang="en-US" sz="1100" dirty="0" err="1" smtClean="0"/>
                        <a:t>Amateras</a:t>
                      </a:r>
                      <a:r>
                        <a:rPr lang="en-US" sz="1100" dirty="0" smtClean="0"/>
                        <a:t>, SLEC and get SCAN, DFT result.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100" dirty="0" smtClean="0"/>
                        <a:t>Stratus settings,</a:t>
                      </a:r>
                      <a:r>
                        <a:rPr lang="en-US" sz="1100" baseline="0" dirty="0" smtClean="0"/>
                        <a:t> SLEC mapping settings, analyze to improve effective of design.</a:t>
                      </a:r>
                      <a:endParaRPr lang="en-US" sz="1100" dirty="0"/>
                    </a:p>
                  </a:txBody>
                  <a:tcPr marL="101461" marR="101461" marT="50730" marB="5073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101461" marR="101461" marT="50730" marB="5073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101461" marR="101461" marT="50730" marB="5073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930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dirty="0" smtClean="0"/>
              <a:t>achievement</a:t>
            </a:r>
            <a:r>
              <a:rPr lang="en-US" cap="all" dirty="0" smtClean="0"/>
              <a:t/>
            </a:r>
            <a:br>
              <a:rPr lang="en-US" cap="all" dirty="0" smtClean="0"/>
            </a:br>
            <a:r>
              <a:rPr lang="en-US" sz="2000" dirty="0" smtClean="0"/>
              <a:t>design role</a:t>
            </a:r>
            <a:endParaRPr lang="en-US" sz="2000" cap="all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8</a:t>
            </a:fld>
            <a:endParaRPr lang="de-DE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012503"/>
              </p:ext>
            </p:extLst>
          </p:nvPr>
        </p:nvGraphicFramePr>
        <p:xfrm>
          <a:off x="1080000" y="2133598"/>
          <a:ext cx="9967075" cy="36938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9800"/>
                <a:gridCol w="1219200"/>
                <a:gridCol w="5636876"/>
                <a:gridCol w="990600"/>
                <a:gridCol w="990599"/>
              </a:tblGrid>
              <a:tr h="59689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Role</a:t>
                      </a:r>
                      <a:endParaRPr lang="en-US" sz="1400" b="1" dirty="0"/>
                    </a:p>
                  </a:txBody>
                  <a:tcPr marL="101461" marR="101461" marT="50730" marB="50730" anchor="ctr">
                    <a:solidFill>
                      <a:srgbClr val="4574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Skill</a:t>
                      </a:r>
                      <a:endParaRPr lang="en-US" sz="1400" b="1" dirty="0"/>
                    </a:p>
                  </a:txBody>
                  <a:tcPr marL="101461" marR="101461" marT="50730" marB="50730" anchor="ctr">
                    <a:solidFill>
                      <a:srgbClr val="4574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Detail</a:t>
                      </a:r>
                      <a:endParaRPr lang="en-US" sz="1400" b="1" dirty="0"/>
                    </a:p>
                  </a:txBody>
                  <a:tcPr marL="101461" marR="101461" marT="50730" marB="50730" anchor="ctr">
                    <a:solidFill>
                      <a:srgbClr val="4574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Expected</a:t>
                      </a:r>
                      <a:endParaRPr lang="en-US" sz="1400" b="1" dirty="0"/>
                    </a:p>
                  </a:txBody>
                  <a:tcPr marL="101461" marR="101461" marT="50730" marB="50730" anchor="ctr">
                    <a:solidFill>
                      <a:srgbClr val="4574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Achieved</a:t>
                      </a:r>
                      <a:endParaRPr lang="en-US" sz="1400" b="1" dirty="0"/>
                    </a:p>
                  </a:txBody>
                  <a:tcPr marL="101461" marR="101461" marT="50730" marB="50730" anchor="ctr">
                    <a:solidFill>
                      <a:srgbClr val="4574AD"/>
                    </a:solidFill>
                  </a:tcPr>
                </a:tc>
              </a:tr>
              <a:tr h="994834">
                <a:tc rowSpan="3"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Design role</a:t>
                      </a:r>
                      <a:endParaRPr lang="en-US" sz="2000" b="1" dirty="0"/>
                    </a:p>
                  </a:txBody>
                  <a:tcPr marL="101461" marR="101461" marT="50730" marB="50730" anchor="ctr">
                    <a:solidFill>
                      <a:srgbClr val="D0DC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Design specification</a:t>
                      </a:r>
                      <a:endParaRPr lang="en-US" sz="1400" i="1" dirty="0"/>
                    </a:p>
                  </a:txBody>
                  <a:tcPr marL="101461" marR="101461" marT="50730" marB="50730" anchor="ctr">
                    <a:solidFill>
                      <a:srgbClr val="D0DCE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100" dirty="0" smtClean="0"/>
                        <a:t>Design internal specification</a:t>
                      </a:r>
                      <a:r>
                        <a:rPr lang="en-US" sz="1100" baseline="0" dirty="0" smtClean="0"/>
                        <a:t> with: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100" baseline="0" dirty="0" smtClean="0"/>
                        <a:t>         + Clearly information, no lack of functions, features.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100" baseline="0" dirty="0" smtClean="0"/>
                        <a:t>         + Standard form, full components.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100" baseline="0" dirty="0" smtClean="0"/>
                        <a:t>         + Contains fully detailed description of features will be implemented.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100" baseline="0" dirty="0" smtClean="0"/>
                        <a:t>         + Easy for coding (Can map from design spec to </a:t>
                      </a:r>
                      <a:r>
                        <a:rPr lang="en-US" sz="1100" baseline="0" dirty="0" err="1" smtClean="0"/>
                        <a:t>sourcecode</a:t>
                      </a:r>
                      <a:r>
                        <a:rPr lang="en-US" sz="1100" baseline="0" dirty="0" smtClean="0"/>
                        <a:t>).</a:t>
                      </a:r>
                      <a:endParaRPr lang="en-US" sz="1100" dirty="0" smtClean="0"/>
                    </a:p>
                  </a:txBody>
                  <a:tcPr marL="101461" marR="101461" marT="50730" marB="5073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L="101461" marR="101461" marT="50730" marB="5073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L="101461" marR="101461" marT="50730" marB="5073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994834"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1461" marR="101461" marT="50730" marB="5073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Coding</a:t>
                      </a:r>
                      <a:endParaRPr lang="en-US" sz="1400" i="1" dirty="0"/>
                    </a:p>
                  </a:txBody>
                  <a:tcPr marL="101461" marR="101461" marT="50730" marB="50730" anchor="ctr">
                    <a:solidFill>
                      <a:srgbClr val="D0DCE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100" dirty="0" smtClean="0"/>
                        <a:t>Read,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dirty="0" smtClean="0"/>
                        <a:t>understand and can modify </a:t>
                      </a:r>
                      <a:r>
                        <a:rPr lang="en-US" sz="1100" dirty="0" err="1" smtClean="0"/>
                        <a:t>SystemC</a:t>
                      </a:r>
                      <a:r>
                        <a:rPr lang="en-US" sz="1100" dirty="0" smtClean="0"/>
                        <a:t> model code,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baseline="0" dirty="0" err="1" smtClean="0"/>
                        <a:t>SystemC</a:t>
                      </a:r>
                      <a:r>
                        <a:rPr lang="en-US" sz="1100" baseline="0" dirty="0" smtClean="0"/>
                        <a:t> for Behavioral Synthesis.</a:t>
                      </a:r>
                      <a:endParaRPr lang="en-US" sz="1100" dirty="0" smtClean="0"/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100" dirty="0" smtClean="0"/>
                        <a:t>Understand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baseline="0" dirty="0" err="1" smtClean="0"/>
                        <a:t>SystemC</a:t>
                      </a:r>
                      <a:r>
                        <a:rPr lang="en-US" sz="1100" baseline="0" dirty="0" smtClean="0"/>
                        <a:t> architecture, OOP characteristics, TLM 2.0, C/C++ structure/common library and can implement code for some design specs.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100" baseline="0" dirty="0" smtClean="0"/>
                        <a:t>Coding rule, coding style.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100" baseline="0" dirty="0" smtClean="0"/>
                        <a:t>Implement code for tool design by Perl, Python.</a:t>
                      </a:r>
                      <a:endParaRPr lang="en-US" sz="1100" dirty="0"/>
                    </a:p>
                  </a:txBody>
                  <a:tcPr marL="101461" marR="101461" marT="50730" marB="5073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 (L)</a:t>
                      </a:r>
                      <a:endParaRPr lang="en-US" sz="1600" dirty="0"/>
                    </a:p>
                  </a:txBody>
                  <a:tcPr marL="101461" marR="101461" marT="50730" marB="5073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101461" marR="101461" marT="50730" marB="5073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994834"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1461" marR="101461" marT="50730" marB="5073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Code review</a:t>
                      </a:r>
                      <a:endParaRPr lang="en-US" sz="1400" i="1" dirty="0"/>
                    </a:p>
                  </a:txBody>
                  <a:tcPr marL="101461" marR="101461" marT="50730" marB="50730" anchor="ctr">
                    <a:solidFill>
                      <a:srgbClr val="D0DCE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100" dirty="0" smtClean="0"/>
                        <a:t>Check code based on coding rule, coding style</a:t>
                      </a:r>
                      <a:r>
                        <a:rPr lang="en-US" sz="1100" baseline="0" dirty="0" smtClean="0"/>
                        <a:t> and internal design spec.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100" baseline="0" dirty="0" smtClean="0"/>
                        <a:t>Trace code by walk-through method.</a:t>
                      </a:r>
                      <a:endParaRPr lang="en-US" sz="1100" dirty="0"/>
                    </a:p>
                  </a:txBody>
                  <a:tcPr marL="101461" marR="101461" marT="50730" marB="5073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 (L)</a:t>
                      </a:r>
                      <a:endParaRPr lang="en-US" sz="1600" dirty="0"/>
                    </a:p>
                  </a:txBody>
                  <a:tcPr marL="101461" marR="101461" marT="50730" marB="5073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101461" marR="101461" marT="50730" marB="5073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710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659001"/>
            <a:ext cx="9000000" cy="720197"/>
          </a:xfrm>
        </p:spPr>
        <p:txBody>
          <a:bodyPr/>
          <a:lstStyle/>
          <a:p>
            <a:r>
              <a:rPr lang="en-US" dirty="0" smtClean="0"/>
              <a:t>achievement</a:t>
            </a:r>
            <a:r>
              <a:rPr lang="en-US" cap="all" dirty="0"/>
              <a:t/>
            </a:r>
            <a:br>
              <a:rPr lang="en-US" cap="all" dirty="0"/>
            </a:br>
            <a:r>
              <a:rPr lang="en-US" sz="2000" dirty="0" smtClean="0"/>
              <a:t>verification role</a:t>
            </a:r>
            <a:endParaRPr lang="en-US" sz="2000" cap="all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9</a:t>
            </a:fld>
            <a:endParaRPr lang="de-DE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983989"/>
              </p:ext>
            </p:extLst>
          </p:nvPr>
        </p:nvGraphicFramePr>
        <p:xfrm>
          <a:off x="1081924" y="1600198"/>
          <a:ext cx="9967075" cy="4657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876"/>
                <a:gridCol w="1447800"/>
                <a:gridCol w="5029200"/>
                <a:gridCol w="990600"/>
                <a:gridCol w="990599"/>
              </a:tblGrid>
              <a:tr h="377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Role</a:t>
                      </a:r>
                      <a:endParaRPr lang="en-US" sz="1400" b="1" dirty="0"/>
                    </a:p>
                  </a:txBody>
                  <a:tcPr marL="101461" marR="101461" marT="50730" marB="50730" anchor="ctr">
                    <a:solidFill>
                      <a:srgbClr val="4574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Skill</a:t>
                      </a:r>
                      <a:endParaRPr lang="en-US" sz="1400" b="1" dirty="0"/>
                    </a:p>
                  </a:txBody>
                  <a:tcPr marL="101461" marR="101461" marT="50730" marB="50730" anchor="ctr">
                    <a:solidFill>
                      <a:srgbClr val="4574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Detail</a:t>
                      </a:r>
                      <a:endParaRPr lang="en-US" sz="1400" b="1" dirty="0"/>
                    </a:p>
                  </a:txBody>
                  <a:tcPr marL="101461" marR="101461" marT="50730" marB="50730" anchor="ctr">
                    <a:solidFill>
                      <a:srgbClr val="4574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Expected</a:t>
                      </a:r>
                      <a:endParaRPr lang="en-US" sz="1400" b="1" dirty="0"/>
                    </a:p>
                  </a:txBody>
                  <a:tcPr marL="101461" marR="101461" marT="50730" marB="50730" anchor="ctr">
                    <a:solidFill>
                      <a:srgbClr val="4574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Achieved</a:t>
                      </a:r>
                      <a:endParaRPr lang="en-US" sz="1400" b="1" dirty="0"/>
                    </a:p>
                  </a:txBody>
                  <a:tcPr marL="101461" marR="101461" marT="50730" marB="50730" anchor="ctr">
                    <a:solidFill>
                      <a:srgbClr val="4574AD"/>
                    </a:solidFill>
                  </a:tcPr>
                </a:tc>
              </a:tr>
              <a:tr h="930110">
                <a:tc rowSpan="5"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Verification</a:t>
                      </a:r>
                      <a:r>
                        <a:rPr lang="en-US" sz="1800" b="1" baseline="0" dirty="0" smtClean="0"/>
                        <a:t> role</a:t>
                      </a:r>
                      <a:endParaRPr lang="en-US" sz="1800" b="1" dirty="0"/>
                    </a:p>
                  </a:txBody>
                  <a:tcPr marL="101461" marR="101461" marT="50730" marB="50730" anchor="ctr">
                    <a:solidFill>
                      <a:srgbClr val="D0DC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Documentation</a:t>
                      </a:r>
                      <a:endParaRPr lang="en-US" sz="1400" i="1" dirty="0"/>
                    </a:p>
                  </a:txBody>
                  <a:tcPr marL="101461" marR="101461" marT="50730" marB="50730" anchor="ctr">
                    <a:solidFill>
                      <a:srgbClr val="D0DCE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100" dirty="0" smtClean="0"/>
                        <a:t>Create verification documents clearly</a:t>
                      </a:r>
                      <a:r>
                        <a:rPr lang="en-US" sz="1100" baseline="0" dirty="0" smtClean="0"/>
                        <a:t> (specification, checklist, report,…):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100" dirty="0" smtClean="0"/>
                        <a:t>           + Standard form, full components.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100" dirty="0" smtClean="0"/>
                        <a:t>           + Checklist is easy</a:t>
                      </a:r>
                      <a:r>
                        <a:rPr lang="en-US" sz="1100" baseline="0" dirty="0" smtClean="0"/>
                        <a:t> to read and cover all </a:t>
                      </a:r>
                      <a:r>
                        <a:rPr lang="en-US" sz="1100" baseline="0" dirty="0" err="1" smtClean="0"/>
                        <a:t>testcases</a:t>
                      </a:r>
                      <a:r>
                        <a:rPr lang="en-US" sz="1100" baseline="0" dirty="0" smtClean="0"/>
                        <a:t>, categories are          arranged reasonable and scientific.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100" dirty="0" smtClean="0"/>
                        <a:t>           + Make USR easy to capture necessary</a:t>
                      </a:r>
                      <a:r>
                        <a:rPr lang="en-US" sz="1100" baseline="0" dirty="0" smtClean="0"/>
                        <a:t> information.</a:t>
                      </a:r>
                      <a:endParaRPr lang="en-US" sz="1100" dirty="0"/>
                    </a:p>
                  </a:txBody>
                  <a:tcPr marL="101461" marR="101461" marT="50730" marB="5073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L="101461" marR="101461" marT="50730" marB="5073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L="101461" marR="101461" marT="50730" marB="5073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905943"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1461" marR="101461" marT="50730" marB="5073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Test items creation</a:t>
                      </a:r>
                      <a:endParaRPr lang="en-US" sz="1400" i="1" dirty="0"/>
                    </a:p>
                  </a:txBody>
                  <a:tcPr marL="101461" marR="101461" marT="50730" marB="50730" anchor="ctr">
                    <a:solidFill>
                      <a:srgbClr val="D0DCE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100" dirty="0" smtClean="0"/>
                        <a:t>Test</a:t>
                      </a:r>
                      <a:r>
                        <a:rPr lang="en-US" sz="1100" baseline="0" dirty="0" smtClean="0"/>
                        <a:t> items structure, know necessary test items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100" baseline="0" dirty="0" smtClean="0"/>
                        <a:t>Avoid missing in </a:t>
                      </a:r>
                      <a:r>
                        <a:rPr lang="en-US" sz="1100" baseline="0" dirty="0" err="1" smtClean="0"/>
                        <a:t>testcases</a:t>
                      </a:r>
                      <a:endParaRPr lang="en-US" sz="1100" baseline="0" dirty="0" smtClean="0"/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100" baseline="0" dirty="0" smtClean="0"/>
                        <a:t>Create test items for full coverage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100" baseline="0" dirty="0" smtClean="0"/>
                        <a:t>Generate test items from checklist.</a:t>
                      </a:r>
                      <a:endParaRPr lang="en-US" sz="1100" dirty="0"/>
                    </a:p>
                  </a:txBody>
                  <a:tcPr marL="101461" marR="101461" marT="50730" marB="5073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 (L)</a:t>
                      </a:r>
                      <a:endParaRPr lang="en-US" sz="1600" dirty="0"/>
                    </a:p>
                  </a:txBody>
                  <a:tcPr marL="101461" marR="101461" marT="50730" marB="5073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101461" marR="101461" marT="50730" marB="5073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839125"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1461" marR="101461" marT="50730" marB="5073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Prepare</a:t>
                      </a:r>
                      <a:r>
                        <a:rPr lang="en-US" sz="1400" i="1" baseline="0" dirty="0" smtClean="0"/>
                        <a:t> and build up environment</a:t>
                      </a:r>
                      <a:endParaRPr lang="en-US" sz="1400" i="1" dirty="0"/>
                    </a:p>
                  </a:txBody>
                  <a:tcPr marL="101461" marR="101461" marT="50730" marB="50730" anchor="ctr">
                    <a:solidFill>
                      <a:srgbClr val="D0DCE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100" dirty="0" smtClean="0"/>
                        <a:t>Understand</a:t>
                      </a:r>
                      <a:r>
                        <a:rPr lang="en-US" sz="1100" baseline="0" dirty="0" smtClean="0"/>
                        <a:t> well environment structure (Unit test </a:t>
                      </a:r>
                      <a:r>
                        <a:rPr lang="en-US" sz="1100" baseline="0" dirty="0" err="1" smtClean="0"/>
                        <a:t>env</a:t>
                      </a:r>
                      <a:r>
                        <a:rPr lang="en-US" sz="1100" baseline="0" dirty="0" smtClean="0"/>
                        <a:t>, RESL-X, SCHEAP, </a:t>
                      </a:r>
                      <a:r>
                        <a:rPr lang="en-US" sz="1100" baseline="0" dirty="0" err="1" smtClean="0"/>
                        <a:t>SSGen</a:t>
                      </a:r>
                      <a:r>
                        <a:rPr lang="en-US" sz="1100" baseline="0" dirty="0" smtClean="0"/>
                        <a:t> Verification </a:t>
                      </a:r>
                      <a:r>
                        <a:rPr lang="en-US" sz="1100" baseline="0" dirty="0" err="1" smtClean="0"/>
                        <a:t>Env</a:t>
                      </a:r>
                      <a:r>
                        <a:rPr lang="en-US" sz="1100" baseline="0" dirty="0" smtClean="0"/>
                        <a:t>, </a:t>
                      </a:r>
                      <a:r>
                        <a:rPr lang="en-US" sz="1100" baseline="0" dirty="0" err="1" smtClean="0"/>
                        <a:t>SSGen</a:t>
                      </a:r>
                      <a:r>
                        <a:rPr lang="en-US" sz="1100" baseline="0" dirty="0" smtClean="0"/>
                        <a:t> regression test, Belize </a:t>
                      </a:r>
                      <a:r>
                        <a:rPr lang="en-US" sz="1100" baseline="0" dirty="0" err="1" smtClean="0"/>
                        <a:t>Env</a:t>
                      </a:r>
                      <a:r>
                        <a:rPr lang="en-US" sz="1100" baseline="0" dirty="0" smtClean="0"/>
                        <a:t>)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100" dirty="0" smtClean="0"/>
                        <a:t>Prepare unit test environment for verification.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100" dirty="0" smtClean="0"/>
                        <a:t>Create or modify scripts</a:t>
                      </a:r>
                      <a:r>
                        <a:rPr lang="en-US" sz="1100" baseline="0" dirty="0" smtClean="0"/>
                        <a:t> to build up or improve environment.</a:t>
                      </a:r>
                      <a:endParaRPr lang="en-US" sz="1100" dirty="0"/>
                    </a:p>
                  </a:txBody>
                  <a:tcPr marL="101461" marR="101461" marT="50730" marB="5073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 </a:t>
                      </a:r>
                      <a:endParaRPr lang="en-US" sz="1600" dirty="0"/>
                    </a:p>
                  </a:txBody>
                  <a:tcPr marL="101461" marR="101461" marT="50730" marB="5073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L="101461" marR="101461" marT="50730" marB="5073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797948"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01461" marR="101461" marT="50730" marB="5073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Verification component</a:t>
                      </a:r>
                      <a:endParaRPr lang="en-US" sz="1400" i="1" dirty="0"/>
                    </a:p>
                  </a:txBody>
                  <a:tcPr marL="101461" marR="101461" marT="50730" marB="50730" anchor="ctr">
                    <a:solidFill>
                      <a:srgbClr val="D0DCE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100" dirty="0" smtClean="0"/>
                        <a:t>Can</a:t>
                      </a:r>
                      <a:r>
                        <a:rPr lang="en-US" sz="1100" baseline="0" dirty="0" smtClean="0"/>
                        <a:t> create/configure test module.</a:t>
                      </a:r>
                    </a:p>
                  </a:txBody>
                  <a:tcPr marL="101461" marR="101461" marT="50730" marB="5073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 (L)</a:t>
                      </a:r>
                      <a:endParaRPr lang="en-US" sz="1600" dirty="0"/>
                    </a:p>
                  </a:txBody>
                  <a:tcPr marL="101461" marR="101461" marT="50730" marB="5073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101461" marR="101461" marT="50730" marB="5073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797948">
                <a:tc vMerge="1"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marL="101461" marR="101461" marT="50730" marB="50730" anchor="ctr">
                    <a:solidFill>
                      <a:srgbClr val="D0DC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Functional</a:t>
                      </a:r>
                      <a:r>
                        <a:rPr lang="en-US" sz="1400" i="1" baseline="0" dirty="0" smtClean="0"/>
                        <a:t> debug</a:t>
                      </a:r>
                      <a:endParaRPr lang="en-US" sz="1400" i="1" dirty="0"/>
                    </a:p>
                  </a:txBody>
                  <a:tcPr marL="101461" marR="101461" marT="50730" marB="50730" anchor="ctr">
                    <a:solidFill>
                      <a:srgbClr val="D0DCEC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100" dirty="0" smtClean="0"/>
                        <a:t>Effective bug/issue detection based on understanding well hardware</a:t>
                      </a:r>
                      <a:r>
                        <a:rPr lang="en-US" sz="1100" baseline="0" dirty="0" smtClean="0"/>
                        <a:t> spec (features, operations,…), test environment and test module.</a:t>
                      </a:r>
                      <a:endParaRPr lang="en-US" sz="1100" baseline="0" dirty="0"/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100" baseline="0" dirty="0" smtClean="0"/>
                        <a:t>How to trace bug.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100" baseline="0" dirty="0" smtClean="0"/>
                        <a:t>Solution to fix.</a:t>
                      </a:r>
                    </a:p>
                  </a:txBody>
                  <a:tcPr marL="101461" marR="101461" marT="50730" marB="5073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 (L)</a:t>
                      </a:r>
                      <a:endParaRPr lang="en-US" sz="1600" dirty="0"/>
                    </a:p>
                  </a:txBody>
                  <a:tcPr marL="101461" marR="101461" marT="50730" marB="5073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L="101461" marR="101461" marT="50730" marB="5073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955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51229_Renesas_Templates_16_9_EN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ユーザー定義 1">
      <a:majorFont>
        <a:latin typeface="Arial Narrow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nesas_PPT_E_UPDATE_1221.pptx" id="{8F368FA9-B37C-44FF-B4B7-905811C13796}" vid="{5F7047FB-3627-4AE2-82A3-6D3B8DBD95BB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EA4BFB6DD182449A2FA62556605B77" ma:contentTypeVersion="9" ma:contentTypeDescription="新しいドキュメントを作成します。" ma:contentTypeScope="" ma:versionID="78762c9adf0de51123dfe32a5bf4ad20">
  <xsd:schema xmlns:xsd="http://www.w3.org/2001/XMLSchema" xmlns:xs="http://www.w3.org/2001/XMLSchema" xmlns:p="http://schemas.microsoft.com/office/2006/metadata/properties" xmlns:ns2="76c86cb8-2f35-49e0-aa8e-b2c37e83a1a2" xmlns:ns3="831676e8-2175-4508-9a94-e016e90e03f4" targetNamespace="http://schemas.microsoft.com/office/2006/metadata/properties" ma:root="true" ma:fieldsID="fcb86105b0016020f1f13c024095bc96" ns2:_="" ns3:_="">
    <xsd:import namespace="76c86cb8-2f35-49e0-aa8e-b2c37e83a1a2"/>
    <xsd:import namespace="831676e8-2175-4508-9a94-e016e90e03f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c86cb8-2f35-49e0-aa8e-b2c37e83a1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1676e8-2175-4508-9a94-e016e90e03f4" elementFormDefault="qualified">
    <xsd:import namespace="http://schemas.microsoft.com/office/2006/documentManagement/types"/>
    <xsd:import namespace="http://schemas.microsoft.com/office/infopath/2007/PartnerControls"/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3BE601-7F02-4240-9AF6-86A6A55D9AE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E71853E-0EF3-4973-AB23-17AA5798BB66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76c86cb8-2f35-49e0-aa8e-b2c37e83a1a2"/>
    <ds:schemaRef ds:uri="http://schemas.microsoft.com/office/2006/documentManagement/types"/>
    <ds:schemaRef ds:uri="http://purl.org/dc/terms/"/>
    <ds:schemaRef ds:uri="831676e8-2175-4508-9a94-e016e90e03f4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35E1B1C-C58C-4E97-A763-F18E9958EC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c86cb8-2f35-49e0-aa8e-b2c37e83a1a2"/>
    <ds:schemaRef ds:uri="831676e8-2175-4508-9a94-e016e90e03f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Renesas_PPT_conf_E_20171221</Template>
  <TotalTime>996</TotalTime>
  <Words>1529</Words>
  <Application>Microsoft Office PowerPoint</Application>
  <PresentationFormat>Widescreen</PresentationFormat>
  <Paragraphs>351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Narrow</vt:lpstr>
      <vt:lpstr>Calibri</vt:lpstr>
      <vt:lpstr>メイリオ</vt:lpstr>
      <vt:lpstr>Symbol</vt:lpstr>
      <vt:lpstr>Wingdings</vt:lpstr>
      <vt:lpstr>151229_Renesas_Templates_16_9_EN</vt:lpstr>
      <vt:lpstr>PowerPoint Presentation</vt:lpstr>
      <vt:lpstr>Agenda</vt:lpstr>
      <vt:lpstr>PowerPoint Presentation</vt:lpstr>
      <vt:lpstr>TRAINING PLAN review DETAIL PLAN</vt:lpstr>
      <vt:lpstr>TRAINING PLAN REVIEW TARGET CHART</vt:lpstr>
      <vt:lpstr>PowerPoint Presentation</vt:lpstr>
      <vt:lpstr>Achievement common skill</vt:lpstr>
      <vt:lpstr>achievement design role</vt:lpstr>
      <vt:lpstr>achievement verification role</vt:lpstr>
      <vt:lpstr>CURRENT STATUS chart</vt:lpstr>
      <vt:lpstr>PowerPoint Presentation</vt:lpstr>
      <vt:lpstr>DIFFICULTY AND SOLUTION</vt:lpstr>
      <vt:lpstr>PowerPoint Presentation</vt:lpstr>
      <vt:lpstr>Next training plan and target</vt:lpstr>
      <vt:lpstr>PowerPoint Presentation</vt:lpstr>
      <vt:lpstr>MENTOR – MENTEE INTERACTIVE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Tung Xuan. Nham</dc:creator>
  <cp:lastModifiedBy>Tung Xuan. Nham</cp:lastModifiedBy>
  <cp:revision>73</cp:revision>
  <dcterms:created xsi:type="dcterms:W3CDTF">2018-04-10T12:11:27Z</dcterms:created>
  <dcterms:modified xsi:type="dcterms:W3CDTF">2018-04-13T03:29:03Z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0x01010079EA4BFB6DD182449A2FA62556605B77</vt:lpwstr>
  </property>
  <property fmtid="{D5CDD505-2E9C-101B-9397-08002B2CF9AE}" pid="3" name="xd_ProgID">
    <vt:lpwstr/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TemplateUrl">
    <vt:lpwstr/>
  </property>
</Properties>
</file>