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20"/>
  </p:notesMasterIdLst>
  <p:sldIdLst>
    <p:sldId id="257" r:id="rId5"/>
    <p:sldId id="385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6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4196">
          <p15:clr>
            <a:srgbClr val="A4A3A4"/>
          </p15:clr>
        </p15:guide>
        <p15:guide id="6" pos="4203">
          <p15:clr>
            <a:srgbClr val="A4A3A4"/>
          </p15:clr>
        </p15:guide>
        <p15:guide id="7" orient="horz" pos="41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83" autoAdjust="0"/>
  </p:normalViewPr>
  <p:slideViewPr>
    <p:cSldViewPr showGuides="1">
      <p:cViewPr varScale="1">
        <p:scale>
          <a:sx n="119" d="100"/>
          <a:sy n="119" d="100"/>
        </p:scale>
        <p:origin x="96" y="402"/>
      </p:cViewPr>
      <p:guideLst>
        <p:guide orient="horz"/>
        <p:guide pos="3976"/>
        <p:guide orient="horz" pos="2472"/>
        <p:guide orient="horz" pos="1389"/>
        <p:guide orient="horz" pos="4196"/>
        <p:guide pos="4203"/>
        <p:guide orient="horz" pos="418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12171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30171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0171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12171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301711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4971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 smtClean="0"/>
              <a:t>Click to edit Master text styles</a:t>
            </a:r>
          </a:p>
          <a:p>
            <a:pPr lvl="1"/>
            <a:r>
              <a:rPr kumimoji="1" lang="en-US" altLang="ja-JP" noProof="0" smtClean="0"/>
              <a:t>Second level</a:t>
            </a:r>
          </a:p>
          <a:p>
            <a:pPr lvl="2"/>
            <a:r>
              <a:rPr kumimoji="1" lang="en-US" altLang="ja-JP" noProof="0" smtClean="0"/>
              <a:t>Third level</a:t>
            </a:r>
          </a:p>
          <a:p>
            <a:pPr lvl="3"/>
            <a:r>
              <a:rPr kumimoji="1" lang="en-US" altLang="ja-JP" noProof="0" smtClean="0"/>
              <a:t>Fourth level</a:t>
            </a:r>
          </a:p>
          <a:p>
            <a:pPr lvl="4"/>
            <a:r>
              <a:rPr kumimoji="1" lang="en-US" altLang="ja-JP" noProof="0" smtClean="0"/>
              <a:t>Fifth level</a:t>
            </a:r>
            <a:endParaRPr kumimoji="1"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12171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301711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4971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301711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605711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605711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12171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4971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409711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185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393246"/>
            <a:ext cx="9000000" cy="283154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124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409711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12171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12171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409711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409711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12171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409711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0971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12171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409711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0971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0971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3371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3371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12171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4971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409711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12171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0171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409711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103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</a:t>
            </a:r>
            <a:r>
              <a:rPr lang="en-US" altLang="ja-JP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8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=""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 smtClean="0"/>
              <a:t>SSGEN enhancement Specification</a:t>
            </a:r>
          </a:p>
          <a:p>
            <a:r>
              <a:rPr kumimoji="1" lang="en-US" altLang="ja-JP" sz="2400" cap="all" dirty="0" smtClean="0"/>
              <a:t>2018Q2</a:t>
            </a:r>
            <a:endParaRPr kumimoji="1" lang="en-US" altLang="ja-JP" sz="24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102179"/>
          </a:xfrm>
        </p:spPr>
        <p:txBody>
          <a:bodyPr>
            <a:spAutoFit/>
          </a:bodyPr>
          <a:lstStyle/>
          <a:p>
            <a:r>
              <a:rPr lang="en-US" dirty="0" smtClean="0"/>
              <a:t>2018 May 14</a:t>
            </a:r>
          </a:p>
          <a:p>
            <a:r>
              <a:rPr lang="en-US" dirty="0" smtClean="0"/>
              <a:t>FRONTEND DESIGN 2 Department</a:t>
            </a:r>
          </a:p>
          <a:p>
            <a:r>
              <a:rPr lang="en-US" dirty="0" smtClean="0"/>
              <a:t>RENESAS DESIGN VIETNAM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command line option “-vwrap</a:t>
            </a:r>
            <a:r>
              <a:rPr lang="en-US" dirty="0" smtClean="0"/>
              <a:t>” (2/E)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6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409711"/>
            <a:ext cx="9000000" cy="1489639"/>
          </a:xfrm>
        </p:spPr>
        <p:txBody>
          <a:bodyPr/>
          <a:lstStyle/>
          <a:p>
            <a:pPr lvl="1"/>
            <a:r>
              <a:rPr lang="en-US" dirty="0" smtClean="0"/>
              <a:t>Examples</a:t>
            </a:r>
          </a:p>
          <a:p>
            <a:pPr lvl="3"/>
            <a:endParaRPr lang="en-US" dirty="0" smtClean="0"/>
          </a:p>
          <a:p>
            <a:pPr lvl="4"/>
            <a:endParaRPr kumimoji="1" lang="en-US" dirty="0" smtClean="0"/>
          </a:p>
          <a:p>
            <a:pPr lvl="3"/>
            <a:endParaRPr kumimoji="1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74083" y="2161773"/>
            <a:ext cx="16764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module test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uinb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in0</a:t>
            </a: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uoutb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out0[2]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4083" y="185271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test.in</a:t>
            </a:r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>
            <a:off x="3737426" y="2213393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39757" y="2154530"/>
            <a:ext cx="2292615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module </a:t>
            </a:r>
            <a:r>
              <a:rPr lang="en-US" sz="1050" dirty="0" err="1"/>
              <a:t>test_wrap</a:t>
            </a:r>
            <a:r>
              <a:rPr lang="en-US" sz="1050" dirty="0"/>
              <a:t>(in0, </a:t>
            </a:r>
            <a:r>
              <a:rPr lang="en-US" sz="1050" dirty="0" smtClean="0"/>
              <a:t>out0);</a:t>
            </a:r>
            <a:endParaRPr lang="en-US" sz="1050" dirty="0"/>
          </a:p>
          <a:p>
            <a:r>
              <a:rPr lang="en-US" sz="1050" dirty="0"/>
              <a:t> </a:t>
            </a:r>
            <a:r>
              <a:rPr lang="en-US" sz="1050" dirty="0" smtClean="0"/>
              <a:t>    input </a:t>
            </a:r>
            <a:r>
              <a:rPr lang="en-US" sz="1050" dirty="0"/>
              <a:t>in0;</a:t>
            </a:r>
          </a:p>
          <a:p>
            <a:r>
              <a:rPr lang="en-US" sz="1050" dirty="0" smtClean="0"/>
              <a:t>     output out0 [1:0];</a:t>
            </a:r>
            <a:endParaRPr lang="en-US" sz="1050" dirty="0"/>
          </a:p>
          <a:p>
            <a:r>
              <a:rPr lang="en-US" sz="1050" dirty="0" smtClean="0"/>
              <a:t>    </a:t>
            </a:r>
          </a:p>
          <a:p>
            <a:r>
              <a:rPr lang="en-US" sz="1050" dirty="0" smtClean="0"/>
              <a:t>     test </a:t>
            </a:r>
            <a:r>
              <a:rPr lang="en-US" sz="1050" dirty="0"/>
              <a:t>test0(.in0(in0), .</a:t>
            </a:r>
            <a:r>
              <a:rPr lang="en-US" sz="1050" dirty="0" smtClean="0"/>
              <a:t>out0 (out0));</a:t>
            </a:r>
            <a:endParaRPr lang="en-US" sz="1050" dirty="0"/>
          </a:p>
          <a:p>
            <a:r>
              <a:rPr lang="en-US" sz="1050" dirty="0" err="1"/>
              <a:t>endmodule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579" y="1828800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-vwrap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768" y="185271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test_wrap.v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74083" y="3962400"/>
            <a:ext cx="1676400" cy="577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top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test_top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 test.in t0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4083" y="365333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test_top.in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737426" y="3999530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39757" y="3961116"/>
            <a:ext cx="2818400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module </a:t>
            </a:r>
            <a:r>
              <a:rPr lang="en-US" sz="1050" dirty="0" err="1" smtClean="0"/>
              <a:t>test_top_wrap</a:t>
            </a:r>
            <a:r>
              <a:rPr lang="en-US" sz="1050" dirty="0" smtClean="0"/>
              <a:t>(in0</a:t>
            </a:r>
            <a:r>
              <a:rPr lang="en-US" sz="1050" dirty="0"/>
              <a:t>, </a:t>
            </a:r>
            <a:r>
              <a:rPr lang="en-US" sz="1050" dirty="0" smtClean="0"/>
              <a:t>out0);</a:t>
            </a:r>
            <a:endParaRPr lang="en-US" sz="1050" dirty="0"/>
          </a:p>
          <a:p>
            <a:r>
              <a:rPr lang="en-US" sz="1050" dirty="0"/>
              <a:t> </a:t>
            </a:r>
            <a:r>
              <a:rPr lang="en-US" sz="1050" dirty="0" smtClean="0"/>
              <a:t>    input </a:t>
            </a:r>
            <a:r>
              <a:rPr lang="en-US" sz="1050" dirty="0"/>
              <a:t>in0;</a:t>
            </a:r>
          </a:p>
          <a:p>
            <a:r>
              <a:rPr lang="en-US" sz="1050" dirty="0" smtClean="0"/>
              <a:t>     output </a:t>
            </a:r>
            <a:r>
              <a:rPr lang="en-US" sz="1050" dirty="0" smtClean="0"/>
              <a:t>out0 [1:0];</a:t>
            </a:r>
            <a:endParaRPr lang="en-US" sz="1050" dirty="0" smtClean="0"/>
          </a:p>
          <a:p>
            <a:r>
              <a:rPr lang="en-US" sz="1050" dirty="0" smtClean="0"/>
              <a:t>    </a:t>
            </a:r>
            <a:endParaRPr lang="en-US" sz="1050" dirty="0" smtClean="0"/>
          </a:p>
          <a:p>
            <a:r>
              <a:rPr lang="en-US" sz="1050" dirty="0" smtClean="0"/>
              <a:t>     </a:t>
            </a:r>
            <a:r>
              <a:rPr lang="en-US" sz="1050" dirty="0" err="1" smtClean="0"/>
              <a:t>test_top</a:t>
            </a:r>
            <a:r>
              <a:rPr lang="en-US" sz="1050" dirty="0" smtClean="0"/>
              <a:t> test_top0</a:t>
            </a:r>
            <a:r>
              <a:rPr lang="en-US" sz="1050" dirty="0"/>
              <a:t>(.in0(in0), .</a:t>
            </a:r>
            <a:r>
              <a:rPr lang="en-US" sz="1050" dirty="0" smtClean="0"/>
              <a:t>out0 (out0));</a:t>
            </a:r>
            <a:endParaRPr lang="en-US" sz="1050" dirty="0"/>
          </a:p>
          <a:p>
            <a:r>
              <a:rPr lang="en-US" sz="1050" dirty="0" err="1"/>
              <a:t>endmodule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99579" y="3614937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-vwrap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3768" y="3659298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test_top_wrap.v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49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</a:t>
            </a:r>
            <a:r>
              <a:rPr lang="en-US" err="1"/>
              <a:t>VideoIP</a:t>
            </a:r>
            <a:r>
              <a:rPr lang="en-US"/>
              <a:t> </a:t>
            </a:r>
            <a:r>
              <a:rPr lang="en-US" smtClean="0"/>
              <a:t>request (</a:t>
            </a:r>
            <a:r>
              <a:rPr lang="en-US" dirty="0" smtClean="0"/>
              <a:t>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5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409711"/>
            <a:ext cx="9000000" cy="2979277"/>
          </a:xfrm>
        </p:spPr>
        <p:txBody>
          <a:bodyPr/>
          <a:lstStyle/>
          <a:p>
            <a:pPr lvl="1"/>
            <a:r>
              <a:rPr lang="en-US" dirty="0" smtClean="0"/>
              <a:t>Support to generate are number of ports/signals with same prefix by adding a new option “-</a:t>
            </a:r>
            <a:r>
              <a:rPr lang="en-US" dirty="0" err="1" smtClean="0"/>
              <a:t>num</a:t>
            </a:r>
            <a:r>
              <a:rPr lang="en-US" dirty="0" smtClean="0"/>
              <a:t>” to {</a:t>
            </a:r>
            <a:r>
              <a:rPr lang="en-US" dirty="0" err="1" smtClean="0"/>
              <a:t>u|s</a:t>
            </a:r>
            <a:r>
              <a:rPr lang="en-US" dirty="0" smtClean="0"/>
              <a:t>}{</a:t>
            </a:r>
            <a:r>
              <a:rPr lang="en-US" dirty="0" err="1" smtClean="0"/>
              <a:t>in|out</a:t>
            </a:r>
            <a:r>
              <a:rPr lang="en-US" dirty="0" smtClean="0"/>
              <a:t>} commands.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40361" y="2439684"/>
            <a:ext cx="1676400" cy="9002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`define MAX 3</a:t>
            </a:r>
          </a:p>
          <a:p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modA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uinb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 -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num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0361" y="213062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modA.in</a:t>
            </a:r>
            <a:endParaRPr lang="en-US" sz="1400" dirty="0"/>
          </a:p>
        </p:txBody>
      </p:sp>
      <p:sp>
        <p:nvSpPr>
          <p:cNvPr id="8" name="Right Arrow 7"/>
          <p:cNvSpPr/>
          <p:nvPr/>
        </p:nvSpPr>
        <p:spPr>
          <a:xfrm>
            <a:off x="4797761" y="2407165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57664" y="2438400"/>
            <a:ext cx="1548822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#include &lt;</a:t>
            </a:r>
            <a:r>
              <a:rPr lang="en-US" sz="1050" dirty="0" err="1"/>
              <a:t>systemc.h</a:t>
            </a:r>
            <a:r>
              <a:rPr lang="en-US" sz="1050" dirty="0"/>
              <a:t>&gt;</a:t>
            </a:r>
          </a:p>
          <a:p>
            <a:r>
              <a:rPr lang="en-US" sz="1050" dirty="0"/>
              <a:t>#include "</a:t>
            </a:r>
            <a:r>
              <a:rPr lang="en-US" sz="1050" dirty="0" err="1"/>
              <a:t>ssgenlib.h</a:t>
            </a:r>
            <a:r>
              <a:rPr lang="en-US" sz="1050" dirty="0"/>
              <a:t>“</a:t>
            </a:r>
          </a:p>
          <a:p>
            <a:endParaRPr lang="en-US" sz="1050" dirty="0" smtClean="0"/>
          </a:p>
          <a:p>
            <a:r>
              <a:rPr lang="en-US" sz="1050" dirty="0" smtClean="0"/>
              <a:t>SC_MODULE(</a:t>
            </a:r>
            <a:r>
              <a:rPr lang="en-US" sz="1050" dirty="0" err="1" smtClean="0"/>
              <a:t>modA</a:t>
            </a:r>
            <a:r>
              <a:rPr lang="en-US" sz="1050" dirty="0" smtClean="0"/>
              <a:t>) </a:t>
            </a:r>
            <a:r>
              <a:rPr lang="en-US" sz="1050" dirty="0"/>
              <a:t>{</a:t>
            </a:r>
          </a:p>
          <a:p>
            <a:r>
              <a:rPr lang="en-US" sz="1050" dirty="0" smtClean="0"/>
              <a:t>    …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</a:t>
            </a:r>
            <a:r>
              <a:rPr lang="en-US" sz="1050" dirty="0" err="1" smtClean="0"/>
              <a:t>sc_uint</a:t>
            </a:r>
            <a:r>
              <a:rPr lang="en-US" sz="1050" dirty="0" smtClean="0"/>
              <a:t>&lt; bool &gt; in0;</a:t>
            </a:r>
          </a:p>
          <a:p>
            <a:r>
              <a:rPr lang="en-US" sz="1050" dirty="0" smtClean="0"/>
              <a:t>    </a:t>
            </a:r>
            <a:r>
              <a:rPr lang="en-US" sz="1050" dirty="0" err="1"/>
              <a:t>sc_uint</a:t>
            </a:r>
            <a:r>
              <a:rPr lang="en-US" sz="1050" dirty="0"/>
              <a:t>&lt; bool &gt; </a:t>
            </a:r>
            <a:r>
              <a:rPr lang="en-US" sz="1050" dirty="0" smtClean="0"/>
              <a:t>in1;</a:t>
            </a:r>
          </a:p>
          <a:p>
            <a:r>
              <a:rPr lang="en-US" sz="1050" dirty="0" smtClean="0"/>
              <a:t>    </a:t>
            </a:r>
            <a:r>
              <a:rPr lang="en-US" sz="1050" dirty="0" err="1"/>
              <a:t>sc_uint</a:t>
            </a:r>
            <a:r>
              <a:rPr lang="en-US" sz="1050" dirty="0"/>
              <a:t>&lt; bool &gt; </a:t>
            </a:r>
            <a:r>
              <a:rPr lang="en-US" sz="1050" dirty="0" smtClean="0"/>
              <a:t>in2;</a:t>
            </a:r>
            <a:endParaRPr lang="en-US" sz="1050" dirty="0"/>
          </a:p>
          <a:p>
            <a:r>
              <a:rPr lang="en-US" sz="1050" dirty="0" smtClean="0"/>
              <a:t>    …</a:t>
            </a:r>
            <a:endParaRPr lang="en-US" sz="1050" dirty="0"/>
          </a:p>
          <a:p>
            <a:r>
              <a:rPr lang="en-US" sz="1050" dirty="0"/>
              <a:t>};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64" y="214306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modA.h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490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</a:t>
            </a:r>
            <a:r>
              <a:rPr lang="en-US" dirty="0" err="1"/>
              <a:t>VideoIP</a:t>
            </a:r>
            <a:r>
              <a:rPr lang="en-US" dirty="0"/>
              <a:t> </a:t>
            </a:r>
            <a:r>
              <a:rPr lang="en-US" dirty="0" smtClean="0"/>
              <a:t>request (2/E)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409711"/>
            <a:ext cx="9000000" cy="590931"/>
          </a:xfrm>
        </p:spPr>
        <p:txBody>
          <a:bodyPr/>
          <a:lstStyle/>
          <a:p>
            <a:pPr lvl="1"/>
            <a:r>
              <a:rPr lang="en-US" dirty="0" smtClean="0"/>
              <a:t>Purpose: SSGEN does not support to bind single element of a port array. By this way “bind” command can be specified for each single port.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6171" y="2654824"/>
            <a:ext cx="1676400" cy="577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modA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uinb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num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6171" y="234576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modA.in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16171" y="3609552"/>
            <a:ext cx="1676400" cy="577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modB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uoutb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out -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num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16171" y="3300491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modB.in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16171" y="4564280"/>
            <a:ext cx="1676400" cy="577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modC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uinb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out -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num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6171" y="425521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modC.in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2653540"/>
            <a:ext cx="3321526" cy="2516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top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top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 modA.in modA0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sub modA.in 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modA1</a:t>
            </a:r>
          </a:p>
          <a:p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 modB.in modB0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sub 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modC.in modC0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bind modB0.out0 modA0.in0 sig0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bind modB0.out1 modA0.in1 sig1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bind 0 modA0.in2 fix0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bind modC0.out0 modA1.in0 sig2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bind 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modC0.out1 modA1.in1 sig3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bind 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modC0.out2 modA1.in2 sig4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5903" y="234640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top.in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4429218" y="4002530"/>
            <a:ext cx="2182222" cy="112093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6080363" y="3231905"/>
            <a:ext cx="1524000" cy="612648"/>
          </a:xfrm>
          <a:prstGeom prst="wedgeRoundRectCallout">
            <a:avLst>
              <a:gd name="adj1" fmla="val -26096"/>
              <a:gd name="adj2" fmla="val 6642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This cannot be done using port array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324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enhancements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5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409711"/>
            <a:ext cx="9000000" cy="4173450"/>
          </a:xfrm>
        </p:spPr>
        <p:txBody>
          <a:bodyPr/>
          <a:lstStyle/>
          <a:p>
            <a:pPr lvl="1"/>
            <a:r>
              <a:rPr lang="en-US" dirty="0" smtClean="0"/>
              <a:t>Remove W003 message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Support new command line option “-</a:t>
            </a:r>
            <a:r>
              <a:rPr lang="en-US" dirty="0" err="1" smtClean="0"/>
              <a:t>nst</a:t>
            </a:r>
            <a:r>
              <a:rPr lang="en-US" dirty="0" smtClean="0"/>
              <a:t>” to not stop SSGEN due to ERROR.</a:t>
            </a:r>
          </a:p>
          <a:p>
            <a:pPr lvl="2"/>
            <a:r>
              <a:rPr lang="en-US" dirty="0" smtClean="0"/>
              <a:t>SSGEN will output as many errors messages as possible.</a:t>
            </a:r>
          </a:p>
          <a:p>
            <a:pPr lvl="2"/>
            <a:r>
              <a:rPr lang="en-US" dirty="0" smtClean="0"/>
              <a:t>No output file will be generated due to ERROR.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Change simulator version</a:t>
            </a:r>
          </a:p>
          <a:p>
            <a:pPr lvl="2"/>
            <a:r>
              <a:rPr lang="en-US" dirty="0"/>
              <a:t>VCS and </a:t>
            </a:r>
            <a:r>
              <a:rPr lang="en-US" dirty="0" err="1"/>
              <a:t>vcs_gcc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2016.06-sp2 -&gt; </a:t>
            </a:r>
            <a:r>
              <a:rPr lang="en-US" dirty="0" smtClean="0"/>
              <a:t>2017.03-sp2</a:t>
            </a:r>
          </a:p>
          <a:p>
            <a:pPr lvl="2"/>
            <a:r>
              <a:rPr lang="en-US" dirty="0" smtClean="0"/>
              <a:t>IES: migrate </a:t>
            </a:r>
            <a:r>
              <a:rPr lang="en-US" dirty="0"/>
              <a:t>to </a:t>
            </a:r>
            <a:r>
              <a:rPr lang="en-US" dirty="0" err="1"/>
              <a:t>Xcelium</a:t>
            </a:r>
            <a:r>
              <a:rPr lang="en-US" dirty="0"/>
              <a:t> 17.04.004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5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enhancements (2/E)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5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409711"/>
            <a:ext cx="9000000" cy="1887696"/>
          </a:xfrm>
        </p:spPr>
        <p:txBody>
          <a:bodyPr/>
          <a:lstStyle/>
          <a:p>
            <a:pPr lvl="1"/>
            <a:r>
              <a:rPr lang="en-US" dirty="0" smtClean="0"/>
              <a:t>Fix problem about </a:t>
            </a:r>
            <a:r>
              <a:rPr lang="en-US" dirty="0"/>
              <a:t>“-</a:t>
            </a:r>
            <a:r>
              <a:rPr lang="en-US" dirty="0" err="1"/>
              <a:t>slec_bbox</a:t>
            </a:r>
            <a:r>
              <a:rPr lang="en-US" dirty="0"/>
              <a:t>” in “</a:t>
            </a:r>
            <a:r>
              <a:rPr lang="en-US" dirty="0" err="1"/>
              <a:t>func</a:t>
            </a:r>
            <a:r>
              <a:rPr lang="en-US" dirty="0" smtClean="0"/>
              <a:t>”.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Change pipeline constrain directive for Stratus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8155" y="2062945"/>
            <a:ext cx="1870029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func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void func0() -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slec_bbox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8156" y="175388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test.in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70619" y="2061661"/>
            <a:ext cx="3046163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err="1"/>
              <a:t>set_attr</a:t>
            </a:r>
            <a:r>
              <a:rPr lang="en-US" sz="1050" dirty="0"/>
              <a:t> </a:t>
            </a:r>
            <a:r>
              <a:rPr lang="en-US" sz="1050" dirty="0" err="1"/>
              <a:t>dont_ungroup_name</a:t>
            </a:r>
            <a:r>
              <a:rPr lang="en-US" sz="1050" dirty="0"/>
              <a:t> "</a:t>
            </a:r>
            <a:r>
              <a:rPr lang="en-US" sz="1050" dirty="0" smtClean="0"/>
              <a:t>test_func0</a:t>
            </a:r>
            <a:r>
              <a:rPr lang="en-US" sz="1050" b="1" dirty="0" smtClean="0">
                <a:solidFill>
                  <a:srgbClr val="FF0000"/>
                </a:solidFill>
              </a:rPr>
              <a:t>_*</a:t>
            </a:r>
            <a:r>
              <a:rPr lang="en-US" sz="1050" dirty="0" smtClean="0"/>
              <a:t>" </a:t>
            </a:r>
            <a:r>
              <a:rPr lang="en-US" sz="1050" dirty="0"/>
              <a:t>;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4630" y="175388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project_test.tcl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>
            <a:off x="4453356" y="1964610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28155" y="3689765"/>
            <a:ext cx="2543845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cthread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main_thread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-pipe -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pipe_max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28156" y="338070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test.in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760000" y="3687278"/>
            <a:ext cx="4306781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HLS_CONSTRAIN_LATENCY(0, </a:t>
            </a:r>
            <a:r>
              <a:rPr lang="en-US" sz="105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PL_MAIN_CONST_main_thread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60000" y="337950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test.cpp</a:t>
            </a:r>
            <a:endParaRPr lang="en-US" sz="1400" dirty="0"/>
          </a:p>
        </p:txBody>
      </p:sp>
      <p:sp>
        <p:nvSpPr>
          <p:cNvPr id="16" name="Right Arrow 15"/>
          <p:cNvSpPr/>
          <p:nvPr/>
        </p:nvSpPr>
        <p:spPr>
          <a:xfrm>
            <a:off x="4947093" y="359022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28155" y="4592185"/>
            <a:ext cx="2543845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cthread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main_thread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-pipe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28156" y="428312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test.in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0000" y="4589698"/>
            <a:ext cx="5212800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HLS_CONSTRAIN_LATENCY(0, </a:t>
            </a:r>
            <a:r>
              <a:rPr lang="en-US" sz="1050" b="1" dirty="0">
                <a:solidFill>
                  <a:srgbClr val="FF0000"/>
                </a:solidFill>
              </a:rPr>
              <a:t>HLS_ACHIEVABLE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PL_MAIN_CONST_main_thread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60000" y="428192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test.cpp</a:t>
            </a:r>
            <a:endParaRPr lang="en-US" sz="1400" dirty="0"/>
          </a:p>
        </p:txBody>
      </p:sp>
      <p:sp>
        <p:nvSpPr>
          <p:cNvPr id="21" name="Right Arrow 20"/>
          <p:cNvSpPr/>
          <p:nvPr/>
        </p:nvSpPr>
        <p:spPr>
          <a:xfrm>
            <a:off x="4947093" y="449264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6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556792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25522"/>
              </p:ext>
            </p:extLst>
          </p:nvPr>
        </p:nvGraphicFramePr>
        <p:xfrm>
          <a:off x="1752600" y="2133600"/>
          <a:ext cx="8991600" cy="94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800"/>
                <a:gridCol w="3581400"/>
                <a:gridCol w="1574800"/>
                <a:gridCol w="1574800"/>
                <a:gridCol w="157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Approved by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Checked</a:t>
                      </a:r>
                      <a:r>
                        <a:rPr lang="en-US" sz="1600" baseline="0" dirty="0" smtClean="0"/>
                        <a:t> by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Created by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Newly</a:t>
                      </a:r>
                      <a:r>
                        <a:rPr lang="en-US" sz="1600" baseline="0" dirty="0" smtClean="0"/>
                        <a:t> created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Yen Nguyen</a:t>
                      </a:r>
                    </a:p>
                    <a:p>
                      <a:r>
                        <a:rPr lang="en-US" sz="1600" dirty="0" smtClean="0"/>
                        <a:t>2018/05/11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Hiep Nguyen</a:t>
                      </a:r>
                    </a:p>
                    <a:p>
                      <a:r>
                        <a:rPr lang="en-US" sz="1600" dirty="0" smtClean="0"/>
                        <a:t>2018/05/11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393246"/>
            <a:ext cx="9000000" cy="2400657"/>
          </a:xfrm>
        </p:spPr>
        <p:txBody>
          <a:bodyPr/>
          <a:lstStyle/>
          <a:p>
            <a:r>
              <a:rPr lang="en-US" dirty="0" smtClean="0"/>
              <a:t>New command “</a:t>
            </a:r>
            <a:r>
              <a:rPr lang="en-US" dirty="0" err="1" smtClean="0"/>
              <a:t>separate_scmain_file</a:t>
            </a:r>
            <a:r>
              <a:rPr lang="en-US" dirty="0" smtClean="0"/>
              <a:t>”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03</a:t>
            </a:r>
            <a:endParaRPr lang="en-US" b="1" dirty="0"/>
          </a:p>
          <a:p>
            <a:r>
              <a:rPr lang="en-US" dirty="0" smtClean="0"/>
              <a:t>Support “</a:t>
            </a:r>
            <a:r>
              <a:rPr lang="en-US" dirty="0" err="1" smtClean="0"/>
              <a:t>cthread</a:t>
            </a:r>
            <a:r>
              <a:rPr lang="en-US" dirty="0" smtClean="0"/>
              <a:t>” in “`</a:t>
            </a:r>
            <a:r>
              <a:rPr lang="en-US" dirty="0" err="1" smtClean="0"/>
              <a:t>ifdef</a:t>
            </a:r>
            <a:r>
              <a:rPr lang="en-US" dirty="0" smtClean="0"/>
              <a:t> TESTBENCH”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07</a:t>
            </a:r>
            <a:endParaRPr lang="en-US" dirty="0"/>
          </a:p>
          <a:p>
            <a:r>
              <a:rPr lang="en-US" dirty="0" smtClean="0"/>
              <a:t>New command line option “-vwrap”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09</a:t>
            </a:r>
            <a:endParaRPr lang="en-US" b="1" dirty="0"/>
          </a:p>
          <a:p>
            <a:r>
              <a:rPr lang="en-US" dirty="0" smtClean="0"/>
              <a:t>Support </a:t>
            </a:r>
            <a:r>
              <a:rPr lang="en-US" dirty="0" err="1" smtClean="0"/>
              <a:t>VideoIP</a:t>
            </a:r>
            <a:r>
              <a:rPr lang="en-US" dirty="0" smtClean="0"/>
              <a:t> request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11</a:t>
            </a:r>
            <a:endParaRPr lang="en-US" b="1" dirty="0"/>
          </a:p>
          <a:p>
            <a:r>
              <a:rPr lang="en-US" dirty="0" smtClean="0"/>
              <a:t>Other enhancements</a:t>
            </a:r>
            <a:r>
              <a:rPr lang="en-US" dirty="0"/>
              <a:t>	</a:t>
            </a:r>
            <a:r>
              <a:rPr lang="en-US" b="1" dirty="0"/>
              <a:t>Page </a:t>
            </a:r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/>
              <a:t>NEW command “</a:t>
            </a:r>
            <a:r>
              <a:rPr kumimoji="1" lang="en-US" dirty="0" err="1" smtClean="0"/>
              <a:t>separate_scmain_file</a:t>
            </a:r>
            <a:r>
              <a:rPr kumimoji="1" lang="en-US" dirty="0" smtClean="0"/>
              <a:t>” (1/4)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409711"/>
            <a:ext cx="9000000" cy="5367623"/>
          </a:xfrm>
        </p:spPr>
        <p:txBody>
          <a:bodyPr/>
          <a:lstStyle/>
          <a:p>
            <a:pPr lvl="1"/>
            <a:r>
              <a:rPr lang="en-US" dirty="0" smtClean="0"/>
              <a:t>Syntax:</a:t>
            </a:r>
            <a:r>
              <a:rPr kumimoji="1" lang="en-US" dirty="0" smtClean="0"/>
              <a:t>		</a:t>
            </a:r>
            <a:r>
              <a:rPr kumimoji="1" lang="en-US" i="1" dirty="0" err="1" smtClean="0"/>
              <a:t>separate_scmain_file</a:t>
            </a:r>
            <a:r>
              <a:rPr kumimoji="1" lang="en-US" i="1" dirty="0" smtClean="0"/>
              <a:t> {</a:t>
            </a:r>
            <a:r>
              <a:rPr kumimoji="1" lang="en-US" i="1" dirty="0" err="1" smtClean="0"/>
              <a:t>on|off</a:t>
            </a:r>
            <a:r>
              <a:rPr kumimoji="1" lang="en-US" i="1" dirty="0" smtClean="0"/>
              <a:t>}</a:t>
            </a:r>
          </a:p>
          <a:p>
            <a:pPr lvl="2"/>
            <a:r>
              <a:rPr kumimoji="1" lang="en-US" dirty="0" smtClean="0"/>
              <a:t>off: default</a:t>
            </a:r>
          </a:p>
          <a:p>
            <a:pPr lvl="3"/>
            <a:r>
              <a:rPr kumimoji="1" lang="en-US" dirty="0" smtClean="0"/>
              <a:t>main_*.cpp is outputted as before.</a:t>
            </a:r>
          </a:p>
          <a:p>
            <a:pPr lvl="2"/>
            <a:r>
              <a:rPr kumimoji="1" lang="en-US" dirty="0" smtClean="0"/>
              <a:t>on: two files are outputted (main_*.cpp and main_*.</a:t>
            </a:r>
            <a:r>
              <a:rPr kumimoji="1" lang="en-US" dirty="0" err="1" smtClean="0"/>
              <a:t>hpp</a:t>
            </a:r>
            <a:r>
              <a:rPr kumimoji="1" lang="en-US" dirty="0" smtClean="0"/>
              <a:t>)</a:t>
            </a:r>
          </a:p>
          <a:p>
            <a:pPr lvl="3"/>
            <a:r>
              <a:rPr kumimoji="1" lang="en-US" dirty="0" smtClean="0"/>
              <a:t>main_*.hpp</a:t>
            </a:r>
          </a:p>
          <a:p>
            <a:pPr lvl="4"/>
            <a:r>
              <a:rPr lang="en-US" dirty="0" smtClean="0"/>
              <a:t>Memory allocation, module instantiations, signal declarations and connections are outputted in this file.</a:t>
            </a:r>
          </a:p>
          <a:p>
            <a:pPr lvl="4"/>
            <a:r>
              <a:rPr lang="en-US" dirty="0" smtClean="0"/>
              <a:t>File overwrite rule is same as *.h files.</a:t>
            </a:r>
          </a:p>
          <a:p>
            <a:pPr lvl="3"/>
            <a:r>
              <a:rPr lang="en-US" dirty="0" smtClean="0"/>
              <a:t>main_*.cpp</a:t>
            </a:r>
          </a:p>
          <a:p>
            <a:pPr lvl="4"/>
            <a:r>
              <a:rPr lang="en-US" dirty="0" smtClean="0"/>
              <a:t>Remaining descriptions are outputted in this file.</a:t>
            </a:r>
          </a:p>
          <a:p>
            <a:pPr lvl="4"/>
            <a:r>
              <a:rPr lang="en-US" dirty="0" smtClean="0"/>
              <a:t>This file includes “main_*.</a:t>
            </a:r>
            <a:r>
              <a:rPr lang="en-US" dirty="0" err="1" smtClean="0"/>
              <a:t>hpp</a:t>
            </a:r>
            <a:r>
              <a:rPr lang="en-US" dirty="0" smtClean="0"/>
              <a:t>”.</a:t>
            </a:r>
          </a:p>
          <a:p>
            <a:pPr lvl="4"/>
            <a:r>
              <a:rPr lang="en-US" dirty="0" smtClean="0"/>
              <a:t>File overwrite rule is same as *</a:t>
            </a:r>
            <a:r>
              <a:rPr lang="en-US" dirty="0" err="1" smtClean="0"/>
              <a:t>cpp</a:t>
            </a:r>
            <a:r>
              <a:rPr lang="en-US" dirty="0" smtClean="0"/>
              <a:t> files.</a:t>
            </a:r>
          </a:p>
          <a:p>
            <a:pPr lvl="4"/>
            <a:endParaRPr kumimoji="1" lang="en-US" dirty="0" smtClean="0"/>
          </a:p>
          <a:p>
            <a:pPr lvl="3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25893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55509"/>
          </a:xfrm>
        </p:spPr>
        <p:txBody>
          <a:bodyPr/>
          <a:lstStyle/>
          <a:p>
            <a:r>
              <a:rPr kumimoji="1" lang="en-US" dirty="0" smtClean="0"/>
              <a:t>NEW command “</a:t>
            </a:r>
            <a:r>
              <a:rPr kumimoji="1" lang="en-US" dirty="0" err="1" smtClean="0"/>
              <a:t>separate_scmain_file</a:t>
            </a:r>
            <a:r>
              <a:rPr kumimoji="1" lang="en-US" dirty="0" smtClean="0"/>
              <a:t>” (2/4)</a:t>
            </a:r>
            <a:endParaRPr kumimoji="1" lang="en-US" dirty="0"/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409711"/>
            <a:ext cx="9000000" cy="4468916"/>
          </a:xfrm>
        </p:spPr>
        <p:txBody>
          <a:bodyPr/>
          <a:lstStyle/>
          <a:p>
            <a:pPr lvl="1"/>
            <a:r>
              <a:rPr lang="en-US" dirty="0" smtClean="0"/>
              <a:t>Command order: must be specified before “module/top” command.</a:t>
            </a:r>
          </a:p>
          <a:p>
            <a:pPr lvl="1"/>
            <a:r>
              <a:rPr lang="en-US" dirty="0" smtClean="0"/>
              <a:t>Command scope: </a:t>
            </a:r>
          </a:p>
          <a:p>
            <a:pPr lvl="2"/>
            <a:r>
              <a:rPr lang="en-US" dirty="0" smtClean="0"/>
              <a:t>Can be specify in included file.</a:t>
            </a:r>
          </a:p>
          <a:p>
            <a:pPr lvl="2"/>
            <a:r>
              <a:rPr lang="en-US" dirty="0" smtClean="0"/>
              <a:t>Can be specify under “`if/`</a:t>
            </a:r>
            <a:r>
              <a:rPr lang="en-US" dirty="0" err="1" smtClean="0"/>
              <a:t>ifdef</a:t>
            </a:r>
            <a:r>
              <a:rPr lang="en-US" dirty="0" smtClean="0"/>
              <a:t>/`else/`</a:t>
            </a:r>
            <a:r>
              <a:rPr lang="en-US" dirty="0" err="1" smtClean="0"/>
              <a:t>elif</a:t>
            </a:r>
            <a:r>
              <a:rPr lang="en-US" dirty="0" smtClean="0"/>
              <a:t>” except for TESTBENCH, SLEC_BBOX and _DEBUG_* macros.</a:t>
            </a:r>
          </a:p>
          <a:p>
            <a:pPr lvl="2"/>
            <a:r>
              <a:rPr lang="en-US" dirty="0" smtClean="0"/>
              <a:t>Cannot be specified under “#</a:t>
            </a:r>
            <a:r>
              <a:rPr lang="en-US" dirty="0" err="1" smtClean="0"/>
              <a:t>ifdef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For hierarchy mode: </a:t>
            </a:r>
          </a:p>
          <a:p>
            <a:pPr lvl="2"/>
            <a:r>
              <a:rPr lang="en-US" dirty="0" smtClean="0"/>
              <a:t>Must be specified in top module. Commands specified in sub-module have no effect for top module.</a:t>
            </a:r>
          </a:p>
          <a:p>
            <a:pPr lvl="3"/>
            <a:endParaRPr lang="en-US" dirty="0" smtClean="0"/>
          </a:p>
          <a:p>
            <a:pPr lvl="4"/>
            <a:endParaRPr kumimoji="1" lang="en-US" dirty="0" smtClean="0"/>
          </a:p>
          <a:p>
            <a:pPr lvl="3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9126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55509"/>
          </a:xfrm>
        </p:spPr>
        <p:txBody>
          <a:bodyPr/>
          <a:lstStyle/>
          <a:p>
            <a:r>
              <a:rPr kumimoji="1" lang="en-US" dirty="0" smtClean="0"/>
              <a:t>NEW command “</a:t>
            </a:r>
            <a:r>
              <a:rPr kumimoji="1" lang="en-US" dirty="0" err="1" smtClean="0"/>
              <a:t>separate_scmain_file</a:t>
            </a:r>
            <a:r>
              <a:rPr kumimoji="1" lang="en-US" dirty="0" smtClean="0"/>
              <a:t>” (3/4)</a:t>
            </a:r>
            <a:endParaRPr kumimoji="1" lang="en-US" dirty="0"/>
          </a:p>
        </p:txBody>
      </p:sp>
      <p:sp>
        <p:nvSpPr>
          <p:cNvPr id="6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409711"/>
            <a:ext cx="9000000" cy="1489639"/>
          </a:xfrm>
        </p:spPr>
        <p:txBody>
          <a:bodyPr/>
          <a:lstStyle/>
          <a:p>
            <a:pPr lvl="1"/>
            <a:r>
              <a:rPr lang="en-US" dirty="0" smtClean="0"/>
              <a:t>Example – module generation mode</a:t>
            </a:r>
          </a:p>
          <a:p>
            <a:pPr lvl="3"/>
            <a:endParaRPr lang="en-US" dirty="0" smtClean="0"/>
          </a:p>
          <a:p>
            <a:pPr lvl="4"/>
            <a:endParaRPr kumimoji="1" lang="en-US" dirty="0" smtClean="0"/>
          </a:p>
          <a:p>
            <a:pPr lvl="3"/>
            <a:endParaRPr kumimoji="1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299185"/>
            <a:ext cx="1585690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separate_scmain_file</a:t>
            </a:r>
            <a:r>
              <a:rPr lang="en-US" sz="105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module test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clock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sreset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rst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199012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test.in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910818" y="2296691"/>
            <a:ext cx="2201244" cy="2354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// main_test.cpp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#include "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test.h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#include "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tb_test.h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</a:p>
          <a:p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sc_main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argc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, char *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argv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[]) {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("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: %d ns …);</a:t>
            </a:r>
          </a:p>
          <a:p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 "main_test.hpp"</a:t>
            </a:r>
          </a:p>
          <a:p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ssgen_trace_file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tf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= NULL;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return 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4320" y="2296691"/>
            <a:ext cx="188384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// 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main_test.hpp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test 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test0("test0");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tb_testtb_test0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("tb_test0");</a:t>
            </a:r>
          </a:p>
          <a:p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sc_signal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&lt; bool &gt; 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rst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sc_signal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&lt; bool &gt; in0;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sc_signal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&lt; bool &gt; out0;</a:t>
            </a:r>
          </a:p>
          <a:p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test0.clk(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test0.out0(out0);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tb_test0.clk(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tb_test0.out0(out0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38600" y="2438400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07550" y="1981200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main_test.cpp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594320" y="198120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main_test.hpp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6705600" y="2135089"/>
            <a:ext cx="888720" cy="1522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07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55509"/>
          </a:xfrm>
        </p:spPr>
        <p:txBody>
          <a:bodyPr/>
          <a:lstStyle/>
          <a:p>
            <a:r>
              <a:rPr kumimoji="1" lang="en-US" dirty="0" smtClean="0"/>
              <a:t>NEW command “</a:t>
            </a:r>
            <a:r>
              <a:rPr kumimoji="1" lang="en-US" dirty="0" err="1" smtClean="0"/>
              <a:t>separate_scmain_file</a:t>
            </a:r>
            <a:r>
              <a:rPr kumimoji="1" lang="en-US" dirty="0" smtClean="0"/>
              <a:t>” (4/E)</a:t>
            </a:r>
            <a:endParaRPr kumimoji="1" lang="en-US" dirty="0"/>
          </a:p>
        </p:txBody>
      </p:sp>
      <p:sp>
        <p:nvSpPr>
          <p:cNvPr id="6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409711"/>
            <a:ext cx="9000000" cy="1489639"/>
          </a:xfrm>
        </p:spPr>
        <p:txBody>
          <a:bodyPr/>
          <a:lstStyle/>
          <a:p>
            <a:pPr lvl="1"/>
            <a:r>
              <a:rPr lang="en-US" dirty="0" smtClean="0"/>
              <a:t>Example – hierarchy generation mode</a:t>
            </a:r>
          </a:p>
          <a:p>
            <a:pPr lvl="3"/>
            <a:endParaRPr lang="en-US" dirty="0" smtClean="0"/>
          </a:p>
          <a:p>
            <a:pPr lvl="4"/>
            <a:endParaRPr kumimoji="1" lang="en-US" dirty="0" smtClean="0"/>
          </a:p>
          <a:p>
            <a:pPr lvl="3"/>
            <a:endParaRPr kumimoji="1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368435"/>
            <a:ext cx="1614710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top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test_top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 test.in t0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3820" y="2789237"/>
            <a:ext cx="1585690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separate_scmain_file</a:t>
            </a:r>
            <a:r>
              <a:rPr lang="en-US" sz="105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module test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clock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sreset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rst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3820" y="248146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test.in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206065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test_top.in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5016707" y="2635348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32176" y="2253018"/>
            <a:ext cx="2694969" cy="30008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// 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main_test_top.cpp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#include "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test_top.h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#include "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tb_test_top.h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</a:p>
          <a:p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sc_main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argc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, char *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argv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[]) {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("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: %d ns …);</a:t>
            </a:r>
          </a:p>
          <a:p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test_top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test_top0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("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test_top0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");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tb_test_top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tb_test_top0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("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tb_test_top0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");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sc_signal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&lt; bool &gt; 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rst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05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ssgen_trace_file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tf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= NULL;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return 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8908" y="1937527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main_test_top.cpp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765" y="2296794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effect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“</a:t>
            </a:r>
            <a:r>
              <a:rPr lang="en-US" dirty="0" err="1"/>
              <a:t>cthread</a:t>
            </a:r>
            <a:r>
              <a:rPr lang="en-US" dirty="0"/>
              <a:t>” in </a:t>
            </a:r>
            <a:r>
              <a:rPr lang="en-US" dirty="0" smtClean="0"/>
              <a:t>“`</a:t>
            </a:r>
            <a:r>
              <a:rPr lang="en-US" dirty="0" err="1"/>
              <a:t>ifdef</a:t>
            </a:r>
            <a:r>
              <a:rPr lang="en-US" dirty="0"/>
              <a:t> </a:t>
            </a:r>
            <a:r>
              <a:rPr lang="en-US" dirty="0" smtClean="0"/>
              <a:t>TESTBENCH”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5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409711"/>
            <a:ext cx="9000000" cy="1785104"/>
          </a:xfrm>
        </p:spPr>
        <p:txBody>
          <a:bodyPr/>
          <a:lstStyle/>
          <a:p>
            <a:pPr lvl="1"/>
            <a:r>
              <a:rPr lang="en-US" dirty="0" smtClean="0"/>
              <a:t>When “</a:t>
            </a:r>
            <a:r>
              <a:rPr lang="en-US" dirty="0" err="1" smtClean="0"/>
              <a:t>cthread</a:t>
            </a:r>
            <a:r>
              <a:rPr lang="en-US" dirty="0" smtClean="0"/>
              <a:t>” is specified inside “`</a:t>
            </a:r>
            <a:r>
              <a:rPr lang="en-US" dirty="0" err="1" smtClean="0"/>
              <a:t>ifdef</a:t>
            </a:r>
            <a:r>
              <a:rPr lang="en-US" dirty="0" smtClean="0"/>
              <a:t> TESTBENCH”, descriptions of specified SC_CTHREAD are generated in TB in addition to </a:t>
            </a:r>
            <a:r>
              <a:rPr lang="en-US" dirty="0" err="1" smtClean="0"/>
              <a:t>thread_main</a:t>
            </a:r>
            <a:r>
              <a:rPr lang="en-US" dirty="0" smtClean="0"/>
              <a:t>.</a:t>
            </a:r>
          </a:p>
          <a:p>
            <a:pPr lvl="3"/>
            <a:endParaRPr lang="en-US" dirty="0" smtClean="0"/>
          </a:p>
          <a:p>
            <a:pPr lvl="4"/>
            <a:endParaRPr kumimoji="1" lang="en-US" dirty="0" smtClean="0"/>
          </a:p>
          <a:p>
            <a:pPr lvl="3"/>
            <a:endParaRPr kumimoji="1"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944" y="2666336"/>
            <a:ext cx="16764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module test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clock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sreset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rst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`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ifdef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TESTBENCH</a:t>
            </a: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cthread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thread_sub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`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endif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6944" y="235727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test.in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32618" y="2659093"/>
            <a:ext cx="2856872" cy="2354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#include &lt;</a:t>
            </a:r>
            <a:r>
              <a:rPr lang="en-US" sz="1050" dirty="0" err="1"/>
              <a:t>systemc.h</a:t>
            </a:r>
            <a:r>
              <a:rPr lang="en-US" sz="1050" dirty="0"/>
              <a:t>&gt;</a:t>
            </a:r>
          </a:p>
          <a:p>
            <a:r>
              <a:rPr lang="en-US" sz="1050" dirty="0"/>
              <a:t>#include "</a:t>
            </a:r>
            <a:r>
              <a:rPr lang="en-US" sz="1050" dirty="0" err="1"/>
              <a:t>ssgenlib.h</a:t>
            </a:r>
            <a:r>
              <a:rPr lang="en-US" sz="1050" dirty="0"/>
              <a:t>“</a:t>
            </a:r>
          </a:p>
          <a:p>
            <a:endParaRPr lang="en-US" sz="1050" dirty="0" smtClean="0"/>
          </a:p>
          <a:p>
            <a:r>
              <a:rPr lang="en-US" sz="1050" dirty="0" smtClean="0"/>
              <a:t>SC_MODULE(</a:t>
            </a:r>
            <a:r>
              <a:rPr lang="en-US" sz="1050" dirty="0" err="1" smtClean="0"/>
              <a:t>tb_test</a:t>
            </a:r>
            <a:r>
              <a:rPr lang="en-US" sz="1050" dirty="0"/>
              <a:t>) {</a:t>
            </a:r>
          </a:p>
          <a:p>
            <a:r>
              <a:rPr lang="en-US" sz="1050" dirty="0" smtClean="0"/>
              <a:t>    …</a:t>
            </a:r>
            <a:endParaRPr lang="en-US" sz="1050" dirty="0"/>
          </a:p>
          <a:p>
            <a:r>
              <a:rPr lang="en-US" sz="1050" dirty="0" smtClean="0"/>
              <a:t>    SC_CTOR(</a:t>
            </a:r>
            <a:r>
              <a:rPr lang="en-US" sz="1050" dirty="0" err="1" smtClean="0"/>
              <a:t>tb_test</a:t>
            </a:r>
            <a:r>
              <a:rPr lang="en-US" sz="1050" dirty="0"/>
              <a:t>)</a:t>
            </a:r>
          </a:p>
          <a:p>
            <a:r>
              <a:rPr lang="en-US" sz="1050" dirty="0" smtClean="0"/>
              <a:t>    {</a:t>
            </a:r>
            <a:endParaRPr lang="en-US" sz="1050" dirty="0"/>
          </a:p>
          <a:p>
            <a:r>
              <a:rPr lang="en-US" sz="1050" dirty="0" smtClean="0"/>
              <a:t>        SC_CTHREAD(</a:t>
            </a:r>
            <a:r>
              <a:rPr lang="en-US" sz="1050" dirty="0" err="1" smtClean="0"/>
              <a:t>thread_main</a:t>
            </a:r>
            <a:r>
              <a:rPr lang="en-US" sz="1050" dirty="0"/>
              <a:t>, </a:t>
            </a:r>
            <a:r>
              <a:rPr lang="en-US" sz="1050" dirty="0" err="1"/>
              <a:t>clk.pos</a:t>
            </a:r>
            <a:r>
              <a:rPr lang="en-US" sz="1050" dirty="0"/>
              <a:t>());</a:t>
            </a:r>
          </a:p>
          <a:p>
            <a:endParaRPr lang="en-US" sz="1050" dirty="0"/>
          </a:p>
          <a:p>
            <a:r>
              <a:rPr lang="en-US" sz="1050" dirty="0" smtClean="0"/>
              <a:t>        </a:t>
            </a:r>
            <a:r>
              <a:rPr lang="en-US" sz="1050" dirty="0" smtClean="0">
                <a:solidFill>
                  <a:srgbClr val="FF0000"/>
                </a:solidFill>
              </a:rPr>
              <a:t>SC_CTHREAD(</a:t>
            </a:r>
            <a:r>
              <a:rPr lang="en-US" sz="1050" dirty="0" err="1" smtClean="0">
                <a:solidFill>
                  <a:srgbClr val="FF0000"/>
                </a:solidFill>
              </a:rPr>
              <a:t>thread_sub</a:t>
            </a:r>
            <a:r>
              <a:rPr lang="en-US" sz="1050" dirty="0">
                <a:solidFill>
                  <a:srgbClr val="FF0000"/>
                </a:solidFill>
              </a:rPr>
              <a:t>, </a:t>
            </a:r>
            <a:r>
              <a:rPr lang="en-US" sz="1050" dirty="0" err="1">
                <a:solidFill>
                  <a:srgbClr val="FF0000"/>
                </a:solidFill>
              </a:rPr>
              <a:t>clk.pos</a:t>
            </a:r>
            <a:r>
              <a:rPr lang="en-US" sz="1050" dirty="0">
                <a:solidFill>
                  <a:srgbClr val="FF0000"/>
                </a:solidFill>
              </a:rPr>
              <a:t>());</a:t>
            </a:r>
          </a:p>
          <a:p>
            <a:r>
              <a:rPr lang="en-US" sz="1050" dirty="0" smtClean="0">
                <a:solidFill>
                  <a:srgbClr val="FF0000"/>
                </a:solidFill>
              </a:rPr>
              <a:t>        </a:t>
            </a:r>
            <a:r>
              <a:rPr lang="en-US" sz="1050" dirty="0" err="1" smtClean="0">
                <a:solidFill>
                  <a:srgbClr val="FF0000"/>
                </a:solidFill>
              </a:rPr>
              <a:t>reset_signal_is</a:t>
            </a:r>
            <a:r>
              <a:rPr lang="en-US" sz="1050" dirty="0" smtClean="0">
                <a:solidFill>
                  <a:srgbClr val="FF0000"/>
                </a:solidFill>
              </a:rPr>
              <a:t>(</a:t>
            </a:r>
            <a:r>
              <a:rPr lang="en-US" sz="1050" dirty="0" err="1" smtClean="0">
                <a:solidFill>
                  <a:srgbClr val="FF0000"/>
                </a:solidFill>
              </a:rPr>
              <a:t>rst</a:t>
            </a:r>
            <a:r>
              <a:rPr lang="en-US" sz="1050" dirty="0">
                <a:solidFill>
                  <a:srgbClr val="FF0000"/>
                </a:solidFill>
              </a:rPr>
              <a:t>, true);</a:t>
            </a:r>
          </a:p>
          <a:p>
            <a:r>
              <a:rPr lang="en-US" sz="1050" dirty="0" smtClean="0"/>
              <a:t>     }</a:t>
            </a:r>
            <a:endParaRPr lang="en-US" sz="1050" dirty="0"/>
          </a:p>
          <a:p>
            <a:r>
              <a:rPr lang="en-US" sz="1050" dirty="0" smtClean="0"/>
              <a:t>     …</a:t>
            </a:r>
            <a:endParaRPr lang="en-US" sz="1050" dirty="0"/>
          </a:p>
          <a:p>
            <a:r>
              <a:rPr lang="en-US" sz="1050" dirty="0"/>
              <a:t>};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3843" y="2659093"/>
            <a:ext cx="1871025" cy="2354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#include "</a:t>
            </a:r>
            <a:r>
              <a:rPr lang="en-US" sz="1050" dirty="0" err="1"/>
              <a:t>tb_test.h</a:t>
            </a:r>
            <a:r>
              <a:rPr lang="en-US" sz="1050" dirty="0"/>
              <a:t>"</a:t>
            </a:r>
          </a:p>
          <a:p>
            <a:endParaRPr lang="en-US" sz="1050" dirty="0" smtClean="0"/>
          </a:p>
          <a:p>
            <a:r>
              <a:rPr lang="en-US" sz="1050" dirty="0" smtClean="0"/>
              <a:t>void </a:t>
            </a:r>
            <a:r>
              <a:rPr lang="en-US" sz="1050" dirty="0" err="1"/>
              <a:t>tb_test</a:t>
            </a:r>
            <a:r>
              <a:rPr lang="en-US" sz="1050" dirty="0"/>
              <a:t>::</a:t>
            </a:r>
            <a:r>
              <a:rPr lang="en-US" sz="1050" dirty="0" err="1"/>
              <a:t>thread_main</a:t>
            </a:r>
            <a:r>
              <a:rPr lang="en-US" sz="1050" dirty="0"/>
              <a:t>() {</a:t>
            </a:r>
          </a:p>
          <a:p>
            <a:r>
              <a:rPr lang="en-US" sz="1050" dirty="0" smtClean="0"/>
              <a:t>    …</a:t>
            </a:r>
            <a:endParaRPr lang="en-US" sz="1050" dirty="0"/>
          </a:p>
          <a:p>
            <a:r>
              <a:rPr lang="en-US" sz="1050" dirty="0" smtClean="0"/>
              <a:t>}</a:t>
            </a:r>
          </a:p>
          <a:p>
            <a:endParaRPr lang="en-US" sz="1050" dirty="0"/>
          </a:p>
          <a:p>
            <a:r>
              <a:rPr lang="en-US" sz="1050" dirty="0">
                <a:solidFill>
                  <a:srgbClr val="FF0000"/>
                </a:solidFill>
              </a:rPr>
              <a:t>void </a:t>
            </a:r>
            <a:r>
              <a:rPr lang="en-US" sz="1050" dirty="0" err="1">
                <a:solidFill>
                  <a:srgbClr val="FF0000"/>
                </a:solidFill>
              </a:rPr>
              <a:t>tb_test</a:t>
            </a:r>
            <a:r>
              <a:rPr lang="en-US" sz="1050" dirty="0">
                <a:solidFill>
                  <a:srgbClr val="FF0000"/>
                </a:solidFill>
              </a:rPr>
              <a:t>::</a:t>
            </a:r>
            <a:r>
              <a:rPr lang="en-US" sz="1050" dirty="0" err="1">
                <a:solidFill>
                  <a:srgbClr val="FF0000"/>
                </a:solidFill>
              </a:rPr>
              <a:t>thread_sub</a:t>
            </a:r>
            <a:r>
              <a:rPr lang="en-US" sz="1050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050" dirty="0" smtClean="0">
                <a:solidFill>
                  <a:srgbClr val="FF0000"/>
                </a:solidFill>
              </a:rPr>
              <a:t>    wait</a:t>
            </a:r>
            <a:r>
              <a:rPr lang="en-US" sz="105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050" dirty="0" smtClean="0">
                <a:solidFill>
                  <a:srgbClr val="FF0000"/>
                </a:solidFill>
              </a:rPr>
              <a:t>    while(1</a:t>
            </a:r>
            <a:r>
              <a:rPr lang="en-US" sz="1050" dirty="0">
                <a:solidFill>
                  <a:srgbClr val="FF0000"/>
                </a:solidFill>
              </a:rPr>
              <a:t>) {</a:t>
            </a:r>
          </a:p>
          <a:p>
            <a:r>
              <a:rPr lang="en-US" sz="1050" dirty="0" smtClean="0">
                <a:solidFill>
                  <a:srgbClr val="FF0000"/>
                </a:solidFill>
              </a:rPr>
              <a:t>        // </a:t>
            </a:r>
            <a:r>
              <a:rPr lang="en-US" sz="1050" dirty="0">
                <a:solidFill>
                  <a:srgbClr val="FF0000"/>
                </a:solidFill>
              </a:rPr>
              <a:t>please write here!</a:t>
            </a:r>
          </a:p>
          <a:p>
            <a:r>
              <a:rPr lang="en-US" sz="1050" dirty="0" smtClean="0">
                <a:solidFill>
                  <a:srgbClr val="FF0000"/>
                </a:solidFill>
              </a:rPr>
              <a:t>        wait</a:t>
            </a:r>
            <a:r>
              <a:rPr lang="en-US" sz="105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050" dirty="0" smtClean="0">
                <a:solidFill>
                  <a:srgbClr val="FF0000"/>
                </a:solidFill>
              </a:rPr>
              <a:t>    }</a:t>
            </a:r>
            <a:endParaRPr lang="en-US" sz="1050" dirty="0">
              <a:solidFill>
                <a:srgbClr val="FF0000"/>
              </a:solidFill>
            </a:endParaRPr>
          </a:p>
          <a:p>
            <a:r>
              <a:rPr lang="en-US" sz="1050" dirty="0" smtClean="0">
                <a:solidFill>
                  <a:srgbClr val="FF0000"/>
                </a:solidFill>
              </a:rPr>
              <a:t>}</a:t>
            </a:r>
          </a:p>
          <a:p>
            <a:endParaRPr lang="en-US" sz="105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2618" y="2354514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tb_test.h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63843" y="235131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tb_test.cpp</a:t>
            </a:r>
            <a:endParaRPr lang="en-US" sz="1400" dirty="0"/>
          </a:p>
        </p:txBody>
      </p:sp>
      <p:sp>
        <p:nvSpPr>
          <p:cNvPr id="12" name="Right Arrow 11"/>
          <p:cNvSpPr/>
          <p:nvPr/>
        </p:nvSpPr>
        <p:spPr>
          <a:xfrm>
            <a:off x="3730287" y="2890015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“</a:t>
            </a:r>
            <a:r>
              <a:rPr lang="en-US" dirty="0" err="1"/>
              <a:t>cthread</a:t>
            </a:r>
            <a:r>
              <a:rPr lang="en-US" dirty="0"/>
              <a:t>” in “`</a:t>
            </a:r>
            <a:r>
              <a:rPr lang="en-US" dirty="0" err="1"/>
              <a:t>ifdef</a:t>
            </a:r>
            <a:r>
              <a:rPr lang="en-US" dirty="0"/>
              <a:t> TESTBENCH</a:t>
            </a:r>
            <a:r>
              <a:rPr lang="en-US" dirty="0" smtClean="0"/>
              <a:t>” (2/E)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5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409711"/>
            <a:ext cx="9000000" cy="2876685"/>
          </a:xfrm>
        </p:spPr>
        <p:txBody>
          <a:bodyPr/>
          <a:lstStyle/>
          <a:p>
            <a:pPr lvl="1"/>
            <a:r>
              <a:rPr lang="en-US" dirty="0" smtClean="0"/>
              <a:t>In hierarchy generation mode, “</a:t>
            </a:r>
            <a:r>
              <a:rPr lang="en-US" dirty="0" err="1" smtClean="0"/>
              <a:t>cthread</a:t>
            </a:r>
            <a:r>
              <a:rPr lang="en-US" dirty="0" smtClean="0"/>
              <a:t>” command is only allowed inside `</a:t>
            </a:r>
            <a:r>
              <a:rPr lang="en-US" dirty="0" err="1" smtClean="0"/>
              <a:t>ifdef</a:t>
            </a:r>
            <a:r>
              <a:rPr lang="en-US" dirty="0" smtClean="0"/>
              <a:t> TESTBENCH</a:t>
            </a:r>
          </a:p>
          <a:p>
            <a:pPr lvl="2"/>
            <a:r>
              <a:rPr lang="en-US" dirty="0" smtClean="0"/>
              <a:t>Option “-</a:t>
            </a:r>
            <a:r>
              <a:rPr lang="en-US" dirty="0" err="1" smtClean="0"/>
              <a:t>clk</a:t>
            </a:r>
            <a:r>
              <a:rPr lang="en-US" dirty="0" smtClean="0"/>
              <a:t>” and “-</a:t>
            </a:r>
            <a:r>
              <a:rPr lang="en-US" dirty="0" err="1" smtClean="0"/>
              <a:t>rst</a:t>
            </a:r>
            <a:r>
              <a:rPr lang="en-US" dirty="0" smtClean="0"/>
              <a:t>” can be used to specify clock and reset signal respectively. If not specified, first defined clock/reset signal will be used. If there is no valid clock, dummy clock is used. </a:t>
            </a:r>
          </a:p>
          <a:p>
            <a:pPr lvl="2"/>
            <a:r>
              <a:rPr lang="en-US" dirty="0" smtClean="0"/>
              <a:t>Other options are not supported (error will be outputted if specified).</a:t>
            </a:r>
          </a:p>
          <a:p>
            <a:pPr lvl="3"/>
            <a:endParaRPr lang="en-US" dirty="0" smtClean="0"/>
          </a:p>
          <a:p>
            <a:pPr lvl="4"/>
            <a:endParaRPr kumimoji="1" lang="en-US" dirty="0" smtClean="0"/>
          </a:p>
          <a:p>
            <a:pPr lvl="3"/>
            <a:endParaRPr kumimoji="1"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799" y="3354122"/>
            <a:ext cx="262492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top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test_top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 test1.in t1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 test2.in t2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`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ifdef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TESTBENCH</a:t>
            </a: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cthread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thread_sub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clk2 –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rst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rst1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`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endif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3918" y="5068029"/>
            <a:ext cx="161850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module test1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clock clk1</a:t>
            </a: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sreset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rst1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3918" y="476572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test1.in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825007" y="302592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test_top.in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35220" y="5509736"/>
            <a:ext cx="161850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module test2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clock clk2</a:t>
            </a:r>
          </a:p>
          <a:p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sreset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rst2 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5219" y="520195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test2.in</a:t>
            </a:r>
            <a:endParaRPr lang="en-US" sz="1400" dirty="0"/>
          </a:p>
        </p:txBody>
      </p:sp>
      <p:sp>
        <p:nvSpPr>
          <p:cNvPr id="12" name="Right Arrow 11"/>
          <p:cNvSpPr/>
          <p:nvPr/>
        </p:nvSpPr>
        <p:spPr>
          <a:xfrm>
            <a:off x="4973921" y="3741819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51320" y="3331829"/>
            <a:ext cx="2932213" cy="2354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#include &lt;</a:t>
            </a:r>
            <a:r>
              <a:rPr lang="en-US" sz="1050" dirty="0" err="1"/>
              <a:t>systemc.h</a:t>
            </a:r>
            <a:r>
              <a:rPr lang="en-US" sz="1050" dirty="0"/>
              <a:t>&gt;</a:t>
            </a:r>
          </a:p>
          <a:p>
            <a:r>
              <a:rPr lang="en-US" sz="1050" dirty="0"/>
              <a:t>#include "</a:t>
            </a:r>
            <a:r>
              <a:rPr lang="en-US" sz="1050" dirty="0" err="1"/>
              <a:t>ssgenlib.h</a:t>
            </a:r>
            <a:r>
              <a:rPr lang="en-US" sz="1050" dirty="0"/>
              <a:t>“</a:t>
            </a:r>
          </a:p>
          <a:p>
            <a:endParaRPr lang="en-US" sz="1050" dirty="0" smtClean="0"/>
          </a:p>
          <a:p>
            <a:r>
              <a:rPr lang="en-US" sz="1050" dirty="0" smtClean="0"/>
              <a:t>SC_MODULE(</a:t>
            </a:r>
            <a:r>
              <a:rPr lang="en-US" sz="1050" dirty="0" err="1" smtClean="0"/>
              <a:t>tb_test_top</a:t>
            </a:r>
            <a:r>
              <a:rPr lang="en-US" sz="1050" dirty="0" smtClean="0"/>
              <a:t>) </a:t>
            </a:r>
            <a:r>
              <a:rPr lang="en-US" sz="1050" dirty="0"/>
              <a:t>{</a:t>
            </a:r>
          </a:p>
          <a:p>
            <a:r>
              <a:rPr lang="en-US" sz="1050" dirty="0" smtClean="0"/>
              <a:t>    …</a:t>
            </a:r>
            <a:endParaRPr lang="en-US" sz="1050" dirty="0"/>
          </a:p>
          <a:p>
            <a:r>
              <a:rPr lang="en-US" sz="1050" dirty="0" smtClean="0"/>
              <a:t>    SC_CTOR(</a:t>
            </a:r>
            <a:r>
              <a:rPr lang="en-US" sz="1050" dirty="0" err="1" smtClean="0"/>
              <a:t>tb_test_top</a:t>
            </a:r>
            <a:r>
              <a:rPr lang="en-US" sz="1050" dirty="0" smtClean="0"/>
              <a:t>)</a:t>
            </a:r>
            <a:endParaRPr lang="en-US" sz="1050" dirty="0"/>
          </a:p>
          <a:p>
            <a:r>
              <a:rPr lang="en-US" sz="1050" dirty="0" smtClean="0"/>
              <a:t>    {</a:t>
            </a:r>
            <a:endParaRPr lang="en-US" sz="1050" dirty="0"/>
          </a:p>
          <a:p>
            <a:r>
              <a:rPr lang="en-US" sz="1050" dirty="0" smtClean="0"/>
              <a:t>        SC_CTHREAD(</a:t>
            </a:r>
            <a:r>
              <a:rPr lang="en-US" sz="1050" dirty="0" err="1" smtClean="0"/>
              <a:t>thread_main</a:t>
            </a:r>
            <a:r>
              <a:rPr lang="en-US" sz="1050" dirty="0"/>
              <a:t>, </a:t>
            </a:r>
            <a:r>
              <a:rPr lang="en-US" sz="1050" dirty="0" smtClean="0"/>
              <a:t>clk1.pos</a:t>
            </a:r>
            <a:r>
              <a:rPr lang="en-US" sz="1050" dirty="0"/>
              <a:t>());</a:t>
            </a:r>
          </a:p>
          <a:p>
            <a:endParaRPr lang="en-US" sz="1050" dirty="0"/>
          </a:p>
          <a:p>
            <a:r>
              <a:rPr lang="en-US" sz="1050" dirty="0" smtClean="0"/>
              <a:t>        </a:t>
            </a:r>
            <a:r>
              <a:rPr lang="en-US" sz="1050" dirty="0" smtClean="0">
                <a:solidFill>
                  <a:srgbClr val="FF0000"/>
                </a:solidFill>
              </a:rPr>
              <a:t>SC_CTHREAD(</a:t>
            </a:r>
            <a:r>
              <a:rPr lang="en-US" sz="1050" dirty="0" err="1" smtClean="0">
                <a:solidFill>
                  <a:srgbClr val="FF0000"/>
                </a:solidFill>
              </a:rPr>
              <a:t>thread_sub</a:t>
            </a:r>
            <a:r>
              <a:rPr lang="en-US" sz="1050" dirty="0">
                <a:solidFill>
                  <a:srgbClr val="FF0000"/>
                </a:solidFill>
              </a:rPr>
              <a:t>, </a:t>
            </a:r>
            <a:r>
              <a:rPr lang="en-US" sz="1050" b="1" dirty="0" smtClean="0">
                <a:solidFill>
                  <a:srgbClr val="FF0000"/>
                </a:solidFill>
              </a:rPr>
              <a:t>clk2</a:t>
            </a:r>
            <a:r>
              <a:rPr lang="en-US" sz="1050" dirty="0" smtClean="0">
                <a:solidFill>
                  <a:srgbClr val="FF0000"/>
                </a:solidFill>
              </a:rPr>
              <a:t>.pos</a:t>
            </a:r>
            <a:r>
              <a:rPr lang="en-US" sz="1050" dirty="0">
                <a:solidFill>
                  <a:srgbClr val="FF0000"/>
                </a:solidFill>
              </a:rPr>
              <a:t>());</a:t>
            </a:r>
          </a:p>
          <a:p>
            <a:r>
              <a:rPr lang="en-US" sz="1050" dirty="0" smtClean="0">
                <a:solidFill>
                  <a:srgbClr val="FF0000"/>
                </a:solidFill>
              </a:rPr>
              <a:t>        </a:t>
            </a:r>
            <a:r>
              <a:rPr lang="en-US" sz="1050" dirty="0" err="1" smtClean="0">
                <a:solidFill>
                  <a:srgbClr val="FF0000"/>
                </a:solidFill>
              </a:rPr>
              <a:t>reset_signal_is</a:t>
            </a:r>
            <a:r>
              <a:rPr lang="en-US" sz="1050" dirty="0" smtClean="0">
                <a:solidFill>
                  <a:srgbClr val="FF0000"/>
                </a:solidFill>
              </a:rPr>
              <a:t>(</a:t>
            </a:r>
            <a:r>
              <a:rPr lang="en-US" sz="1050" b="1" dirty="0" smtClean="0">
                <a:solidFill>
                  <a:srgbClr val="FF0000"/>
                </a:solidFill>
              </a:rPr>
              <a:t>rst1</a:t>
            </a:r>
            <a:r>
              <a:rPr lang="en-US" sz="1050" dirty="0" smtClean="0">
                <a:solidFill>
                  <a:srgbClr val="FF0000"/>
                </a:solidFill>
              </a:rPr>
              <a:t>, </a:t>
            </a:r>
            <a:r>
              <a:rPr lang="en-US" sz="1050" dirty="0">
                <a:solidFill>
                  <a:srgbClr val="FF0000"/>
                </a:solidFill>
              </a:rPr>
              <a:t>true);</a:t>
            </a:r>
          </a:p>
          <a:p>
            <a:r>
              <a:rPr lang="en-US" sz="1050" dirty="0" smtClean="0"/>
              <a:t>     }</a:t>
            </a:r>
            <a:endParaRPr lang="en-US" sz="1050" dirty="0"/>
          </a:p>
          <a:p>
            <a:r>
              <a:rPr lang="en-US" sz="1050" dirty="0" smtClean="0"/>
              <a:t>     …</a:t>
            </a:r>
            <a:endParaRPr lang="en-US" sz="1050" dirty="0"/>
          </a:p>
          <a:p>
            <a:r>
              <a:rPr lang="en-US" sz="1050" dirty="0"/>
              <a:t>};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1320" y="302725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tb_test_top.h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8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command line option “-vwrap</a:t>
            </a:r>
            <a:r>
              <a:rPr lang="en-US" dirty="0" smtClean="0"/>
              <a:t>”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5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409711"/>
            <a:ext cx="9000000" cy="1887696"/>
          </a:xfrm>
        </p:spPr>
        <p:txBody>
          <a:bodyPr/>
          <a:lstStyle/>
          <a:p>
            <a:pPr lvl="1"/>
            <a:r>
              <a:rPr lang="en-US" dirty="0" smtClean="0"/>
              <a:t>When “-vwrap” is specified, SSGEN outputs Verilog wrapper file.</a:t>
            </a:r>
          </a:p>
          <a:p>
            <a:pPr lvl="2"/>
            <a:r>
              <a:rPr kumimoji="1" lang="en-US" dirty="0" smtClean="0"/>
              <a:t>File name: </a:t>
            </a:r>
            <a:r>
              <a:rPr kumimoji="1" lang="en-US" dirty="0" err="1" smtClean="0"/>
              <a:t>xxx_wrap.v</a:t>
            </a:r>
            <a:r>
              <a:rPr kumimoji="1" lang="en-US" dirty="0" smtClean="0"/>
              <a:t> (“module test” -&gt; </a:t>
            </a:r>
            <a:r>
              <a:rPr kumimoji="1" lang="en-US" dirty="0" err="1" smtClean="0"/>
              <a:t>test_wrap.v</a:t>
            </a:r>
            <a:r>
              <a:rPr kumimoji="1" lang="en-US" dirty="0" smtClean="0"/>
              <a:t>, “top </a:t>
            </a:r>
            <a:r>
              <a:rPr kumimoji="1" lang="en-US" dirty="0" err="1" smtClean="0"/>
              <a:t>test_top</a:t>
            </a:r>
            <a:r>
              <a:rPr kumimoji="1" lang="en-US" dirty="0" smtClean="0"/>
              <a:t>” -&gt; </a:t>
            </a:r>
            <a:r>
              <a:rPr kumimoji="1" lang="en-US" dirty="0" err="1" smtClean="0"/>
              <a:t>test_top_wrap.v</a:t>
            </a:r>
            <a:r>
              <a:rPr lang="en-US" dirty="0" smtClean="0"/>
              <a:t>)</a:t>
            </a:r>
          </a:p>
          <a:p>
            <a:pPr lvl="2"/>
            <a:r>
              <a:rPr kumimoji="1" lang="en-US" dirty="0" smtClean="0"/>
              <a:t>Module name: </a:t>
            </a:r>
            <a:r>
              <a:rPr kumimoji="1" lang="en-US" dirty="0" err="1" smtClean="0"/>
              <a:t>xxx_wrap</a:t>
            </a:r>
            <a:r>
              <a:rPr lang="en-US" dirty="0"/>
              <a:t> </a:t>
            </a:r>
            <a:r>
              <a:rPr lang="en-US" dirty="0" smtClean="0"/>
              <a:t>(“module test” -&gt; </a:t>
            </a:r>
            <a:r>
              <a:rPr lang="en-US" dirty="0" err="1" smtClean="0"/>
              <a:t>test_wrap</a:t>
            </a:r>
            <a:r>
              <a:rPr lang="en-US" dirty="0" smtClean="0"/>
              <a:t>, “top </a:t>
            </a:r>
            <a:r>
              <a:rPr lang="en-US" dirty="0" err="1" smtClean="0"/>
              <a:t>test_top</a:t>
            </a:r>
            <a:r>
              <a:rPr lang="en-US" dirty="0" smtClean="0"/>
              <a:t>” -&gt; </a:t>
            </a:r>
            <a:r>
              <a:rPr lang="en-US" dirty="0" err="1" smtClean="0"/>
              <a:t>test_top_wrap</a:t>
            </a:r>
            <a:r>
              <a:rPr lang="en-US" dirty="0" smtClean="0"/>
              <a:t>)</a:t>
            </a:r>
          </a:p>
          <a:p>
            <a:pPr lvl="2"/>
            <a:r>
              <a:rPr kumimoji="1" lang="en-US" dirty="0" smtClean="0"/>
              <a:t>Verilog wrapper module has same input and output ports with SystemC module</a:t>
            </a:r>
          </a:p>
          <a:p>
            <a:pPr lvl="2"/>
            <a:r>
              <a:rPr lang="en-US" dirty="0" smtClean="0"/>
              <a:t>Verilog </a:t>
            </a:r>
            <a:r>
              <a:rPr lang="en-US" dirty="0" smtClean="0"/>
              <a:t>wrapper instantiates SystemC module.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737854993"/>
      </p:ext>
    </p:extLst>
  </p:cSld>
  <p:clrMapOvr>
    <a:masterClrMapping/>
  </p:clrMapOvr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esas_PPT_E_UPDATE_1221.pptx" id="{8F368FA9-B37C-44FF-B4B7-905811C13796}" vid="{5F7047FB-3627-4AE2-82A3-6D3B8DBD95B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4BFB6DD182449A2FA62556605B77" ma:contentTypeVersion="9" ma:contentTypeDescription="新しいドキュメントを作成します。" ma:contentTypeScope="" ma:versionID="78762c9adf0de51123dfe32a5bf4ad20">
  <xsd:schema xmlns:xsd="http://www.w3.org/2001/XMLSchema" xmlns:xs="http://www.w3.org/2001/XMLSchema" xmlns:p="http://schemas.microsoft.com/office/2006/metadata/properties" xmlns:ns2="76c86cb8-2f35-49e0-aa8e-b2c37e83a1a2" xmlns:ns3="831676e8-2175-4508-9a94-e016e90e03f4" targetNamespace="http://schemas.microsoft.com/office/2006/metadata/properties" ma:root="true" ma:fieldsID="fcb86105b0016020f1f13c024095bc96" ns2:_="" ns3:_="">
    <xsd:import namespace="76c86cb8-2f35-49e0-aa8e-b2c37e83a1a2"/>
    <xsd:import namespace="831676e8-2175-4508-9a94-e016e90e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86cb8-2f35-49e0-aa8e-b2c37e83a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676e8-2175-4508-9a94-e016e90e03f4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5E1B1C-C58C-4E97-A763-F18E9958EC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86cb8-2f35-49e0-aa8e-b2c37e83a1a2"/>
    <ds:schemaRef ds:uri="831676e8-2175-4508-9a94-e016e90e0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76c86cb8-2f35-49e0-aa8e-b2c37e83a1a2"/>
    <ds:schemaRef ds:uri="http://schemas.openxmlformats.org/package/2006/metadata/core-properties"/>
    <ds:schemaRef ds:uri="831676e8-2175-4508-9a94-e016e90e03f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Renesas_PPT_conf_E_20171221</Template>
  <TotalTime>1340</TotalTime>
  <Words>1153</Words>
  <Application>Microsoft Office PowerPoint</Application>
  <PresentationFormat>Widescreen</PresentationFormat>
  <Paragraphs>336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メイリオ</vt:lpstr>
      <vt:lpstr>Segoe UI</vt:lpstr>
      <vt:lpstr>Symbol</vt:lpstr>
      <vt:lpstr>Wingdings</vt:lpstr>
      <vt:lpstr>151229_Renesas_Templates_16_9_EN</vt:lpstr>
      <vt:lpstr>PowerPoint Presentation</vt:lpstr>
      <vt:lpstr>contents</vt:lpstr>
      <vt:lpstr>NEW command “separate_scmain_file” (1/4)</vt:lpstr>
      <vt:lpstr>NEW command “separate_scmain_file” (2/4)</vt:lpstr>
      <vt:lpstr>NEW command “separate_scmain_file” (3/4)</vt:lpstr>
      <vt:lpstr>NEW command “separate_scmain_file” (4/E)</vt:lpstr>
      <vt:lpstr>Support “cthread” in “`ifdef TESTBENCH” (1/2)</vt:lpstr>
      <vt:lpstr>Support “cthread” in “`ifdef TESTBENCH” (2/E)</vt:lpstr>
      <vt:lpstr>New command line option “-vwrap” (1/2)</vt:lpstr>
      <vt:lpstr>New command line option “-vwrap” (2/E)</vt:lpstr>
      <vt:lpstr>Support VideoIP request (1/2)</vt:lpstr>
      <vt:lpstr>Support VideoIP request (2/E)</vt:lpstr>
      <vt:lpstr>Other enhancements (1/2)</vt:lpstr>
      <vt:lpstr>Other enhancements (2/E)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Hiep Minh. Nguyen</dc:creator>
  <cp:lastModifiedBy>Hiep Minh. Nguyen</cp:lastModifiedBy>
  <cp:revision>140</cp:revision>
  <dcterms:created xsi:type="dcterms:W3CDTF">2018-05-08T08:22:19Z</dcterms:created>
  <dcterms:modified xsi:type="dcterms:W3CDTF">2018-05-11T10:49:25Z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0x01010079EA4BFB6DD182449A2FA62556605B77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