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6858000" cx="9144000"/>
  <p:notesSz cx="7302500" cy="9588500"/>
  <p:embeddedFontLst>
    <p:embeddedFont>
      <p:font typeface="Tahoma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9" roundtripDataSignature="AMtx7mjOKtWszAIY05OFKC6GiBgyZZnMg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Thi Thu Hong Phan"/>
  <p:cmAuthor clrIdx="1" id="1" initials="" lastIdx="1" name="Hoa Doa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Tahoma-bold.fntdata"/><Relationship Id="rId27" Type="http://schemas.openxmlformats.org/officeDocument/2006/relationships/font" Target="fonts/Tahoma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customschemas.google.com/relationships/presentationmetadata" Target="meta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12-07T15:29:34.115">
    <p:pos x="384" y="192"/>
    <p:text>Phân này nên bổ sung thêm về Callback function, giới thiệu về các dạng khác nhau của Callback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BmzGPjU"/>
      </p:ext>
    </p:extLst>
  </p:cm>
  <p:cm authorId="1" idx="1" dt="2023-12-07T15:29:34.115">
    <p:pos x="384" y="192"/>
    <p:text>done</p:text>
    <p:extLst>
      <p:ext uri="{C676402C-5697-4E1C-873F-D02D1690AC5C}">
        <p15:threadingInfo timeZoneBias="0">
          <p15:parentCm authorId="0" idx="1"/>
        </p15:threadingInfo>
      </p:ext>
      <p:ext uri="http://customooxmlschemas.google.com/">
        <go:slidesCustomData xmlns:go="http://customooxmlschemas.google.com/" commentPostId="AAABCFZ_Ao0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0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p10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0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1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Google Shape;294;p11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2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5" name="Google Shape;305;p12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Google Shape;316;p13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6359423114_0_0:notes"/>
          <p:cNvSpPr/>
          <p:nvPr>
            <p:ph idx="2" type="sldImg"/>
          </p:nvPr>
        </p:nvSpPr>
        <p:spPr>
          <a:xfrm>
            <a:off x="1255712" y="720725"/>
            <a:ext cx="4792800" cy="359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g26359423114_0_0:notes"/>
          <p:cNvSpPr txBox="1"/>
          <p:nvPr>
            <p:ph idx="1" type="body"/>
          </p:nvPr>
        </p:nvSpPr>
        <p:spPr>
          <a:xfrm>
            <a:off x="973137" y="4554537"/>
            <a:ext cx="5356200" cy="43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26359423114_0_0:notes"/>
          <p:cNvSpPr txBox="1"/>
          <p:nvPr/>
        </p:nvSpPr>
        <p:spPr>
          <a:xfrm>
            <a:off x="4138612" y="9109075"/>
            <a:ext cx="31638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a35bcfc89b_0_2:notes"/>
          <p:cNvSpPr/>
          <p:nvPr>
            <p:ph idx="2" type="sldImg"/>
          </p:nvPr>
        </p:nvSpPr>
        <p:spPr>
          <a:xfrm>
            <a:off x="1255712" y="720725"/>
            <a:ext cx="4792800" cy="359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7" name="Google Shape;337;g2a35bcfc89b_0_2:notes"/>
          <p:cNvSpPr txBox="1"/>
          <p:nvPr>
            <p:ph idx="1" type="body"/>
          </p:nvPr>
        </p:nvSpPr>
        <p:spPr>
          <a:xfrm>
            <a:off x="973137" y="4554537"/>
            <a:ext cx="5356200" cy="43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2a35bcfc89b_0_2:notes"/>
          <p:cNvSpPr txBox="1"/>
          <p:nvPr/>
        </p:nvSpPr>
        <p:spPr>
          <a:xfrm>
            <a:off x="4138612" y="9109075"/>
            <a:ext cx="31638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6359423114_0_11:notes"/>
          <p:cNvSpPr/>
          <p:nvPr>
            <p:ph idx="2" type="sldImg"/>
          </p:nvPr>
        </p:nvSpPr>
        <p:spPr>
          <a:xfrm>
            <a:off x="1255712" y="720725"/>
            <a:ext cx="4792800" cy="359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8" name="Google Shape;348;g26359423114_0_11:notes"/>
          <p:cNvSpPr txBox="1"/>
          <p:nvPr>
            <p:ph idx="1" type="body"/>
          </p:nvPr>
        </p:nvSpPr>
        <p:spPr>
          <a:xfrm>
            <a:off x="973137" y="4554537"/>
            <a:ext cx="5356200" cy="43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26359423114_0_11:notes"/>
          <p:cNvSpPr txBox="1"/>
          <p:nvPr/>
        </p:nvSpPr>
        <p:spPr>
          <a:xfrm>
            <a:off x="4138612" y="9109075"/>
            <a:ext cx="31638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4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8" name="Google Shape;358;p14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4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5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5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6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6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3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Google Shape;212;p4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5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6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6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7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p7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7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p8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8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9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9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9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Rectangle: Click to edit Master text styles&#10;Second level&#10;Third level&#10;Fourth level&#10;Fifth level" id="82" name="Google Shape;82;p18"/>
          <p:cNvSpPr txBox="1"/>
          <p:nvPr>
            <p:ph idx="1" type="subTitle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Chart" type="txAndChart">
  <p:cSld name="TEXT_AND_CHAR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56" name="Google Shape;156;p20"/>
          <p:cNvSpPr/>
          <p:nvPr>
            <p:ph idx="2" type="chart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7" name="Google Shape;157;p20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0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0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2" type="body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1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2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2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/>
        </p:txBody>
      </p:sp>
      <p:sp>
        <p:nvSpPr>
          <p:cNvPr id="174" name="Google Shape;174;p23"/>
          <p:cNvSpPr txBox="1"/>
          <p:nvPr>
            <p:ph idx="2" type="body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/>
        </p:txBody>
      </p:sp>
      <p:sp>
        <p:nvSpPr>
          <p:cNvPr id="175" name="Google Shape;175;p23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3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3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4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4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7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7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7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7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7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5" name="Google Shape;15;p17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6" name="Google Shape;16;p17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7" name="Google Shape;17;p17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8" name="Google Shape;18;p17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9" name="Google Shape;19;p17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0" name="Google Shape;20;p17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1" name="Google Shape;21;p17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2" name="Google Shape;22;p17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3" name="Google Shape;23;p17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4" name="Google Shape;24;p17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5" name="Google Shape;25;p17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6" name="Google Shape;26;p17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7" name="Google Shape;27;p17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8" name="Google Shape;28;p17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9" name="Google Shape;29;p17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0" name="Google Shape;30;p17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1" name="Google Shape;31;p17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2" name="Google Shape;32;p17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3" name="Google Shape;33;p17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4" name="Google Shape;34;p17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5" name="Google Shape;35;p17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6" name="Google Shape;36;p17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7" name="Google Shape;37;p17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8" name="Google Shape;38;p17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9" name="Google Shape;39;p17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0" name="Google Shape;40;p17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1" name="Google Shape;41;p17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2" name="Google Shape;42;p17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3" name="Google Shape;43;p17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4" name="Google Shape;44;p17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5" name="Google Shape;45;p17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6" name="Google Shape;46;p17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7" name="Google Shape;47;p17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8" name="Google Shape;48;p17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9" name="Google Shape;49;p17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0" name="Google Shape;50;p17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1" name="Google Shape;51;p17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2" name="Google Shape;52;p17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" name="Google Shape;53;p17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4" name="Google Shape;54;p17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5" name="Google Shape;55;p17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6" name="Google Shape;56;p17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7" name="Google Shape;57;p17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8" name="Google Shape;58;p17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9" name="Google Shape;59;p17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0" name="Google Shape;60;p17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1" name="Google Shape;61;p17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2" name="Google Shape;62;p17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3" name="Google Shape;63;p17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4" name="Google Shape;64;p17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65" name="Google Shape;65;p17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6" name="Google Shape;66;p17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7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8" name="Google Shape;68;p17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9" name="Google Shape;69;p17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0" name="Google Shape;70;p17"/>
              <p:cNvSpPr/>
              <p:nvPr/>
            </p:nvSpPr>
            <p:spPr>
              <a:xfrm flipH="1" rot="-5400000">
                <a:off x="425" y="860"/>
                <a:ext cx="156" cy="157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7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7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3" name="Google Shape;73;p17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4" name="Google Shape;74;p17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7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 &#10;Second level &#10;Third level &#10;Fourth level &#10;Fifth level" id="76" name="Google Shape;76;p17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733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9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9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9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9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1" name="Google Shape;91;p19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2" name="Google Shape;92;p19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3" name="Google Shape;93;p19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4" name="Google Shape;94;p19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5" name="Google Shape;95;p19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6" name="Google Shape;96;p19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7" name="Google Shape;97;p19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8" name="Google Shape;98;p19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9" name="Google Shape;99;p19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0" name="Google Shape;100;p19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1" name="Google Shape;101;p19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2" name="Google Shape;102;p19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3" name="Google Shape;103;p19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4" name="Google Shape;104;p19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5" name="Google Shape;105;p19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6" name="Google Shape;106;p19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7" name="Google Shape;107;p19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8" name="Google Shape;108;p19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9" name="Google Shape;109;p19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0" name="Google Shape;110;p19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1" name="Google Shape;111;p19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12" name="Google Shape;112;p19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9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4" name="Google Shape;114;p19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5" name="Google Shape;115;p19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6" name="Google Shape;116;p19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7" name="Google Shape;117;p19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8" name="Google Shape;118;p19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9" name="Google Shape;119;p19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0" name="Google Shape;120;p19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1" name="Google Shape;121;p19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2" name="Google Shape;122;p19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3" name="Google Shape;123;p19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4" name="Google Shape;124;p19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5" name="Google Shape;125;p19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6" name="Google Shape;126;p19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7" name="Google Shape;127;p19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8" name="Google Shape;128;p19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9" name="Google Shape;129;p19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0" name="Google Shape;130;p19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1" name="Google Shape;131;p19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2" name="Google Shape;132;p19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3" name="Google Shape;133;p19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4" name="Google Shape;134;p19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5" name="Google Shape;135;p19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6" name="Google Shape;136;p19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7" name="Google Shape;137;p19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8" name="Google Shape;138;p19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9" name="Google Shape;139;p19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40" name="Google Shape;140;p19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41" name="Google Shape;141;p19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descr="60%" id="142" name="Google Shape;142;p19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9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44" name="Google Shape;144;p19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9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6" name="Google Shape;146;p19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47" name="Google Shape;147;p19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9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 &#10;Second level &#10;Third level &#10;Fourth level &#10;Fifth level" id="149" name="Google Shape;149;p19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733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0" name="Google Shape;150;p19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1" name="Google Shape;151;p19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/>
          <p:nvPr>
            <p:ph type="ctrTitle"/>
          </p:nvPr>
        </p:nvSpPr>
        <p:spPr>
          <a:xfrm>
            <a:off x="1066800" y="175260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Computer Vision Neural Network</a:t>
            </a:r>
            <a:endParaRPr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0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Computer Vision Neural Network</a:t>
            </a:r>
            <a:endParaRPr/>
          </a:p>
        </p:txBody>
      </p:sp>
      <p:sp>
        <p:nvSpPr>
          <p:cNvPr id="287" name="Google Shape;287;p10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88" name="Google Shape;288;p10"/>
          <p:cNvSpPr txBox="1"/>
          <p:nvPr>
            <p:ph idx="1" type="body"/>
          </p:nvPr>
        </p:nvSpPr>
        <p:spPr>
          <a:xfrm>
            <a:off x="838200" y="1600200"/>
            <a:ext cx="7086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Compile the model</a:t>
            </a:r>
            <a:endParaRPr/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Compile the model to finding the loss function and the optimizer, and the goal of these is as before.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lang="en-US" sz="1600"/>
              <a:t>→ </a:t>
            </a: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make a guess as to what the relationship is between the input data and the output data, 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lang="en-US" sz="1600"/>
              <a:t>→ </a:t>
            </a: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measure how well or how badly it did using the loss function</a:t>
            </a:r>
            <a:endParaRPr/>
          </a:p>
        </p:txBody>
      </p:sp>
      <p:pic>
        <p:nvPicPr>
          <p:cNvPr id="289" name="Google Shape;28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0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Computer Vision Neural Network</a:t>
            </a:r>
            <a:endParaRPr/>
          </a:p>
        </p:txBody>
      </p:sp>
      <p:pic>
        <p:nvPicPr>
          <p:cNvPr id="291" name="Google Shape;29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2862" y="2286000"/>
            <a:ext cx="6276975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Computer Vision Neural Network</a:t>
            </a:r>
            <a:endParaRPr/>
          </a:p>
        </p:txBody>
      </p:sp>
      <p:sp>
        <p:nvSpPr>
          <p:cNvPr id="298" name="Google Shape;298;p11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99" name="Google Shape;299;p11"/>
          <p:cNvSpPr txBox="1"/>
          <p:nvPr>
            <p:ph idx="1" type="body"/>
          </p:nvPr>
        </p:nvSpPr>
        <p:spPr>
          <a:xfrm>
            <a:off x="838200" y="1600200"/>
            <a:ext cx="7086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Train model with 5 epochs</a:t>
            </a:r>
            <a:endParaRPr/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2000"/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Accuracy: 0.8891</a:t>
            </a:r>
            <a:endParaRPr/>
          </a:p>
        </p:txBody>
      </p:sp>
      <p:pic>
        <p:nvPicPr>
          <p:cNvPr id="300" name="Google Shape;30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1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Computer Vision Neural Network</a:t>
            </a:r>
            <a:endParaRPr/>
          </a:p>
        </p:txBody>
      </p:sp>
      <p:pic>
        <p:nvPicPr>
          <p:cNvPr id="302" name="Google Shape;30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2133600"/>
            <a:ext cx="7391400" cy="26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Computer Vision Neural Network</a:t>
            </a:r>
            <a:endParaRPr/>
          </a:p>
        </p:txBody>
      </p:sp>
      <p:sp>
        <p:nvSpPr>
          <p:cNvPr id="309" name="Google Shape;309;p1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310" name="Google Shape;310;p12"/>
          <p:cNvSpPr txBox="1"/>
          <p:nvPr>
            <p:ph idx="1" type="body"/>
          </p:nvPr>
        </p:nvSpPr>
        <p:spPr>
          <a:xfrm>
            <a:off x="838200" y="1600200"/>
            <a:ext cx="7086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Evaluate the model on unseen data</a:t>
            </a:r>
            <a:endParaRPr/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Train accuracy: 0.8891 and Test accuracy. </a:t>
            </a:r>
            <a:endParaRPr sz="1600"/>
          </a:p>
          <a:p>
            <a:pPr indent="0" lvl="0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</a:rPr>
              <a:t>→</a:t>
            </a:r>
            <a:r>
              <a:rPr b="0" i="0" lang="en-US" sz="1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discuss and give your opinions !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311" name="Google Shape;31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2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Computer Vision Neural Network</a:t>
            </a:r>
            <a:endParaRPr/>
          </a:p>
        </p:txBody>
      </p:sp>
      <p:pic>
        <p:nvPicPr>
          <p:cNvPr id="313" name="Google Shape;31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2286000"/>
            <a:ext cx="7543800" cy="1109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Callbacks to control training</a:t>
            </a:r>
            <a:endParaRPr/>
          </a:p>
        </p:txBody>
      </p:sp>
      <p:sp>
        <p:nvSpPr>
          <p:cNvPr id="320" name="Google Shape;320;p1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321" name="Google Shape;321;p13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Training with fixed epochs: 5</a:t>
            </a:r>
            <a:endParaRPr/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can I stop training when I reach a point that I want to be at?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/>
              <a:t>→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 every epoch, you can callback to a code function, having checked the metrics. If they're what you want to say, then you can cancel the training at that point.</a:t>
            </a:r>
            <a:endParaRPr/>
          </a:p>
        </p:txBody>
      </p:sp>
      <p:pic>
        <p:nvPicPr>
          <p:cNvPr id="322" name="Google Shape;32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3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Computer Vision Neural Network</a:t>
            </a:r>
            <a:endParaRPr/>
          </a:p>
        </p:txBody>
      </p:sp>
      <p:pic>
        <p:nvPicPr>
          <p:cNvPr id="324" name="Google Shape;32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1912" y="2362200"/>
            <a:ext cx="600075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6359423114_0_0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Callbacks to control training</a:t>
            </a:r>
            <a:endParaRPr/>
          </a:p>
        </p:txBody>
      </p:sp>
      <p:sp>
        <p:nvSpPr>
          <p:cNvPr id="331" name="Google Shape;331;g26359423114_0_0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332" name="Google Shape;332;g26359423114_0_0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052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In machine learning, a callback is a set of functions that are applied at given stages of the training process. </a:t>
            </a:r>
            <a:endParaRPr sz="2000"/>
          </a:p>
          <a:p>
            <a:pPr indent="-35052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These functions can be used to perform various tasks such as logging information, saving model checkpoints, adjusting learning rates, or stopping training early based on certain conditions. </a:t>
            </a:r>
            <a:endParaRPr sz="2000"/>
          </a:p>
          <a:p>
            <a:pPr indent="-35052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Callbacks are a powerful tool for customizing and extending the behavior of a training process.</a:t>
            </a:r>
            <a:endParaRPr sz="2000"/>
          </a:p>
          <a:p>
            <a:pPr indent="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g2635942311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g26359423114_0_0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Computer Vision Neural Network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a35bcfc89b_0_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Callbacks to control training</a:t>
            </a:r>
            <a:endParaRPr/>
          </a:p>
        </p:txBody>
      </p:sp>
      <p:sp>
        <p:nvSpPr>
          <p:cNvPr id="341" name="Google Shape;341;g2a35bcfc89b_0_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342" name="Google Shape;342;g2a35bcfc89b_0_2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t/>
            </a:r>
            <a:endParaRPr sz="2000"/>
          </a:p>
        </p:txBody>
      </p:sp>
      <p:pic>
        <p:nvPicPr>
          <p:cNvPr id="343" name="Google Shape;343;g2a35bcfc89b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g2a35bcfc89b_0_2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Computer Vision Neural Network</a:t>
            </a:r>
            <a:endParaRPr/>
          </a:p>
        </p:txBody>
      </p:sp>
      <p:pic>
        <p:nvPicPr>
          <p:cNvPr id="345" name="Google Shape;345;g2a35bcfc89b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1812100"/>
            <a:ext cx="7831924" cy="432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6359423114_0_1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Callbacks </a:t>
            </a:r>
            <a:r>
              <a:rPr lang="en-US" sz="4000"/>
              <a:t>types</a:t>
            </a:r>
            <a:endParaRPr/>
          </a:p>
        </p:txBody>
      </p:sp>
      <p:sp>
        <p:nvSpPr>
          <p:cNvPr id="352" name="Google Shape;352;g26359423114_0_11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353" name="Google Shape;353;g26359423114_0_11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052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ModelCheckpoint: </a:t>
            </a:r>
            <a:endParaRPr sz="2000"/>
          </a:p>
          <a:p>
            <a:pPr indent="-318769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This callback saves the model weights to a file ( 'model_checkpoint.h5') whenever the validation loss improves. This is useful for later loading the best model.</a:t>
            </a:r>
            <a:endParaRPr sz="1600"/>
          </a:p>
          <a:p>
            <a:pPr indent="-35052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EarlyStopping: </a:t>
            </a:r>
            <a:endParaRPr sz="2000"/>
          </a:p>
          <a:p>
            <a:pPr indent="-318769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This callback monitors the validation loss and stops training if the loss does not improve after a certain number of epochs (specified by the patience parameter).</a:t>
            </a:r>
            <a:endParaRPr sz="1600"/>
          </a:p>
          <a:p>
            <a:pPr indent="-35052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TensorBoard: </a:t>
            </a:r>
            <a:endParaRPr sz="2000"/>
          </a:p>
          <a:p>
            <a:pPr indent="-318769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This callback logs training and validation metrics for visualization in TensorBoard, a web-based tool provided by TensorFlow.</a:t>
            </a:r>
            <a:endParaRPr sz="1600"/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g26359423114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g26359423114_0_11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Computer Vision Neural Network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allbacks to control training</a:t>
            </a:r>
            <a:endParaRPr/>
          </a:p>
        </p:txBody>
      </p:sp>
      <p:sp>
        <p:nvSpPr>
          <p:cNvPr id="362" name="Google Shape;362;p1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363" name="Google Shape;363;p14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Stop training when loss &lt; 0.4</a:t>
            </a:r>
            <a:endParaRPr/>
          </a:p>
        </p:txBody>
      </p:sp>
      <p:pic>
        <p:nvPicPr>
          <p:cNvPr id="364" name="Google Shape;3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1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Computer Vision Neural Network</a:t>
            </a:r>
            <a:endParaRPr/>
          </a:p>
        </p:txBody>
      </p:sp>
      <p:pic>
        <p:nvPicPr>
          <p:cNvPr id="366" name="Google Shape;3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6800" y="2209800"/>
            <a:ext cx="7739062" cy="2925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71562" y="5276850"/>
            <a:ext cx="5019675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373" name="Google Shape;373;p15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how to load training data in TensorFlow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Coding a  Computer Vision Neural Network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Callbacks to control training</a:t>
            </a:r>
            <a:endParaRPr/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4" name="Google Shape;374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375" name="Google Shape;3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1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Computer Vision Neural Network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6"/>
          <p:cNvSpPr txBox="1"/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/>
          </a:p>
        </p:txBody>
      </p:sp>
      <p:sp>
        <p:nvSpPr>
          <p:cNvPr id="382" name="Google Shape;382;p16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383" name="Google Shape;3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16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Computer Vision Neural Network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96" name="Google Shape;196;p2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how to load training data in TensorFlow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Coding a  Computer Vision Neural Network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Callbacks to control training</a:t>
            </a:r>
            <a:endParaRPr/>
          </a:p>
        </p:txBody>
      </p:sp>
      <p:sp>
        <p:nvSpPr>
          <p:cNvPr id="197" name="Google Shape;197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Computer Vision Neural Network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Dataset</a:t>
            </a:r>
            <a:endParaRPr/>
          </a:p>
        </p:txBody>
      </p:sp>
      <p:sp>
        <p:nvSpPr>
          <p:cNvPr id="206" name="Google Shape;206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07" name="Google Shape;207;p3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Fashion-MNIST is a dataset of Zalando's article images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Consisting of a training set of 60,000 examples and a test set of 10,000 examples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example is a 28x28 grayscale image, associated with a label from 10 classes: 0 T-shirt/top, 1 Trouser, 2 Pullover, 3 Dress, 4 Coat, 5 Sandal, 6 Shirt, 7 Sneaker, 8 Bag, 9 Ankle boot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Original dataset was downloaded from https://github.com/zalandoresearch/fashion-mnist</a:t>
            </a:r>
            <a:endParaRPr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Computer Vision Neural Network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Load training data</a:t>
            </a:r>
            <a:endParaRPr/>
          </a:p>
        </p:txBody>
      </p:sp>
      <p:sp>
        <p:nvSpPr>
          <p:cNvPr id="216" name="Google Shape;216;p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17" name="Google Shape;217;p4"/>
          <p:cNvSpPr txBox="1"/>
          <p:nvPr>
            <p:ph idx="1" type="body"/>
          </p:nvPr>
        </p:nvSpPr>
        <p:spPr>
          <a:xfrm>
            <a:off x="800100" y="1762725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Fashion-MNIST is available as a data set with an API call in TensorFlow.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 dataset:</a:t>
            </a:r>
            <a:endParaRPr/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Split the dataset into Train and Test</a:t>
            </a:r>
            <a:endParaRPr/>
          </a:p>
        </p:txBody>
      </p:sp>
      <p:pic>
        <p:nvPicPr>
          <p:cNvPr id="218" name="Google Shape;2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Computer Vision Neural Network</a:t>
            </a:r>
            <a:endParaRPr/>
          </a:p>
        </p:txBody>
      </p:sp>
      <p:pic>
        <p:nvPicPr>
          <p:cNvPr id="220" name="Google Shape;22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3387" y="2967075"/>
            <a:ext cx="492442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30312" y="5014912"/>
            <a:ext cx="7596187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Computer Vision Neural Network</a:t>
            </a:r>
            <a:endParaRPr/>
          </a:p>
        </p:txBody>
      </p:sp>
      <p:sp>
        <p:nvSpPr>
          <p:cNvPr id="228" name="Google Shape;228;p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29" name="Google Shape;229;p5"/>
          <p:cNvSpPr txBox="1"/>
          <p:nvPr>
            <p:ph idx="1" type="body"/>
          </p:nvPr>
        </p:nvSpPr>
        <p:spPr>
          <a:xfrm>
            <a:off x="838200" y="1600200"/>
            <a:ext cx="7086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Normalize the pixel values of the train and test images</a:t>
            </a:r>
            <a:endParaRPr/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Change it to between zero and one simply by dividing every value by 255. </a:t>
            </a:r>
            <a:r>
              <a:rPr b="0" i="0" lang="en-US" sz="1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Why ?</a:t>
            </a:r>
            <a:endParaRPr>
              <a:solidFill>
                <a:srgbClr val="FF0000"/>
              </a:solidFill>
            </a:endParaRPr>
          </a:p>
          <a:p>
            <a:pPr indent="-281940" lvl="0" marL="342900" rtl="0" algn="l">
              <a:spcBef>
                <a:spcPts val="320"/>
              </a:spcBef>
              <a:spcAft>
                <a:spcPts val="0"/>
              </a:spcAft>
              <a:buSzPts val="96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30" name="Google Shape;2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Computer Vision Neural Network</a:t>
            </a:r>
            <a:endParaRPr/>
          </a:p>
        </p:txBody>
      </p:sp>
      <p:pic>
        <p:nvPicPr>
          <p:cNvPr id="232" name="Google Shape;23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8800" y="2209800"/>
            <a:ext cx="521017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Computer Vision Neural Network</a:t>
            </a:r>
            <a:endParaRPr/>
          </a:p>
        </p:txBody>
      </p:sp>
      <p:sp>
        <p:nvSpPr>
          <p:cNvPr id="239" name="Google Shape;239;p6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40" name="Google Shape;240;p6"/>
          <p:cNvSpPr txBox="1"/>
          <p:nvPr>
            <p:ph idx="1" type="body"/>
          </p:nvPr>
        </p:nvSpPr>
        <p:spPr>
          <a:xfrm>
            <a:off x="838200" y="1752600"/>
            <a:ext cx="7086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Define Sequential model with 3 layers</a:t>
            </a:r>
            <a:endParaRPr/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Why does the first layer is a flatten layer with the input shaping 28 by 28?</a:t>
            </a:r>
            <a:endParaRPr>
              <a:solidFill>
                <a:srgbClr val="FF0000"/>
              </a:solidFill>
            </a:endParaRPr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Why does the last layer has 10 neurons?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41" name="Google Shape;2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6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Computer Vision Neural Network</a:t>
            </a:r>
            <a:endParaRPr/>
          </a:p>
        </p:txBody>
      </p:sp>
      <p:pic>
        <p:nvPicPr>
          <p:cNvPr id="243" name="Google Shape;24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2438400"/>
            <a:ext cx="7924800" cy="10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6"/>
          <p:cNvSpPr/>
          <p:nvPr/>
        </p:nvSpPr>
        <p:spPr>
          <a:xfrm rot="5400000">
            <a:off x="5981700" y="2138362"/>
            <a:ext cx="609600" cy="228600"/>
          </a:xfrm>
          <a:prstGeom prst="rightArrow">
            <a:avLst>
              <a:gd fmla="val 1755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5" name="Google Shape;245;p6"/>
          <p:cNvSpPr/>
          <p:nvPr/>
        </p:nvSpPr>
        <p:spPr>
          <a:xfrm rot="-5280000">
            <a:off x="5753100" y="3441700"/>
            <a:ext cx="609600" cy="228600"/>
          </a:xfrm>
          <a:prstGeom prst="rightArrow">
            <a:avLst>
              <a:gd fmla="val 1755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Computer Vision Neural Network</a:t>
            </a:r>
            <a:endParaRPr/>
          </a:p>
        </p:txBody>
      </p:sp>
      <p:sp>
        <p:nvSpPr>
          <p:cNvPr id="252" name="Google Shape;252;p7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53" name="Google Shape;253;p7"/>
          <p:cNvSpPr txBox="1"/>
          <p:nvPr>
            <p:ph idx="1" type="body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Define Sequential model with 3 layers</a:t>
            </a:r>
            <a:endParaRPr/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first layer is a flatten layer with the input shaping 28 by 28.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Flatten takes this 28 by 28 square and turns it into a simple linear array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last layer has 10 neurons in it because we have ten classes of clothing in the dataset.</a:t>
            </a:r>
            <a:endParaRPr/>
          </a:p>
        </p:txBody>
      </p:sp>
      <p:pic>
        <p:nvPicPr>
          <p:cNvPr id="254" name="Google Shape;2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7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Computer Vision Neural Network</a:t>
            </a:r>
            <a:endParaRPr/>
          </a:p>
        </p:txBody>
      </p:sp>
      <p:pic>
        <p:nvPicPr>
          <p:cNvPr id="256" name="Google Shape;25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2438400"/>
            <a:ext cx="7924800" cy="10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Computer Vision Neural Network</a:t>
            </a:r>
            <a:endParaRPr/>
          </a:p>
        </p:txBody>
      </p:sp>
      <p:sp>
        <p:nvSpPr>
          <p:cNvPr id="263" name="Google Shape;263;p8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64" name="Google Shape;264;p8"/>
          <p:cNvSpPr txBox="1"/>
          <p:nvPr>
            <p:ph idx="1" type="body"/>
          </p:nvPr>
        </p:nvSpPr>
        <p:spPr>
          <a:xfrm>
            <a:off x="914400" y="1752600"/>
            <a:ext cx="7010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Define Sequential model with 3 layers</a:t>
            </a:r>
            <a:endParaRPr/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middle layer- hidden layer: </a:t>
            </a:r>
            <a:r>
              <a:rPr b="0" i="0" lang="en-US" sz="1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what is mean of 128?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65" name="Google Shape;26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8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Computer Vision Neural Network</a:t>
            </a:r>
            <a:endParaRPr/>
          </a:p>
        </p:txBody>
      </p:sp>
      <p:pic>
        <p:nvPicPr>
          <p:cNvPr id="267" name="Google Shape;26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2438400"/>
            <a:ext cx="7924800" cy="10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8"/>
          <p:cNvSpPr/>
          <p:nvPr/>
        </p:nvSpPr>
        <p:spPr>
          <a:xfrm rot="-3480000">
            <a:off x="4300537" y="3151187"/>
            <a:ext cx="609600" cy="228600"/>
          </a:xfrm>
          <a:prstGeom prst="rightArrow">
            <a:avLst>
              <a:gd fmla="val 1755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9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Computer Vision Neural Network</a:t>
            </a:r>
            <a:endParaRPr/>
          </a:p>
        </p:txBody>
      </p:sp>
      <p:sp>
        <p:nvSpPr>
          <p:cNvPr id="275" name="Google Shape;275;p9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76" name="Google Shape;276;p9"/>
          <p:cNvSpPr txBox="1"/>
          <p:nvPr>
            <p:ph idx="1" type="body"/>
          </p:nvPr>
        </p:nvSpPr>
        <p:spPr>
          <a:xfrm>
            <a:off x="838200" y="1600200"/>
            <a:ext cx="7086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Define Sequential model with 3 layers</a:t>
            </a:r>
            <a:endParaRPr/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Hidden layer: this is a 128 neurons in it, and I'd like you to think about these as variables in a function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 function was y equals w1 times x1, plus w2 times x2, plus w3 times x3, all the way up to a w128 times x128</a:t>
            </a:r>
            <a:endParaRPr/>
          </a:p>
        </p:txBody>
      </p:sp>
      <p:pic>
        <p:nvPicPr>
          <p:cNvPr id="277" name="Google Shape;27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9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Computer Vision Neural Network</a:t>
            </a:r>
            <a:endParaRPr/>
          </a:p>
        </p:txBody>
      </p:sp>
      <p:pic>
        <p:nvPicPr>
          <p:cNvPr id="279" name="Google Shape;27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2209800"/>
            <a:ext cx="7924800" cy="10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9"/>
          <p:cNvSpPr/>
          <p:nvPr/>
        </p:nvSpPr>
        <p:spPr>
          <a:xfrm rot="-3480000">
            <a:off x="4148137" y="2860675"/>
            <a:ext cx="609600" cy="228600"/>
          </a:xfrm>
          <a:prstGeom prst="rightArrow">
            <a:avLst>
              <a:gd fmla="val 1755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2022-10-28T07:26:15Z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TemplateType">
    <vt:i4>0</vt:i4>
  </property>
  <property fmtid="{D5CDD505-2E9C-101B-9397-08002B2CF9AE}" pid="4" name="GraphicType">
    <vt:i4>0</vt:i4>
  </property>
  <property fmtid="{D5CDD505-2E9C-101B-9397-08002B2CF9AE}" pid="5" name="Compression">
    <vt:i4>0</vt:i4>
  </property>
  <property fmtid="{D5CDD505-2E9C-101B-9397-08002B2CF9AE}" pid="6" name="ScreenSize">
    <vt:i4>0</vt:i4>
  </property>
  <property fmtid="{D5CDD505-2E9C-101B-9397-08002B2CF9AE}" pid="7" name="ScreenUsage">
    <vt:i4>0</vt:i4>
  </property>
  <property fmtid="{D5CDD505-2E9C-101B-9397-08002B2CF9AE}" pid="8" name="MailAddress">
    <vt:lpstr/>
  </property>
  <property fmtid="{D5CDD505-2E9C-101B-9397-08002B2CF9AE}" pid="9" name="HomePage">
    <vt:lpstr/>
  </property>
  <property fmtid="{D5CDD505-2E9C-101B-9397-08002B2CF9AE}" pid="10" name="Other">
    <vt:lpstr/>
  </property>
  <property fmtid="{D5CDD505-2E9C-101B-9397-08002B2CF9AE}" pid="11" name="DownloadOriginal">
    <vt:bool>false</vt:bool>
  </property>
  <property fmtid="{D5CDD505-2E9C-101B-9397-08002B2CF9AE}" pid="12" name="DownloadIEButton">
    <vt:bool>false</vt:bool>
  </property>
  <property fmtid="{D5CDD505-2E9C-101B-9397-08002B2CF9AE}" pid="13" name="UseBrowserColor">
    <vt:bool>true</vt:bool>
  </property>
  <property fmtid="{D5CDD505-2E9C-101B-9397-08002B2CF9AE}" pid="14" name="BackColor">
    <vt:i4>0</vt:i4>
  </property>
  <property fmtid="{D5CDD505-2E9C-101B-9397-08002B2CF9AE}" pid="15" name="TextColor">
    <vt:i4>0</vt:i4>
  </property>
  <property fmtid="{D5CDD505-2E9C-101B-9397-08002B2CF9AE}" pid="16" name="LinkColor">
    <vt:i4>0</vt:i4>
  </property>
  <property fmtid="{D5CDD505-2E9C-101B-9397-08002B2CF9AE}" pid="17" name="VisitedColor">
    <vt:i4>0</vt:i4>
  </property>
  <property fmtid="{D5CDD505-2E9C-101B-9397-08002B2CF9AE}" pid="18" name="TransparentButton">
    <vt:i4>0</vt:i4>
  </property>
  <property fmtid="{D5CDD505-2E9C-101B-9397-08002B2CF9AE}" pid="19" name="ButtonType">
    <vt:i4>0</vt:i4>
  </property>
  <property fmtid="{D5CDD505-2E9C-101B-9397-08002B2CF9AE}" pid="20" name="ShowNotes">
    <vt:bool>false</vt:bool>
  </property>
  <property fmtid="{D5CDD505-2E9C-101B-9397-08002B2CF9AE}" pid="21" name="NavBtnPos">
    <vt:i4>0</vt:i4>
  </property>
  <property fmtid="{D5CDD505-2E9C-101B-9397-08002B2CF9AE}" pid="22" name="OutputDir">
    <vt:lpstr>C:\Work\html</vt:lpstr>
  </property>
</Properties>
</file>