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7302500" cy="9588500"/>
  <p:embeddedFontLst>
    <p:embeddedFont>
      <p:font typeface="Roboto"/>
      <p:regular r:id="rId23"/>
      <p:bold r:id="rId24"/>
      <p:italic r:id="rId25"/>
      <p:boldItalic r:id="rId26"/>
    </p:embeddedFon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gfmqWnkuwJAI+P4k88sW4TSaIBC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hi Thu Hong Phan"/>
  <p:cmAuthor clrIdx="1" id="1" initials="" lastIdx="1" name="Hoa Do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07T06:16:22.511">
    <p:pos x="528" y="1104"/>
    <p:text>Nên giới thiệu thêm về Image generator, cụ thể là ImageDataGenerator =&gt; cho phép đọc ảnh từ folder, gán nhãn là tên folder,..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AnVaqe4"/>
      </p:ext>
    </p:extLst>
  </p:cm>
  <p:cm authorId="1" idx="1" dt="2023-12-07T06:16:22.511">
    <p:pos x="528" y="1104"/>
    <p:text>done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CE0hxR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17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19"/>
          <p:cNvSpPr/>
          <p:nvPr>
            <p:ph idx="2" type="chart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16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18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18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dogs-vs-cats/data" TargetMode="External"/><Relationship Id="rId4" Type="http://schemas.openxmlformats.org/officeDocument/2006/relationships/hyperlink" Target="https://www.kaggle.com/c/dogs-vs-cats/data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/>
          <p:nvPr>
            <p:ph type="title"/>
          </p:nvPr>
        </p:nvSpPr>
        <p:spPr>
          <a:xfrm>
            <a:off x="609600" y="304800"/>
            <a:ext cx="8153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Visualizing the effect of the convolutions</a:t>
            </a:r>
            <a:endParaRPr/>
          </a:p>
        </p:txBody>
      </p:sp>
      <p:sp>
        <p:nvSpPr>
          <p:cNvPr id="284" name="Google Shape;284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85" name="Google Shape;285;p10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 the code below and give your opinions: how do you understand convolutions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6" name="Google Shape;2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  <p:pic>
        <p:nvPicPr>
          <p:cNvPr id="288" name="Google Shape;2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833687"/>
            <a:ext cx="6148387" cy="330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>
            <p:ph type="title"/>
          </p:nvPr>
        </p:nvSpPr>
        <p:spPr>
          <a:xfrm>
            <a:off x="609600" y="304800"/>
            <a:ext cx="8153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Visualizing the effect of the convolutions</a:t>
            </a:r>
            <a:endParaRPr/>
          </a:p>
        </p:txBody>
      </p:sp>
      <p:sp>
        <p:nvSpPr>
          <p:cNvPr id="295" name="Google Shape;295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96" name="Google Shape;296;p11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7" name="Google Shape;2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  <p:pic>
        <p:nvPicPr>
          <p:cNvPr id="299" name="Google Shape;2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73237"/>
            <a:ext cx="6745287" cy="46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Looking at accuracy and loss</a:t>
            </a:r>
            <a:endParaRPr/>
          </a:p>
        </p:txBody>
      </p:sp>
      <p:sp>
        <p:nvSpPr>
          <p:cNvPr id="306" name="Google Shape;306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07" name="Google Shape;307;p12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Plot the training/validation accuracy and loss as collected during training and answer the question: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what happened to this model?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08" name="Google Shape;3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  <p:pic>
        <p:nvPicPr>
          <p:cNvPr id="310" name="Google Shape;31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7337" y="2757487"/>
            <a:ext cx="4403725" cy="349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Looking at accuracy and loss</a:t>
            </a:r>
            <a:endParaRPr/>
          </a:p>
        </p:txBody>
      </p:sp>
      <p:sp>
        <p:nvSpPr>
          <p:cNvPr id="317" name="Google Shape;317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18" name="Google Shape;318;p1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Overfiting ?</a:t>
            </a:r>
            <a:endParaRPr/>
          </a:p>
        </p:txBody>
      </p:sp>
      <p:pic>
        <p:nvPicPr>
          <p:cNvPr id="319" name="Google Shape;3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  <p:pic>
        <p:nvPicPr>
          <p:cNvPr id="321" name="Google Shape;3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4100" y="2362200"/>
            <a:ext cx="5410200" cy="403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27" name="Google Shape;327;p1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dog and cat dataset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Understanding about Keras’ utilities for pre-processing image data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 how to plot training and validation accuracies to evaluate model performance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29" name="Google Shape;3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"/>
          <p:cNvSpPr txBox="1"/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36" name="Google Shape;336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37" name="Google Shape;3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6" name="Google Shape;196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dog and cat dataset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Understanding about Keras’ utilities for pre-processing image data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 how to plot training and validation accuracies to evaluate model performance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cats vs dogs dataset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07" name="Google Shape;207;p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training archive contains 25,000 images of dogs and cats.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https://www.kaggle.com/c/dogs-vs-cats/data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sng">
              <a:solidFill>
                <a:schemeClr val="dk1"/>
              </a:solid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4500" y="3033712"/>
            <a:ext cx="4686300" cy="338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with cats vs dogs dataset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18" name="Google Shape;218;p4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generators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training set and a validation set.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Image generators are often used in conjunction with the to perform on-the-fly data augmentation and loading of images during model training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7313" y="2268200"/>
            <a:ext cx="6429375" cy="25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with cats vs dogs dataset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29" name="Google Shape;229;p5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❑"/>
            </a:pPr>
            <a:r>
              <a:rPr i="0" lang="en-US" sz="2000" u="none">
                <a:solidFill>
                  <a:schemeClr val="dk1"/>
                </a:solidFill>
              </a:rPr>
              <a:t>Image generators.</a:t>
            </a:r>
            <a:endParaRPr i="0" sz="2000" u="none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67969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Tahoma"/>
              <a:buChar char="■"/>
            </a:pPr>
            <a:r>
              <a:rPr lang="en-US" sz="1600"/>
              <a:t>The ImageDataGenerator is configured with various augmentation parameters such as rotation, width and height shifts, shear, zoom, and horizontal flip.</a:t>
            </a:r>
            <a:endParaRPr sz="1600"/>
          </a:p>
          <a:p>
            <a:pPr indent="-267969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Tahoma"/>
              <a:buChar char="■"/>
            </a:pPr>
            <a:r>
              <a:rPr lang="en-US" sz="1600"/>
              <a:t>The flow_from_directory method is used to create a generator that reads images from a directory. It automatically labels images based on subdirectory names</a:t>
            </a:r>
            <a:endParaRPr sz="16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i="0" sz="2000" u="none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i="0" sz="2000" u="none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i="0" sz="2000" u="none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i="0" sz="2000" u="none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i="0" sz="2000" u="none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i="0" sz="2000" u="none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i="0" sz="2000" u="none">
              <a:solidFill>
                <a:schemeClr val="dk1"/>
              </a:solidFill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0" sz="2000" u="none">
              <a:solidFill>
                <a:schemeClr val="dk1"/>
              </a:solidFill>
            </a:endParaRPr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100" y="1643263"/>
            <a:ext cx="4177500" cy="6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3100" y="2110463"/>
            <a:ext cx="4177501" cy="19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with cats vs dogs dataset</a:t>
            </a:r>
            <a:endParaRPr/>
          </a:p>
        </p:txBody>
      </p:sp>
      <p:sp>
        <p:nvSpPr>
          <p:cNvPr id="240" name="Google Shape;240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41" name="Google Shape;241;p6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ConvNets</a:t>
            </a:r>
            <a:endParaRPr/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  <p:pic>
        <p:nvPicPr>
          <p:cNvPr id="244" name="Google Shape;2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275" y="2263775"/>
            <a:ext cx="6858000" cy="32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with cats vs dogs dataset</a:t>
            </a:r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52" name="Google Shape;252;p7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 of the layers: start with 150 by 150</a:t>
            </a:r>
            <a:r>
              <a:rPr lang="en-US" sz="2000"/>
              <a:t>→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convolution reduces that to 148 by 148</a:t>
            </a:r>
            <a:endParaRPr/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  <p:pic>
        <p:nvPicPr>
          <p:cNvPr id="255" name="Google Shape;2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9837" y="2682875"/>
            <a:ext cx="5110162" cy="361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with cats vs dogs dataset</a:t>
            </a:r>
            <a:endParaRPr/>
          </a:p>
        </p:txBody>
      </p:sp>
      <p:sp>
        <p:nvSpPr>
          <p:cNvPr id="262" name="Google Shape;262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63" name="Google Shape;263;p8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</a:t>
            </a:r>
            <a:endParaRPr/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  <p:pic>
        <p:nvPicPr>
          <p:cNvPr id="266" name="Google Shape;2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2346325"/>
            <a:ext cx="72390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with cats vs dogs dataset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74" name="Google Shape;274;p9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Training</a:t>
            </a:r>
            <a:endParaRPr/>
          </a:p>
        </p:txBody>
      </p:sp>
      <p:pic>
        <p:nvPicPr>
          <p:cNvPr id="275" name="Google Shape;2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a larger dataset</a:t>
            </a:r>
            <a:endParaRPr/>
          </a:p>
        </p:txBody>
      </p:sp>
      <p:pic>
        <p:nvPicPr>
          <p:cNvPr id="277" name="Google Shape;27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637" y="2305050"/>
            <a:ext cx="7239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2023-11-30T14:02:20Z</dcterms:created>
  <dc:creator>Hoa Doan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4" name="TemplateType">
    <vt:i4>0</vt:i4>
  </property>
  <property fmtid="{D5CDD505-2E9C-101B-9397-08002B2CF9AE}" pid="5" name="GraphicType">
    <vt:i4>0</vt:i4>
  </property>
  <property fmtid="{D5CDD505-2E9C-101B-9397-08002B2CF9AE}" pid="6" name="Compression">
    <vt:i4>0</vt:i4>
  </property>
  <property fmtid="{D5CDD505-2E9C-101B-9397-08002B2CF9AE}" pid="7" name="ScreenSize">
    <vt:i4>0</vt:i4>
  </property>
  <property fmtid="{D5CDD505-2E9C-101B-9397-08002B2CF9AE}" pid="8" name="ScreenUsage">
    <vt:i4>0</vt:i4>
  </property>
  <property fmtid="{D5CDD505-2E9C-101B-9397-08002B2CF9AE}" pid="9" name="MailAddress">
    <vt:lpstr/>
  </property>
  <property fmtid="{D5CDD505-2E9C-101B-9397-08002B2CF9AE}" pid="10" name="HomePage">
    <vt:lpstr/>
  </property>
  <property fmtid="{D5CDD505-2E9C-101B-9397-08002B2CF9AE}" pid="11" name="Other">
    <vt:lpstr/>
  </property>
  <property fmtid="{D5CDD505-2E9C-101B-9397-08002B2CF9AE}" pid="12" name="DownloadOriginal">
    <vt:bool>false</vt:bool>
  </property>
  <property fmtid="{D5CDD505-2E9C-101B-9397-08002B2CF9AE}" pid="13" name="DownloadIEButton">
    <vt:bool>false</vt:bool>
  </property>
  <property fmtid="{D5CDD505-2E9C-101B-9397-08002B2CF9AE}" pid="14" name="UseBrowserColor">
    <vt:bool>true</vt:bool>
  </property>
  <property fmtid="{D5CDD505-2E9C-101B-9397-08002B2CF9AE}" pid="15" name="BackColor">
    <vt:i4>0</vt:i4>
  </property>
  <property fmtid="{D5CDD505-2E9C-101B-9397-08002B2CF9AE}" pid="16" name="TextColor">
    <vt:i4>0</vt:i4>
  </property>
  <property fmtid="{D5CDD505-2E9C-101B-9397-08002B2CF9AE}" pid="17" name="LinkColor">
    <vt:i4>0</vt:i4>
  </property>
  <property fmtid="{D5CDD505-2E9C-101B-9397-08002B2CF9AE}" pid="18" name="VisitedColor">
    <vt:i4>0</vt:i4>
  </property>
  <property fmtid="{D5CDD505-2E9C-101B-9397-08002B2CF9AE}" pid="19" name="TransparentButton">
    <vt:i4>0</vt:i4>
  </property>
  <property fmtid="{D5CDD505-2E9C-101B-9397-08002B2CF9AE}" pid="20" name="ButtonType">
    <vt:i4>0</vt:i4>
  </property>
  <property fmtid="{D5CDD505-2E9C-101B-9397-08002B2CF9AE}" pid="21" name="ShowNotes">
    <vt:bool>false</vt:bool>
  </property>
  <property fmtid="{D5CDD505-2E9C-101B-9397-08002B2CF9AE}" pid="22" name="NavBtnPos">
    <vt:i4>0</vt:i4>
  </property>
  <property fmtid="{D5CDD505-2E9C-101B-9397-08002B2CF9AE}" pid="23" name="OutputDir">
    <vt:lpstr>C:\Work\html</vt:lpstr>
  </property>
</Properties>
</file>