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9144000"/>
  <p:notesSz cx="7302500" cy="9588500"/>
  <p:embeddedFontLs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gJ6/kf6Vb/IGi/Rh6LWnjgSJUS0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hi Thu Hong Phan"/>
  <p:cmAuthor clrIdx="1" id="1" initials="" lastIdx="1" name="Hoa Do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Tahoma-regular.fntdata"/><Relationship Id="rId25" Type="http://schemas.openxmlformats.org/officeDocument/2006/relationships/slide" Target="slides/slide18.xml"/><Relationship Id="rId28" Type="http://customschemas.google.com/relationships/presentationmetadata" Target="metadata"/><Relationship Id="rId27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07T14:46:12.156">
    <p:pos x="6000" y="0"/>
    <p:text>Thêm tiêu đề các trục,  bổ sung thêm 1 hình ảnh khi chạy chưa có các phương pháp data augmentation thì model sẽ bị overfit như thế nào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CE_asME"/>
      </p:ext>
    </p:extLst>
  </p:cm>
  <p:cm authorId="1" idx="1" dt="2023-12-07T14:46:12.156">
    <p:pos x="6000" y="0"/>
    <p:text>done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A6dBSN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3247563ef_0_3:notes"/>
          <p:cNvSpPr/>
          <p:nvPr>
            <p:ph idx="2" type="sldImg"/>
          </p:nvPr>
        </p:nvSpPr>
        <p:spPr>
          <a:xfrm>
            <a:off x="1255712" y="720725"/>
            <a:ext cx="4792800" cy="359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g263247563ef_0_3:notes"/>
          <p:cNvSpPr txBox="1"/>
          <p:nvPr>
            <p:ph idx="1" type="body"/>
          </p:nvPr>
        </p:nvSpPr>
        <p:spPr>
          <a:xfrm>
            <a:off x="973137" y="4554537"/>
            <a:ext cx="5356200" cy="4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63247563ef_0_3:notes"/>
          <p:cNvSpPr txBox="1"/>
          <p:nvPr/>
        </p:nvSpPr>
        <p:spPr>
          <a:xfrm>
            <a:off x="4138612" y="9109075"/>
            <a:ext cx="3163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3247563ef_0_14:notes"/>
          <p:cNvSpPr/>
          <p:nvPr>
            <p:ph idx="2" type="sldImg"/>
          </p:nvPr>
        </p:nvSpPr>
        <p:spPr>
          <a:xfrm>
            <a:off x="1255712" y="720725"/>
            <a:ext cx="4792800" cy="359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g263247563ef_0_14:notes"/>
          <p:cNvSpPr txBox="1"/>
          <p:nvPr>
            <p:ph idx="1" type="body"/>
          </p:nvPr>
        </p:nvSpPr>
        <p:spPr>
          <a:xfrm>
            <a:off x="973137" y="4554537"/>
            <a:ext cx="5356200" cy="4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63247563ef_0_14:notes"/>
          <p:cNvSpPr txBox="1"/>
          <p:nvPr/>
        </p:nvSpPr>
        <p:spPr>
          <a:xfrm>
            <a:off x="4138612" y="9109075"/>
            <a:ext cx="3163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18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20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23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7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7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7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7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7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7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7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7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7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7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7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7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7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7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7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7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7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7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7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7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7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7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7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17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17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7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7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7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7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7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7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7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7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7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7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7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7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7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7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7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7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7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7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7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7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7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7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7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7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7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7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7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7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17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17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7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7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7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7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7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7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7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7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17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9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9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9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19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19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19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19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19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19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19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19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19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19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19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19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9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19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19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9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19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19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19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9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9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19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9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9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19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19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19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19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19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19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9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19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9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19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19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19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19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19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19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19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19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19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19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19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19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9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19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19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19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19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19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19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9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1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9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9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19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19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Augmentation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"/>
          <p:cNvSpPr txBox="1"/>
          <p:nvPr>
            <p:ph type="title"/>
          </p:nvPr>
        </p:nvSpPr>
        <p:spPr>
          <a:xfrm>
            <a:off x="609600" y="3048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Create model</a:t>
            </a:r>
            <a:endParaRPr/>
          </a:p>
        </p:txBody>
      </p:sp>
      <p:sp>
        <p:nvSpPr>
          <p:cNvPr id="280" name="Google Shape;280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81" name="Google Shape;281;p10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2" name="Google Shape;2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  <p:pic>
        <p:nvPicPr>
          <p:cNvPr id="284" name="Google Shape;2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050" y="1741487"/>
            <a:ext cx="7829550" cy="465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type="title"/>
          </p:nvPr>
        </p:nvSpPr>
        <p:spPr>
          <a:xfrm>
            <a:off x="609600" y="3048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Create model</a:t>
            </a:r>
            <a:endParaRPr/>
          </a:p>
        </p:txBody>
      </p:sp>
      <p:sp>
        <p:nvSpPr>
          <p:cNvPr id="291" name="Google Shape;291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92" name="Google Shape;292;p11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3" name="Google Shape;2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  <p:pic>
        <p:nvPicPr>
          <p:cNvPr id="295" name="Google Shape;29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687" y="1752600"/>
            <a:ext cx="66770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"/>
          <p:cNvSpPr txBox="1"/>
          <p:nvPr>
            <p:ph type="title"/>
          </p:nvPr>
        </p:nvSpPr>
        <p:spPr>
          <a:xfrm>
            <a:off x="609600" y="3048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Create model</a:t>
            </a:r>
            <a:endParaRPr/>
          </a:p>
        </p:txBody>
      </p:sp>
      <p:sp>
        <p:nvSpPr>
          <p:cNvPr id="302" name="Google Shape;302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03" name="Google Shape;303;p12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4" name="Google Shape;3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  <p:pic>
        <p:nvPicPr>
          <p:cNvPr id="306" name="Google Shape;3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52600"/>
            <a:ext cx="65722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3247563ef_0_3"/>
          <p:cNvSpPr txBox="1"/>
          <p:nvPr>
            <p:ph type="title"/>
          </p:nvPr>
        </p:nvSpPr>
        <p:spPr>
          <a:xfrm>
            <a:off x="609600" y="3048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Create model</a:t>
            </a:r>
            <a:endParaRPr/>
          </a:p>
        </p:txBody>
      </p:sp>
      <p:sp>
        <p:nvSpPr>
          <p:cNvPr id="313" name="Google Shape;313;g263247563ef_0_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14" name="Google Shape;314;g263247563ef_0_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5" name="Google Shape;315;g263247563e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63247563ef_0_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  <p:pic>
        <p:nvPicPr>
          <p:cNvPr id="317" name="Google Shape;317;g263247563ef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562100"/>
            <a:ext cx="661020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"/>
          <p:cNvSpPr txBox="1"/>
          <p:nvPr>
            <p:ph type="title"/>
          </p:nvPr>
        </p:nvSpPr>
        <p:spPr>
          <a:xfrm>
            <a:off x="609600" y="3048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Create model</a:t>
            </a:r>
            <a:endParaRPr/>
          </a:p>
        </p:txBody>
      </p:sp>
      <p:sp>
        <p:nvSpPr>
          <p:cNvPr id="324" name="Google Shape;324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25" name="Google Shape;325;p1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6" name="Google Shape;3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  <p:pic>
        <p:nvPicPr>
          <p:cNvPr id="328" name="Google Shape;32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425" y="1816675"/>
            <a:ext cx="64052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"/>
          <p:cNvSpPr txBox="1"/>
          <p:nvPr>
            <p:ph type="title"/>
          </p:nvPr>
        </p:nvSpPr>
        <p:spPr>
          <a:xfrm>
            <a:off x="609600" y="3048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Create model</a:t>
            </a:r>
            <a:endParaRPr/>
          </a:p>
        </p:txBody>
      </p:sp>
      <p:sp>
        <p:nvSpPr>
          <p:cNvPr id="335" name="Google Shape;335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36" name="Google Shape;336;p14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  <p:pic>
        <p:nvPicPr>
          <p:cNvPr id="339" name="Google Shape;3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752599"/>
            <a:ext cx="70580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3247563ef_0_14"/>
          <p:cNvSpPr txBox="1"/>
          <p:nvPr>
            <p:ph type="title"/>
          </p:nvPr>
        </p:nvSpPr>
        <p:spPr>
          <a:xfrm>
            <a:off x="609600" y="3048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Create model</a:t>
            </a:r>
            <a:endParaRPr/>
          </a:p>
        </p:txBody>
      </p:sp>
      <p:sp>
        <p:nvSpPr>
          <p:cNvPr id="346" name="Google Shape;346;g263247563ef_0_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47" name="Google Shape;347;g263247563ef_0_14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8" name="Google Shape;348;g263247563ef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263247563ef_0_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  <p:pic>
        <p:nvPicPr>
          <p:cNvPr id="350" name="Google Shape;350;g263247563e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25" y="1613725"/>
            <a:ext cx="6772275" cy="46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56" name="Google Shape;356;p1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Recognize the impact of adding image augmentation to the training process, particularly in time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Demonstrate overfitting or lack of by plotting training and validation accuracies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Familiarize with the ImageDataGenerator parameters used for carrying out image augmentation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 how to mitigate overfitting by using data augmentation techniques</a:t>
            </a:r>
            <a:endParaRPr/>
          </a:p>
        </p:txBody>
      </p:sp>
      <p:sp>
        <p:nvSpPr>
          <p:cNvPr id="357" name="Google Shape;357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58" name="Google Shape;3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65" name="Google Shape;365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66" name="Google Shape;3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6" name="Google Shape;196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Recognize the impact of adding image augmentation to the training process, particularly in time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Demonstrate overfitting or lack of by plotting training and validation accuracies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Familiarize with the ImageDataGenerator parameters used for carrying out image augmentation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 how to mitigate overfitting by using data augmentation techniques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Augmentation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07" name="Google Shape;207;p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 is a technique used in machine learning, particularly in the context of training deep neural networks, to avoid overfitting.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Overfitting occurs when a model learns to perform well on the training data but fails to generalize to new, unseen data.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 introduces variations to the training data by applying random transformations, such as rotation, scaling, flipping, or cropping, to create new training examples.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Augmentation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17" name="Google Shape;217;p4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key idea behind data augmentation is to increase the diversity of the training set without collecting additional labeled examples..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image classification tasks, data augmentation might involve randomly rotating, scaling, or flipping images during training.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natural language processing tasks, text augmentation techniques could include synonym replacement, word shuffling, or introducing small perturbations to the input text..</a:t>
            </a:r>
            <a:endParaRPr/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Augmentation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27" name="Google Shape;227;p5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 the image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❑"/>
            </a:pPr>
            <a:r>
              <a:rPr lang="en-US" sz="1600"/>
              <a:t>→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discuss the augmentation technologies </a:t>
            </a:r>
            <a:endParaRPr/>
          </a:p>
        </p:txBody>
      </p:sp>
      <p:pic>
        <p:nvPicPr>
          <p:cNvPr id="228" name="Google Shape;2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6212" y="2209800"/>
            <a:ext cx="63277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Augmentation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38" name="Google Shape;238;p6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rotation_range is a value in degrees (0–180) within which to randomly rotate pictures.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width_shift and height_shift are ranges (as a fraction of total width or height) within which to randomly translate pictures vertically or horizontally.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shear_range is for randomly applying shearing transformations.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zoom_range is for randomly zooming inside pictures.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horizontal_flip is for randomly flipping half of the images horizontally.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fill_mode is the strategy used for filling in newly created pixels, which can appear after a rotation or a width/height shift.</a:t>
            </a:r>
            <a:endParaRPr/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/>
          <p:nvPr>
            <p:ph type="title"/>
          </p:nvPr>
        </p:nvSpPr>
        <p:spPr>
          <a:xfrm>
            <a:off x="609600" y="3048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Create model</a:t>
            </a:r>
            <a:endParaRPr/>
          </a:p>
        </p:txBody>
      </p:sp>
      <p:sp>
        <p:nvSpPr>
          <p:cNvPr id="247" name="Google Shape;247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48" name="Google Shape;248;p7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9" name="Google Shape;2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09737"/>
            <a:ext cx="6538912" cy="442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title"/>
          </p:nvPr>
        </p:nvSpPr>
        <p:spPr>
          <a:xfrm>
            <a:off x="609600" y="3048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Create model</a:t>
            </a:r>
            <a:endParaRPr/>
          </a:p>
        </p:txBody>
      </p:sp>
      <p:sp>
        <p:nvSpPr>
          <p:cNvPr id="258" name="Google Shape;258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59" name="Google Shape;259;p8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0" name="Google Shape;2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52600"/>
            <a:ext cx="79248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/>
          <p:nvPr>
            <p:ph type="title"/>
          </p:nvPr>
        </p:nvSpPr>
        <p:spPr>
          <a:xfrm>
            <a:off x="609600" y="3048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Create model</a:t>
            </a:r>
            <a:endParaRPr/>
          </a:p>
        </p:txBody>
      </p:sp>
      <p:sp>
        <p:nvSpPr>
          <p:cNvPr id="269" name="Google Shape;269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70" name="Google Shape;270;p9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1" name="Google Shape;2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Augmentation- avoid overfitting</a:t>
            </a:r>
            <a:endParaRPr/>
          </a:p>
        </p:txBody>
      </p:sp>
      <p:pic>
        <p:nvPicPr>
          <p:cNvPr id="273" name="Google Shape;2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666875"/>
            <a:ext cx="6934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2023-11-30T14:02:20Z</dcterms:created>
  <dc:creator>Hoa Doan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0</vt:i4>
  </property>
  <property fmtid="{D5CDD505-2E9C-101B-9397-08002B2CF9AE}" pid="4" name="GraphicType">
    <vt:i4>0</vt:i4>
  </property>
  <property fmtid="{D5CDD505-2E9C-101B-9397-08002B2CF9AE}" pid="5" name="Compression">
    <vt:i4>0</vt:i4>
  </property>
  <property fmtid="{D5CDD505-2E9C-101B-9397-08002B2CF9AE}" pid="6" name="ScreenSize">
    <vt:i4>0</vt:i4>
  </property>
  <property fmtid="{D5CDD505-2E9C-101B-9397-08002B2CF9AE}" pid="7" name="ScreenUsage">
    <vt:i4>0</vt:i4>
  </property>
  <property fmtid="{D5CDD505-2E9C-101B-9397-08002B2CF9AE}" pid="8" name="MailAddress">
    <vt:lpstr/>
  </property>
  <property fmtid="{D5CDD505-2E9C-101B-9397-08002B2CF9AE}" pid="9" name="HomePage">
    <vt:lpstr/>
  </property>
  <property fmtid="{D5CDD505-2E9C-101B-9397-08002B2CF9AE}" pid="10" name="Other">
    <vt:lpstr/>
  </property>
  <property fmtid="{D5CDD505-2E9C-101B-9397-08002B2CF9AE}" pid="11" name="DownloadOriginal">
    <vt:bool>false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0</vt:i4>
  </property>
  <property fmtid="{D5CDD505-2E9C-101B-9397-08002B2CF9AE}" pid="15" name="TextColor">
    <vt:i4>0</vt:i4>
  </property>
  <property fmtid="{D5CDD505-2E9C-101B-9397-08002B2CF9AE}" pid="16" name="LinkColor">
    <vt:i4>0</vt:i4>
  </property>
  <property fmtid="{D5CDD505-2E9C-101B-9397-08002B2CF9AE}" pid="17" name="VisitedColor">
    <vt:i4>0</vt:i4>
  </property>
  <property fmtid="{D5CDD505-2E9C-101B-9397-08002B2CF9AE}" pid="18" name="TransparentButton">
    <vt:i4>0</vt:i4>
  </property>
  <property fmtid="{D5CDD505-2E9C-101B-9397-08002B2CF9AE}" pid="19" name="ButtonType">
    <vt:i4>0</vt:i4>
  </property>
  <property fmtid="{D5CDD505-2E9C-101B-9397-08002B2CF9AE}" pid="20" name="ShowNotes">
    <vt:bool>false</vt:bool>
  </property>
  <property fmtid="{D5CDD505-2E9C-101B-9397-08002B2CF9AE}" pid="21" name="NavBtnPos">
    <vt:i4>0</vt:i4>
  </property>
  <property fmtid="{D5CDD505-2E9C-101B-9397-08002B2CF9AE}" pid="22" name="OutputDir">
    <vt:lpstr>C:\Work\html</vt:lpstr>
  </property>
</Properties>
</file>