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6858000" cx="9144000"/>
  <p:notesSz cx="7302500" cy="9588500"/>
  <p:embeddedFontLst>
    <p:embeddedFont>
      <p:font typeface="Tahom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1" roundtripDataSignature="AMtx7mgra7AJQQIMFbmbFKjdtXJwYG38/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Thi Thu Hong Phan"/>
  <p:cmAuthor clrIdx="1" id="1" initials="" lastIdx="3" name="Hoa Do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Tahoma-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customschemas.google.com/relationships/presentationmetadata" Target="metadata"/><Relationship Id="rId30" Type="http://schemas.openxmlformats.org/officeDocument/2006/relationships/font" Target="fonts/Tahoma-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2-07T15:15:49.345">
    <p:pos x="480" y="1056"/>
    <p:text>Giải thích thêm sự khác nhau giữa  batch size và steps per epoch</p:text>
    <p:extLst>
      <p:ext uri="{C676402C-5697-4E1C-873F-D02D1690AC5C}">
        <p15:threadingInfo timeZoneBias="0"/>
      </p:ext>
      <p:ext uri="http://customooxmlschemas.google.com/">
        <go:slidesCustomData xmlns:go="http://customooxmlschemas.google.com/" commentPostId="AAABAnkC6Gc"/>
      </p:ext>
    </p:extLst>
  </p:cm>
  <p:cm authorId="1" idx="1" dt="2023-12-07T15:15:49.345">
    <p:pos x="480" y="1056"/>
    <p:text>done: phần giải thích ở 2 slide cuối</p:text>
    <p:extLst>
      <p:ext uri="{C676402C-5697-4E1C-873F-D02D1690AC5C}">
        <p15:threadingInfo timeZoneBias="0">
          <p15:parentCm authorId="0" idx="1"/>
        </p15:threadingInfo>
      </p:ext>
      <p:ext uri="http://customooxmlschemas.google.com/">
        <go:slidesCustomData xmlns:go="http://customooxmlschemas.google.com/" commentPostId="AAABCF98VYo"/>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12-07T15:00:24.244">
    <p:pos x="6000" y="0"/>
    <p:text>Bổ sung tiêu đề các trục</p:text>
    <p:extLst>
      <p:ext uri="{C676402C-5697-4E1C-873F-D02D1690AC5C}">
        <p15:threadingInfo timeZoneBias="0"/>
      </p:ext>
      <p:ext uri="http://customooxmlschemas.google.com/">
        <go:slidesCustomData xmlns:go="http://customooxmlschemas.google.com/" commentPostId="AAABAnkC6GY"/>
      </p:ext>
    </p:extLst>
  </p:cm>
  <p:cm authorId="1" idx="2" dt="2023-12-07T15:00:24.244">
    <p:pos x="6000" y="0"/>
    <p:text>done</p:text>
    <p:extLst>
      <p:ext uri="{C676402C-5697-4E1C-873F-D02D1690AC5C}">
        <p15:threadingInfo timeZoneBias="0">
          <p15:parentCm authorId="0" idx="2"/>
        </p15:threadingInfo>
      </p:ext>
      <p:ext uri="http://customooxmlschemas.google.com/">
        <go:slidesCustomData xmlns:go="http://customooxmlschemas.google.com/" commentPostId="AAABCF98VYg"/>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12-07T15:04:14.007">
    <p:pos x="6000" y="0"/>
    <p:text>Thêm tiêu đề các trục</p:text>
    <p:extLst>
      <p:ext uri="{C676402C-5697-4E1C-873F-D02D1690AC5C}">
        <p15:threadingInfo timeZoneBias="0"/>
      </p:ext>
      <p:ext uri="http://customooxmlschemas.google.com/">
        <go:slidesCustomData xmlns:go="http://customooxmlschemas.google.com/" commentPostId="AAABAnkC6Gg"/>
      </p:ext>
    </p:extLst>
  </p:cm>
  <p:cm authorId="1" idx="3" dt="2023-12-07T15:04:14.007">
    <p:pos x="6000" y="0"/>
    <p:text>done</p:text>
    <p:extLst>
      <p:ext uri="{C676402C-5697-4E1C-873F-D02D1690AC5C}">
        <p15:threadingInfo timeZoneBias="0">
          <p15:parentCm authorId="0" idx="3"/>
        </p15:threadingInfo>
      </p:ext>
      <p:ext uri="http://customooxmlschemas.google.com/">
        <go:slidesCustomData xmlns:go="http://customooxmlschemas.google.com/" commentPostId="AAABCF98VYk"/>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3887" cy="479425"/>
          </a:xfrm>
          <a:prstGeom prst="rect">
            <a:avLst/>
          </a:prstGeom>
          <a:noFill/>
          <a:ln>
            <a:noFill/>
          </a:ln>
        </p:spPr>
        <p:txBody>
          <a:bodyPr anchorCtr="0" anchor="t" bIns="48250" lIns="96500" spcFirstLastPara="1" rIns="96500" wrap="square" tIns="482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4138612" y="0"/>
            <a:ext cx="3163887" cy="479425"/>
          </a:xfrm>
          <a:prstGeom prst="rect">
            <a:avLst/>
          </a:prstGeom>
          <a:noFill/>
          <a:ln>
            <a:noFill/>
          </a:ln>
        </p:spPr>
        <p:txBody>
          <a:bodyPr anchorCtr="0" anchor="t" bIns="48250" lIns="96500" spcFirstLastPara="1" rIns="96500" wrap="square" tIns="482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09075"/>
            <a:ext cx="3163887" cy="479425"/>
          </a:xfrm>
          <a:prstGeom prst="rect">
            <a:avLst/>
          </a:prstGeom>
          <a:noFill/>
          <a:ln>
            <a:noFill/>
          </a:ln>
        </p:spPr>
        <p:txBody>
          <a:bodyPr anchorCtr="0" anchor="b" bIns="48250" lIns="96500" spcFirstLastPara="1" rIns="96500" wrap="square" tIns="482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187" name="Google Shape;187;p1: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0: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10: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77" name="Google Shape;277;p10: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1: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11: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88" name="Google Shape;288;p11: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2: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12: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300" name="Google Shape;300;p12: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3: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13: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311" name="Google Shape;311;p13: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4: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14: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322" name="Google Shape;322;p14: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5: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15: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335" name="Google Shape;335;p15: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6: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16: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346" name="Google Shape;346;p16: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7: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17: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357" name="Google Shape;357;p17: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a382019348_0_39:notes"/>
          <p:cNvSpPr/>
          <p:nvPr>
            <p:ph idx="2" type="sldImg"/>
          </p:nvPr>
        </p:nvSpPr>
        <p:spPr>
          <a:xfrm>
            <a:off x="1255712" y="720725"/>
            <a:ext cx="4792800" cy="3594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g2a382019348_0_39:notes"/>
          <p:cNvSpPr txBox="1"/>
          <p:nvPr>
            <p:ph idx="1" type="body"/>
          </p:nvPr>
        </p:nvSpPr>
        <p:spPr>
          <a:xfrm>
            <a:off x="973137" y="4554537"/>
            <a:ext cx="5356200" cy="4313100"/>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373" name="Google Shape;373;g2a382019348_0_39:notes"/>
          <p:cNvSpPr txBox="1"/>
          <p:nvPr/>
        </p:nvSpPr>
        <p:spPr>
          <a:xfrm>
            <a:off x="4138612" y="9109075"/>
            <a:ext cx="3163800" cy="479400"/>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a382019348_0_48:notes"/>
          <p:cNvSpPr/>
          <p:nvPr>
            <p:ph idx="2" type="sldImg"/>
          </p:nvPr>
        </p:nvSpPr>
        <p:spPr>
          <a:xfrm>
            <a:off x="1255712" y="720725"/>
            <a:ext cx="4792800" cy="3594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g2a382019348_0_48:notes"/>
          <p:cNvSpPr txBox="1"/>
          <p:nvPr>
            <p:ph idx="1" type="body"/>
          </p:nvPr>
        </p:nvSpPr>
        <p:spPr>
          <a:xfrm>
            <a:off x="973137" y="4554537"/>
            <a:ext cx="5356200" cy="4313100"/>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383" name="Google Shape;383;g2a382019348_0_48:notes"/>
          <p:cNvSpPr txBox="1"/>
          <p:nvPr/>
        </p:nvSpPr>
        <p:spPr>
          <a:xfrm>
            <a:off x="4138612" y="9109075"/>
            <a:ext cx="3163800" cy="479400"/>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notes"/>
          <p:cNvSpPr txBox="1"/>
          <p:nvPr>
            <p:ph idx="1" type="body"/>
          </p:nvPr>
        </p:nvSpPr>
        <p:spPr>
          <a:xfrm>
            <a:off x="973137" y="4554537"/>
            <a:ext cx="5356225" cy="4313237"/>
          </a:xfrm>
          <a:prstGeom prst="rect">
            <a:avLst/>
          </a:prstGeom>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193" name="Google Shape;193;p2: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8:notes"/>
          <p:cNvSpPr txBox="1"/>
          <p:nvPr>
            <p:ph idx="1" type="body"/>
          </p:nvPr>
        </p:nvSpPr>
        <p:spPr>
          <a:xfrm>
            <a:off x="973137" y="4554537"/>
            <a:ext cx="5356225" cy="4313237"/>
          </a:xfrm>
          <a:prstGeom prst="rect">
            <a:avLst/>
          </a:prstGeom>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392" name="Google Shape;392;p18: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9:notes"/>
          <p:cNvSpPr txBox="1"/>
          <p:nvPr>
            <p:ph idx="1" type="body"/>
          </p:nvPr>
        </p:nvSpPr>
        <p:spPr>
          <a:xfrm>
            <a:off x="973137" y="4554537"/>
            <a:ext cx="5356225" cy="4313237"/>
          </a:xfrm>
          <a:prstGeom prst="rect">
            <a:avLst/>
          </a:prstGeom>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401" name="Google Shape;401;p19: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3: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03" name="Google Shape;203;p3: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4: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4: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15" name="Google Shape;215;p4: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5: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25" name="Google Shape;225;p5: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6: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35" name="Google Shape;235;p6: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7: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7: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45" name="Google Shape;245;p7: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8: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8: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55" name="Google Shape;255;p8: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9: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9: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66" name="Google Shape;266;p9: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0" name="Shape 80"/>
        <p:cNvGrpSpPr/>
        <p:nvPr/>
      </p:nvGrpSpPr>
      <p:grpSpPr>
        <a:xfrm>
          <a:off x="0" y="0"/>
          <a:ext cx="0" cy="0"/>
          <a:chOff x="0" y="0"/>
          <a:chExt cx="0" cy="0"/>
        </a:xfrm>
      </p:grpSpPr>
      <p:sp>
        <p:nvSpPr>
          <p:cNvPr id="81" name="Google Shape;81;p21"/>
          <p:cNvSpPr txBox="1"/>
          <p:nvPr>
            <p:ph type="ctrTitle"/>
          </p:nvPr>
        </p:nvSpPr>
        <p:spPr>
          <a:xfrm>
            <a:off x="990600" y="17526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Rectangle: Click to edit Master text styles&#10;Second level&#10;Third level&#10;Fourth level&#10;Fifth level" id="82" name="Google Shape;82;p21"/>
          <p:cNvSpPr txBox="1"/>
          <p:nvPr>
            <p:ph idx="1" type="subTitle"/>
          </p:nvPr>
        </p:nvSpPr>
        <p:spPr>
          <a:xfrm>
            <a:off x="990600" y="3309938"/>
            <a:ext cx="6400800" cy="1752600"/>
          </a:xfrm>
          <a:prstGeom prst="rect">
            <a:avLst/>
          </a:prstGeom>
          <a:noFill/>
          <a:ln>
            <a:noFill/>
          </a:ln>
        </p:spPr>
        <p:txBody>
          <a:bodyPr anchorCtr="0" anchor="t" bIns="45700" lIns="91425" spcFirstLastPara="1" rIns="91425" wrap="square" tIns="4570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p:txBody>
      </p:sp>
      <p:sp>
        <p:nvSpPr>
          <p:cNvPr id="83" name="Google Shape;83;p21"/>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p21"/>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1"/>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153" name="Shape 153"/>
        <p:cNvGrpSpPr/>
        <p:nvPr/>
      </p:nvGrpSpPr>
      <p:grpSpPr>
        <a:xfrm>
          <a:off x="0" y="0"/>
          <a:ext cx="0" cy="0"/>
          <a:chOff x="0" y="0"/>
          <a:chExt cx="0" cy="0"/>
        </a:xfrm>
      </p:grpSpPr>
      <p:sp>
        <p:nvSpPr>
          <p:cNvPr id="154" name="Google Shape;154;p2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3"/>
          <p:cNvSpPr txBox="1"/>
          <p:nvPr>
            <p:ph idx="1"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56" name="Google Shape;156;p23"/>
          <p:cNvSpPr/>
          <p:nvPr>
            <p:ph idx="2" type="chart"/>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1920"/>
              <a:buFont typeface="Noto Sans Symbols"/>
              <a:buChar char="❑"/>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dk1"/>
              </a:buClr>
              <a:buSzPts val="1680"/>
              <a:buFont typeface="Noto Sans Symbols"/>
              <a:buChar char="■"/>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hlink"/>
              </a:buClr>
              <a:buSzPts val="2280"/>
              <a:buFont typeface="Noto Sans Symbols"/>
              <a:buChar char="⬥"/>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dk1"/>
              </a:buClr>
              <a:buSzPts val="1300"/>
              <a:buFont typeface="Noto Sans Symbols"/>
              <a:buChar char="■"/>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6pPr>
            <a:lvl7pPr lvl="6"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7pPr>
            <a:lvl8pPr lvl="7"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8pPr>
            <a:lvl9pPr lvl="8"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57" name="Google Shape;157;p23"/>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23"/>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23"/>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60" name="Shape 160"/>
        <p:cNvGrpSpPr/>
        <p:nvPr/>
      </p:nvGrpSpPr>
      <p:grpSpPr>
        <a:xfrm>
          <a:off x="0" y="0"/>
          <a:ext cx="0" cy="0"/>
          <a:chOff x="0" y="0"/>
          <a:chExt cx="0" cy="0"/>
        </a:xfrm>
      </p:grpSpPr>
      <p:sp>
        <p:nvSpPr>
          <p:cNvPr id="161" name="Google Shape;161;p2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4"/>
          <p:cNvSpPr txBox="1"/>
          <p:nvPr>
            <p:ph idx="1"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63" name="Google Shape;163;p24"/>
          <p:cNvSpPr txBox="1"/>
          <p:nvPr>
            <p:ph idx="2" type="body"/>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64" name="Google Shape;164;p24"/>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24"/>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24"/>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5"/>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25"/>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25"/>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1" name="Shape 171"/>
        <p:cNvGrpSpPr/>
        <p:nvPr/>
      </p:nvGrpSpPr>
      <p:grpSpPr>
        <a:xfrm>
          <a:off x="0" y="0"/>
          <a:ext cx="0" cy="0"/>
          <a:chOff x="0" y="0"/>
          <a:chExt cx="0" cy="0"/>
        </a:xfrm>
      </p:grpSpPr>
      <p:sp>
        <p:nvSpPr>
          <p:cNvPr id="172" name="Google Shape;172;p2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6"/>
          <p:cNvSpPr txBox="1"/>
          <p:nvPr>
            <p:ph idx="1"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20040" lvl="1" marL="914400" algn="l">
              <a:spcBef>
                <a:spcPts val="480"/>
              </a:spcBef>
              <a:spcAft>
                <a:spcPts val="0"/>
              </a:spcAft>
              <a:buSzPts val="1440"/>
              <a:buChar char="■"/>
              <a:defRPr sz="2400"/>
            </a:lvl2pPr>
            <a:lvl3pPr indent="-349250" lvl="2" marL="1371600" algn="l">
              <a:spcBef>
                <a:spcPts val="400"/>
              </a:spcBef>
              <a:spcAft>
                <a:spcPts val="0"/>
              </a:spcAft>
              <a:buSzPts val="1900"/>
              <a:buChar char="⬥"/>
              <a:defRPr sz="2000"/>
            </a:lvl3pPr>
            <a:lvl4pPr indent="-302894" lvl="3" marL="1828800" algn="l">
              <a:spcBef>
                <a:spcPts val="360"/>
              </a:spcBef>
              <a:spcAft>
                <a:spcPts val="0"/>
              </a:spcAft>
              <a:buSzPts val="117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sz="1800"/>
            </a:lvl6pPr>
            <a:lvl7pPr indent="-297179" lvl="6" marL="3200400" algn="l">
              <a:spcBef>
                <a:spcPts val="360"/>
              </a:spcBef>
              <a:spcAft>
                <a:spcPts val="0"/>
              </a:spcAft>
              <a:buSzPts val="1080"/>
              <a:buChar char="■"/>
              <a:defRPr sz="1800"/>
            </a:lvl7pPr>
            <a:lvl8pPr indent="-297179" lvl="7" marL="3657600" algn="l">
              <a:spcBef>
                <a:spcPts val="360"/>
              </a:spcBef>
              <a:spcAft>
                <a:spcPts val="0"/>
              </a:spcAft>
              <a:buSzPts val="1080"/>
              <a:buChar char="■"/>
              <a:defRPr sz="1800"/>
            </a:lvl8pPr>
            <a:lvl9pPr indent="-297179" lvl="8" marL="4114800" algn="l">
              <a:spcBef>
                <a:spcPts val="360"/>
              </a:spcBef>
              <a:spcAft>
                <a:spcPts val="0"/>
              </a:spcAft>
              <a:buSzPts val="1080"/>
              <a:buChar char="■"/>
              <a:defRPr sz="1800"/>
            </a:lvl9pPr>
          </a:lstStyle>
          <a:p/>
        </p:txBody>
      </p:sp>
      <p:sp>
        <p:nvSpPr>
          <p:cNvPr id="174" name="Google Shape;174;p26"/>
          <p:cNvSpPr txBox="1"/>
          <p:nvPr>
            <p:ph idx="2" type="body"/>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20040" lvl="1" marL="914400" algn="l">
              <a:spcBef>
                <a:spcPts val="480"/>
              </a:spcBef>
              <a:spcAft>
                <a:spcPts val="0"/>
              </a:spcAft>
              <a:buSzPts val="1440"/>
              <a:buChar char="■"/>
              <a:defRPr sz="2400"/>
            </a:lvl2pPr>
            <a:lvl3pPr indent="-349250" lvl="2" marL="1371600" algn="l">
              <a:spcBef>
                <a:spcPts val="400"/>
              </a:spcBef>
              <a:spcAft>
                <a:spcPts val="0"/>
              </a:spcAft>
              <a:buSzPts val="1900"/>
              <a:buChar char="⬥"/>
              <a:defRPr sz="2000"/>
            </a:lvl3pPr>
            <a:lvl4pPr indent="-302894" lvl="3" marL="1828800" algn="l">
              <a:spcBef>
                <a:spcPts val="360"/>
              </a:spcBef>
              <a:spcAft>
                <a:spcPts val="0"/>
              </a:spcAft>
              <a:buSzPts val="117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sz="1800"/>
            </a:lvl6pPr>
            <a:lvl7pPr indent="-297179" lvl="6" marL="3200400" algn="l">
              <a:spcBef>
                <a:spcPts val="360"/>
              </a:spcBef>
              <a:spcAft>
                <a:spcPts val="0"/>
              </a:spcAft>
              <a:buSzPts val="1080"/>
              <a:buChar char="■"/>
              <a:defRPr sz="1800"/>
            </a:lvl7pPr>
            <a:lvl8pPr indent="-297179" lvl="7" marL="3657600" algn="l">
              <a:spcBef>
                <a:spcPts val="360"/>
              </a:spcBef>
              <a:spcAft>
                <a:spcPts val="0"/>
              </a:spcAft>
              <a:buSzPts val="1080"/>
              <a:buChar char="■"/>
              <a:defRPr sz="1800"/>
            </a:lvl8pPr>
            <a:lvl9pPr indent="-297179" lvl="8" marL="4114800" algn="l">
              <a:spcBef>
                <a:spcPts val="360"/>
              </a:spcBef>
              <a:spcAft>
                <a:spcPts val="0"/>
              </a:spcAft>
              <a:buSzPts val="1080"/>
              <a:buChar char="■"/>
              <a:defRPr sz="1800"/>
            </a:lvl9pPr>
          </a:lstStyle>
          <a:p/>
        </p:txBody>
      </p:sp>
      <p:sp>
        <p:nvSpPr>
          <p:cNvPr id="175" name="Google Shape;175;p26"/>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26"/>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26"/>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8" name="Shape 178"/>
        <p:cNvGrpSpPr/>
        <p:nvPr/>
      </p:nvGrpSpPr>
      <p:grpSpPr>
        <a:xfrm>
          <a:off x="0" y="0"/>
          <a:ext cx="0" cy="0"/>
          <a:chOff x="0" y="0"/>
          <a:chExt cx="0" cy="0"/>
        </a:xfrm>
      </p:grpSpPr>
      <p:sp>
        <p:nvSpPr>
          <p:cNvPr id="179" name="Google Shape;179;p2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81" name="Google Shape;181;p27"/>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27"/>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27"/>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0"/>
          <p:cNvGrpSpPr/>
          <p:nvPr/>
        </p:nvGrpSpPr>
        <p:grpSpPr>
          <a:xfrm>
            <a:off x="0" y="0"/>
            <a:ext cx="9144000" cy="6858000"/>
            <a:chOff x="0" y="0"/>
            <a:chExt cx="5760" cy="4320"/>
          </a:xfrm>
        </p:grpSpPr>
        <p:grpSp>
          <p:nvGrpSpPr>
            <p:cNvPr id="11" name="Google Shape;11;p20"/>
            <p:cNvGrpSpPr/>
            <p:nvPr/>
          </p:nvGrpSpPr>
          <p:grpSpPr>
            <a:xfrm>
              <a:off x="0" y="0"/>
              <a:ext cx="5760" cy="4320"/>
              <a:chOff x="0" y="0"/>
              <a:chExt cx="5760" cy="4320"/>
            </a:xfrm>
          </p:grpSpPr>
          <p:sp>
            <p:nvSpPr>
              <p:cNvPr id="12" name="Google Shape;12;p20"/>
              <p:cNvSpPr txBox="1"/>
              <p:nvPr/>
            </p:nvSpPr>
            <p:spPr>
              <a:xfrm>
                <a:off x="2112" y="0"/>
                <a:ext cx="3648" cy="96"/>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13" name="Google Shape;13;p20"/>
              <p:cNvGrpSpPr/>
              <p:nvPr/>
            </p:nvGrpSpPr>
            <p:grpSpPr>
              <a:xfrm>
                <a:off x="0" y="0"/>
                <a:ext cx="5760" cy="4320"/>
                <a:chOff x="0" y="0"/>
                <a:chExt cx="5760" cy="4320"/>
              </a:xfrm>
            </p:grpSpPr>
            <p:cxnSp>
              <p:nvCxnSpPr>
                <p:cNvPr id="14" name="Google Shape;14;p20"/>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5" name="Google Shape;15;p20"/>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6" name="Google Shape;16;p20"/>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7" name="Google Shape;17;p20"/>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8" name="Google Shape;18;p20"/>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9" name="Google Shape;19;p20"/>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0" name="Google Shape;20;p20"/>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1" name="Google Shape;21;p20"/>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2" name="Google Shape;22;p20"/>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3" name="Google Shape;23;p20"/>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4" name="Google Shape;24;p20"/>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5" name="Google Shape;25;p20"/>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6" name="Google Shape;26;p20"/>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7" name="Google Shape;27;p20"/>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8" name="Google Shape;28;p20"/>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 name="Google Shape;29;p20"/>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 name="Google Shape;30;p20"/>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1" name="Google Shape;31;p20"/>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2" name="Google Shape;32;p20"/>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3" name="Google Shape;33;p20"/>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4" name="Google Shape;34;p20"/>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5" name="Google Shape;35;p20"/>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6" name="Google Shape;36;p20"/>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7" name="Google Shape;37;p20"/>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8" name="Google Shape;38;p20"/>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 name="Google Shape;39;p20"/>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 name="Google Shape;40;p20"/>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 name="Google Shape;41;p20"/>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2" name="Google Shape;42;p20"/>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3" name="Google Shape;43;p20"/>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4" name="Google Shape;44;p20"/>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5" name="Google Shape;45;p20"/>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6" name="Google Shape;46;p20"/>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 name="Google Shape;47;p20"/>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 name="Google Shape;48;p20"/>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 name="Google Shape;49;p20"/>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0" name="Google Shape;50;p20"/>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1" name="Google Shape;51;p20"/>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2" name="Google Shape;52;p20"/>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3" name="Google Shape;53;p20"/>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4" name="Google Shape;54;p20"/>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 name="Google Shape;55;p20"/>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 name="Google Shape;56;p20"/>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7" name="Google Shape;57;p20"/>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8" name="Google Shape;58;p20"/>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9" name="Google Shape;59;p20"/>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0" name="Google Shape;60;p20"/>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1" name="Google Shape;61;p20"/>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 name="Google Shape;62;p20"/>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 name="Google Shape;63;p20"/>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 name="Google Shape;64;p20"/>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cxnSp>
            <p:nvCxnSpPr>
              <p:cNvPr id="65" name="Google Shape;65;p20"/>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grpSp>
          <p:nvGrpSpPr>
            <p:cNvPr id="66" name="Google Shape;66;p20"/>
            <p:cNvGrpSpPr/>
            <p:nvPr/>
          </p:nvGrpSpPr>
          <p:grpSpPr>
            <a:xfrm>
              <a:off x="3" y="559"/>
              <a:ext cx="4192" cy="1796"/>
              <a:chOff x="3" y="559"/>
              <a:chExt cx="4192" cy="1796"/>
            </a:xfrm>
          </p:grpSpPr>
          <p:cxnSp>
            <p:nvCxnSpPr>
              <p:cNvPr id="67" name="Google Shape;67;p20"/>
              <p:cNvCxnSpPr/>
              <p:nvPr/>
            </p:nvCxnSpPr>
            <p:spPr>
              <a:xfrm>
                <a:off x="506" y="559"/>
                <a:ext cx="0" cy="1796"/>
              </a:xfrm>
              <a:prstGeom prst="straightConnector1">
                <a:avLst/>
              </a:prstGeom>
              <a:noFill/>
              <a:ln cap="flat" cmpd="sng" w="9525">
                <a:solidFill>
                  <a:schemeClr val="hlink"/>
                </a:solidFill>
                <a:prstDash val="solid"/>
                <a:miter lim="800000"/>
                <a:headEnd len="med" w="med" type="none"/>
                <a:tailEnd len="med" w="med" type="none"/>
              </a:ln>
            </p:spPr>
          </p:cxnSp>
          <p:cxnSp>
            <p:nvCxnSpPr>
              <p:cNvPr id="68" name="Google Shape;68;p20"/>
              <p:cNvCxnSpPr/>
              <p:nvPr/>
            </p:nvCxnSpPr>
            <p:spPr>
              <a:xfrm rot="10800000">
                <a:off x="3" y="1924"/>
                <a:ext cx="3211" cy="1"/>
              </a:xfrm>
              <a:prstGeom prst="straightConnector1">
                <a:avLst/>
              </a:prstGeom>
              <a:noFill/>
              <a:ln cap="flat" cmpd="sng" w="9525">
                <a:solidFill>
                  <a:schemeClr val="hlink"/>
                </a:solidFill>
                <a:prstDash val="solid"/>
                <a:miter lim="800000"/>
                <a:headEnd len="med" w="med" type="none"/>
                <a:tailEnd len="med" w="med" type="none"/>
              </a:ln>
            </p:spPr>
          </p:cxnSp>
          <p:cxnSp>
            <p:nvCxnSpPr>
              <p:cNvPr id="69" name="Google Shape;69;p20"/>
              <p:cNvCxnSpPr/>
              <p:nvPr/>
            </p:nvCxnSpPr>
            <p:spPr>
              <a:xfrm rot="10800000">
                <a:off x="384" y="938"/>
                <a:ext cx="3811" cy="1"/>
              </a:xfrm>
              <a:prstGeom prst="straightConnector1">
                <a:avLst/>
              </a:prstGeom>
              <a:noFill/>
              <a:ln cap="flat" cmpd="sng" w="9525">
                <a:solidFill>
                  <a:schemeClr val="hlink"/>
                </a:solidFill>
                <a:prstDash val="solid"/>
                <a:miter lim="800000"/>
                <a:headEnd len="med" w="med" type="none"/>
                <a:tailEnd len="med" w="med" type="none"/>
              </a:ln>
            </p:spPr>
          </p:cxnSp>
          <p:sp>
            <p:nvSpPr>
              <p:cNvPr id="70" name="Google Shape;70;p20"/>
              <p:cNvSpPr/>
              <p:nvPr/>
            </p:nvSpPr>
            <p:spPr>
              <a:xfrm flipH="1" rot="-5400000">
                <a:off x="425" y="860"/>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1" name="Google Shape;71;p20"/>
            <p:cNvGrpSpPr/>
            <p:nvPr/>
          </p:nvGrpSpPr>
          <p:grpSpPr>
            <a:xfrm>
              <a:off x="1480" y="1952"/>
              <a:ext cx="3808" cy="1812"/>
              <a:chOff x="1480" y="1952"/>
              <a:chExt cx="3808" cy="1812"/>
            </a:xfrm>
          </p:grpSpPr>
          <p:cxnSp>
            <p:nvCxnSpPr>
              <p:cNvPr id="72" name="Google Shape;72;p20"/>
              <p:cNvCxnSpPr/>
              <p:nvPr/>
            </p:nvCxnSpPr>
            <p:spPr>
              <a:xfrm>
                <a:off x="1480" y="3442"/>
                <a:ext cx="3808" cy="0"/>
              </a:xfrm>
              <a:prstGeom prst="straightConnector1">
                <a:avLst/>
              </a:prstGeom>
              <a:noFill/>
              <a:ln cap="flat" cmpd="sng" w="9525">
                <a:solidFill>
                  <a:schemeClr val="hlink"/>
                </a:solidFill>
                <a:prstDash val="solid"/>
                <a:miter lim="800000"/>
                <a:headEnd len="med" w="med" type="none"/>
                <a:tailEnd len="med" w="med" type="none"/>
              </a:ln>
            </p:spPr>
          </p:cxnSp>
          <p:cxnSp>
            <p:nvCxnSpPr>
              <p:cNvPr id="73" name="Google Shape;73;p20"/>
              <p:cNvCxnSpPr/>
              <p:nvPr/>
            </p:nvCxnSpPr>
            <p:spPr>
              <a:xfrm>
                <a:off x="5172" y="1952"/>
                <a:ext cx="0" cy="1812"/>
              </a:xfrm>
              <a:prstGeom prst="straightConnector1">
                <a:avLst/>
              </a:prstGeom>
              <a:noFill/>
              <a:ln cap="flat" cmpd="sng" w="9525">
                <a:solidFill>
                  <a:schemeClr val="hlink"/>
                </a:solidFill>
                <a:prstDash val="solid"/>
                <a:miter lim="800000"/>
                <a:headEnd len="med" w="med" type="none"/>
                <a:tailEnd len="med" w="med" type="none"/>
              </a:ln>
            </p:spPr>
          </p:cxnSp>
          <p:sp>
            <p:nvSpPr>
              <p:cNvPr id="74" name="Google Shape;74;p20"/>
              <p:cNvSpPr/>
              <p:nvPr/>
            </p:nvSpPr>
            <p:spPr>
              <a:xfrm rot="5400000">
                <a:off x="5096" y="3347"/>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sp>
        <p:nvSpPr>
          <p:cNvPr id="75" name="Google Shape;75;p2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descr="Rectangle: Click to edit Master text styles &#10;Second level &#10;Third level &#10;Fourth level &#10;Fifth level" id="76" name="Google Shape;76;p20"/>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dk1"/>
              </a:buClr>
              <a:buSzPts val="1920"/>
              <a:buFont typeface="Noto Sans Symbols"/>
              <a:buChar char="❑"/>
              <a:defRPr b="0" i="0" sz="3200" u="none" cap="none" strike="noStrike">
                <a:solidFill>
                  <a:schemeClr val="dk1"/>
                </a:solidFill>
                <a:latin typeface="Tahoma"/>
                <a:ea typeface="Tahoma"/>
                <a:cs typeface="Tahoma"/>
                <a:sym typeface="Tahoma"/>
              </a:defRPr>
            </a:lvl1pPr>
            <a:lvl2pPr indent="-335280" lvl="1" marL="914400" marR="0" rtl="0" algn="l">
              <a:spcBef>
                <a:spcPts val="560"/>
              </a:spcBef>
              <a:spcAft>
                <a:spcPts val="0"/>
              </a:spcAft>
              <a:buClr>
                <a:schemeClr val="dk1"/>
              </a:buClr>
              <a:buSzPts val="1680"/>
              <a:buFont typeface="Noto Sans Symbols"/>
              <a:buChar char="■"/>
              <a:defRPr b="0" i="0" sz="2800" u="none" cap="none" strike="noStrike">
                <a:solidFill>
                  <a:schemeClr val="dk1"/>
                </a:solidFill>
                <a:latin typeface="Tahoma"/>
                <a:ea typeface="Tahoma"/>
                <a:cs typeface="Tahoma"/>
                <a:sym typeface="Tahoma"/>
              </a:defRPr>
            </a:lvl2pPr>
            <a:lvl3pPr indent="-373380" lvl="2" marL="1371600" marR="0" rtl="0" algn="l">
              <a:spcBef>
                <a:spcPts val="480"/>
              </a:spcBef>
              <a:spcAft>
                <a:spcPts val="0"/>
              </a:spcAft>
              <a:buClr>
                <a:schemeClr val="hlink"/>
              </a:buClr>
              <a:buSzPts val="2280"/>
              <a:buFont typeface="Noto Sans Symbols"/>
              <a:buChar char="⬥"/>
              <a:defRPr b="0" i="0" sz="2400" u="none" cap="none" strike="noStrike">
                <a:solidFill>
                  <a:schemeClr val="dk1"/>
                </a:solidFill>
                <a:latin typeface="Tahoma"/>
                <a:ea typeface="Tahoma"/>
                <a:cs typeface="Tahoma"/>
                <a:sym typeface="Tahoma"/>
              </a:defRPr>
            </a:lvl3pPr>
            <a:lvl4pPr indent="-311150" lvl="3" marL="18288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Tahoma"/>
                <a:ea typeface="Tahoma"/>
                <a:cs typeface="Tahoma"/>
                <a:sym typeface="Tahoma"/>
              </a:defRPr>
            </a:lvl4pPr>
            <a:lvl5pPr indent="-304800" lvl="4" marL="22860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5pPr>
            <a:lvl6pPr indent="-304800" lvl="5" marL="27432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6pPr>
            <a:lvl7pPr indent="-304800" lvl="6" marL="32004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7pPr>
            <a:lvl8pPr indent="-304800" lvl="7" marL="36576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8pPr>
            <a:lvl9pPr indent="-304800" lvl="8" marL="41148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77" name="Google Shape;77;p20"/>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20"/>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79" name="Google Shape;79;p20"/>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grpSp>
        <p:nvGrpSpPr>
          <p:cNvPr id="87" name="Google Shape;87;p22"/>
          <p:cNvGrpSpPr/>
          <p:nvPr/>
        </p:nvGrpSpPr>
        <p:grpSpPr>
          <a:xfrm>
            <a:off x="0" y="0"/>
            <a:ext cx="9144000" cy="6858000"/>
            <a:chOff x="0" y="0"/>
            <a:chExt cx="5760" cy="4320"/>
          </a:xfrm>
        </p:grpSpPr>
        <p:grpSp>
          <p:nvGrpSpPr>
            <p:cNvPr id="88" name="Google Shape;88;p22"/>
            <p:cNvGrpSpPr/>
            <p:nvPr/>
          </p:nvGrpSpPr>
          <p:grpSpPr>
            <a:xfrm>
              <a:off x="0" y="0"/>
              <a:ext cx="5760" cy="4320"/>
              <a:chOff x="0" y="0"/>
              <a:chExt cx="5760" cy="4320"/>
            </a:xfrm>
          </p:grpSpPr>
          <p:grpSp>
            <p:nvGrpSpPr>
              <p:cNvPr id="89" name="Google Shape;89;p22"/>
              <p:cNvGrpSpPr/>
              <p:nvPr/>
            </p:nvGrpSpPr>
            <p:grpSpPr>
              <a:xfrm>
                <a:off x="0" y="192"/>
                <a:ext cx="5760" cy="4032"/>
                <a:chOff x="0" y="192"/>
                <a:chExt cx="5760" cy="4032"/>
              </a:xfrm>
            </p:grpSpPr>
            <p:cxnSp>
              <p:nvCxnSpPr>
                <p:cNvPr id="90" name="Google Shape;90;p22"/>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1" name="Google Shape;91;p22"/>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2" name="Google Shape;92;p22"/>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3" name="Google Shape;93;p22"/>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4" name="Google Shape;94;p22"/>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5" name="Google Shape;95;p22"/>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 name="Google Shape;96;p22"/>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 name="Google Shape;97;p22"/>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8" name="Google Shape;98;p22"/>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9" name="Google Shape;99;p22"/>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 name="Google Shape;100;p22"/>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1" name="Google Shape;101;p22"/>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2" name="Google Shape;102;p22"/>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3" name="Google Shape;103;p22"/>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 name="Google Shape;104;p22"/>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 name="Google Shape;105;p22"/>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 name="Google Shape;106;p22"/>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 name="Google Shape;107;p22"/>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 name="Google Shape;108;p22"/>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9" name="Google Shape;109;p22"/>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0" name="Google Shape;110;p22"/>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 name="Google Shape;111;p22"/>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112" name="Google Shape;112;p22"/>
              <p:cNvGrpSpPr/>
              <p:nvPr/>
            </p:nvGrpSpPr>
            <p:grpSpPr>
              <a:xfrm>
                <a:off x="192" y="0"/>
                <a:ext cx="5376" cy="4320"/>
                <a:chOff x="192" y="0"/>
                <a:chExt cx="5376" cy="4320"/>
              </a:xfrm>
            </p:grpSpPr>
            <p:cxnSp>
              <p:nvCxnSpPr>
                <p:cNvPr id="113" name="Google Shape;113;p22"/>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 name="Google Shape;114;p22"/>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 name="Google Shape;115;p22"/>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6" name="Google Shape;116;p22"/>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7" name="Google Shape;117;p22"/>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 name="Google Shape;118;p22"/>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 name="Google Shape;119;p22"/>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 name="Google Shape;120;p22"/>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 name="Google Shape;121;p22"/>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 name="Google Shape;122;p22"/>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3" name="Google Shape;123;p22"/>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4" name="Google Shape;124;p22"/>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5" name="Google Shape;125;p22"/>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6" name="Google Shape;126;p22"/>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7" name="Google Shape;127;p22"/>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8" name="Google Shape;128;p22"/>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9" name="Google Shape;129;p22"/>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0" name="Google Shape;130;p22"/>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1" name="Google Shape;131;p22"/>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2" name="Google Shape;132;p22"/>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3" name="Google Shape;133;p22"/>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4" name="Google Shape;134;p22"/>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5" name="Google Shape;135;p22"/>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6" name="Google Shape;136;p22"/>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7" name="Google Shape;137;p22"/>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8" name="Google Shape;138;p22"/>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9" name="Google Shape;139;p22"/>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40" name="Google Shape;140;p22"/>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41" name="Google Shape;141;p22"/>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142" name="Google Shape;142;p22"/>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43" name="Google Shape;143;p22"/>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144" name="Google Shape;144;p22"/>
            <p:cNvGrpSpPr/>
            <p:nvPr/>
          </p:nvGrpSpPr>
          <p:grpSpPr>
            <a:xfrm>
              <a:off x="261" y="892"/>
              <a:ext cx="1124" cy="1464"/>
              <a:chOff x="96" y="916"/>
              <a:chExt cx="2208" cy="2876"/>
            </a:xfrm>
          </p:grpSpPr>
          <p:cxnSp>
            <p:nvCxnSpPr>
              <p:cNvPr id="145" name="Google Shape;145;p22"/>
              <p:cNvCxnSpPr/>
              <p:nvPr/>
            </p:nvCxnSpPr>
            <p:spPr>
              <a:xfrm rot="10800000">
                <a:off x="96" y="1038"/>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46" name="Google Shape;146;p22"/>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147" name="Google Shape;147;p22"/>
              <p:cNvSpPr/>
              <p:nvPr/>
            </p:nvSpPr>
            <p:spPr>
              <a:xfrm flipH="1">
                <a:off x="218" y="916"/>
                <a:ext cx="238" cy="240"/>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sp>
        <p:nvSpPr>
          <p:cNvPr id="148" name="Google Shape;148;p2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descr="Rectangle: Click to edit Master text styles &#10;Second level &#10;Third level &#10;Fourth level &#10;Fifth level" id="149" name="Google Shape;149;p2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dk1"/>
              </a:buClr>
              <a:buSzPts val="1920"/>
              <a:buFont typeface="Noto Sans Symbols"/>
              <a:buChar char="❑"/>
              <a:defRPr b="0" i="0" sz="3200" u="none" cap="none" strike="noStrike">
                <a:solidFill>
                  <a:schemeClr val="dk1"/>
                </a:solidFill>
                <a:latin typeface="Tahoma"/>
                <a:ea typeface="Tahoma"/>
                <a:cs typeface="Tahoma"/>
                <a:sym typeface="Tahoma"/>
              </a:defRPr>
            </a:lvl1pPr>
            <a:lvl2pPr indent="-335280" lvl="1" marL="914400" marR="0" rtl="0" algn="l">
              <a:spcBef>
                <a:spcPts val="560"/>
              </a:spcBef>
              <a:spcAft>
                <a:spcPts val="0"/>
              </a:spcAft>
              <a:buClr>
                <a:schemeClr val="dk1"/>
              </a:buClr>
              <a:buSzPts val="1680"/>
              <a:buFont typeface="Noto Sans Symbols"/>
              <a:buChar char="■"/>
              <a:defRPr b="0" i="0" sz="2800" u="none" cap="none" strike="noStrike">
                <a:solidFill>
                  <a:schemeClr val="dk1"/>
                </a:solidFill>
                <a:latin typeface="Tahoma"/>
                <a:ea typeface="Tahoma"/>
                <a:cs typeface="Tahoma"/>
                <a:sym typeface="Tahoma"/>
              </a:defRPr>
            </a:lvl2pPr>
            <a:lvl3pPr indent="-373380" lvl="2" marL="1371600" marR="0" rtl="0" algn="l">
              <a:spcBef>
                <a:spcPts val="480"/>
              </a:spcBef>
              <a:spcAft>
                <a:spcPts val="0"/>
              </a:spcAft>
              <a:buClr>
                <a:schemeClr val="hlink"/>
              </a:buClr>
              <a:buSzPts val="2280"/>
              <a:buFont typeface="Noto Sans Symbols"/>
              <a:buChar char="⬥"/>
              <a:defRPr b="0" i="0" sz="2400" u="none" cap="none" strike="noStrike">
                <a:solidFill>
                  <a:schemeClr val="dk1"/>
                </a:solidFill>
                <a:latin typeface="Tahoma"/>
                <a:ea typeface="Tahoma"/>
                <a:cs typeface="Tahoma"/>
                <a:sym typeface="Tahoma"/>
              </a:defRPr>
            </a:lvl3pPr>
            <a:lvl4pPr indent="-311150" lvl="3" marL="18288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Tahoma"/>
                <a:ea typeface="Tahoma"/>
                <a:cs typeface="Tahoma"/>
                <a:sym typeface="Tahoma"/>
              </a:defRPr>
            </a:lvl4pPr>
            <a:lvl5pPr indent="-304800" lvl="4" marL="22860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5pPr>
            <a:lvl6pPr indent="-304800" lvl="5" marL="27432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6pPr>
            <a:lvl7pPr indent="-304800" lvl="6" marL="32004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7pPr>
            <a:lvl8pPr indent="-304800" lvl="7" marL="36576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8pPr>
            <a:lvl9pPr indent="-304800" lvl="8" marL="41148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50" name="Google Shape;150;p22"/>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51" name="Google Shape;151;p22"/>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52" name="Google Shape;152;p22"/>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2.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2.xml"/><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omments" Target="../comments/comment3.xml"/><Relationship Id="rId4" Type="http://schemas.openxmlformats.org/officeDocument/2006/relationships/image" Target="../media/image2.png"/><Relationship Id="rId9"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5.png"/><Relationship Id="rId7" Type="http://schemas.openxmlformats.org/officeDocument/2006/relationships/image" Target="../media/image12.png"/><Relationship Id="rId8"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
          <p:cNvSpPr txBox="1"/>
          <p:nvPr>
            <p:ph type="ctrTitle"/>
          </p:nvPr>
        </p:nvSpPr>
        <p:spPr>
          <a:xfrm>
            <a:off x="1066800" y="1752600"/>
            <a:ext cx="79248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Overfiting and Solutions</a:t>
            </a:r>
            <a:endParaRPr/>
          </a:p>
        </p:txBody>
      </p:sp>
      <p:pic>
        <p:nvPicPr>
          <p:cNvPr id="190" name="Google Shape;190;p1"/>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0"/>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Implementation</a:t>
            </a:r>
            <a:endParaRPr/>
          </a:p>
        </p:txBody>
      </p:sp>
      <p:sp>
        <p:nvSpPr>
          <p:cNvPr id="280" name="Google Shape;280;p10"/>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81" name="Google Shape;281;p10"/>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220980" lvl="0" marL="342900" rtl="0" algn="l">
              <a:spcBef>
                <a:spcPts val="0"/>
              </a:spcBef>
              <a:spcAft>
                <a:spcPts val="0"/>
              </a:spcAft>
              <a:buSzPts val="1920"/>
              <a:buNone/>
            </a:pPr>
            <a:r>
              <a:t/>
            </a:r>
            <a:endParaRPr sz="3200">
              <a:solidFill>
                <a:schemeClr val="dk1"/>
              </a:solidFill>
              <a:latin typeface="Tahoma"/>
              <a:ea typeface="Tahoma"/>
              <a:cs typeface="Tahoma"/>
              <a:sym typeface="Tahoma"/>
            </a:endParaRPr>
          </a:p>
        </p:txBody>
      </p:sp>
      <p:pic>
        <p:nvPicPr>
          <p:cNvPr id="282" name="Google Shape;282;p10"/>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83" name="Google Shape;283;p10"/>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pic>
        <p:nvPicPr>
          <p:cNvPr id="284" name="Google Shape;284;p10"/>
          <p:cNvPicPr preferRelativeResize="0"/>
          <p:nvPr/>
        </p:nvPicPr>
        <p:blipFill rotWithShape="1">
          <a:blip r:embed="rId4">
            <a:alphaModFix/>
          </a:blip>
          <a:srcRect b="0" l="0" r="0" t="0"/>
          <a:stretch/>
        </p:blipFill>
        <p:spPr>
          <a:xfrm>
            <a:off x="762000" y="1708150"/>
            <a:ext cx="7048500" cy="338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1"/>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Implementation</a:t>
            </a:r>
            <a:endParaRPr/>
          </a:p>
        </p:txBody>
      </p:sp>
      <p:sp>
        <p:nvSpPr>
          <p:cNvPr id="291" name="Google Shape;291;p11"/>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92" name="Google Shape;292;p11"/>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220980" lvl="0" marL="342900" rtl="0" algn="l">
              <a:spcBef>
                <a:spcPts val="0"/>
              </a:spcBef>
              <a:spcAft>
                <a:spcPts val="0"/>
              </a:spcAft>
              <a:buSzPts val="1920"/>
              <a:buNone/>
            </a:pPr>
            <a:r>
              <a:t/>
            </a:r>
            <a:endParaRPr sz="3200">
              <a:solidFill>
                <a:schemeClr val="dk1"/>
              </a:solidFill>
              <a:latin typeface="Tahoma"/>
              <a:ea typeface="Tahoma"/>
              <a:cs typeface="Tahoma"/>
              <a:sym typeface="Tahoma"/>
            </a:endParaRPr>
          </a:p>
        </p:txBody>
      </p:sp>
      <p:pic>
        <p:nvPicPr>
          <p:cNvPr id="293" name="Google Shape;293;p11"/>
          <p:cNvPicPr preferRelativeResize="0"/>
          <p:nvPr/>
        </p:nvPicPr>
        <p:blipFill rotWithShape="1">
          <a:blip r:embed="rId4">
            <a:alphaModFix/>
          </a:blip>
          <a:srcRect b="0" l="0" r="0" t="0"/>
          <a:stretch/>
        </p:blipFill>
        <p:spPr>
          <a:xfrm>
            <a:off x="65087" y="44450"/>
            <a:ext cx="1254125" cy="488950"/>
          </a:xfrm>
          <a:prstGeom prst="rect">
            <a:avLst/>
          </a:prstGeom>
          <a:noFill/>
          <a:ln>
            <a:noFill/>
          </a:ln>
        </p:spPr>
      </p:pic>
      <p:sp>
        <p:nvSpPr>
          <p:cNvPr id="294" name="Google Shape;294;p11"/>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pic>
        <p:nvPicPr>
          <p:cNvPr id="295" name="Google Shape;295;p11"/>
          <p:cNvPicPr preferRelativeResize="0"/>
          <p:nvPr/>
        </p:nvPicPr>
        <p:blipFill rotWithShape="1">
          <a:blip r:embed="rId5">
            <a:alphaModFix/>
          </a:blip>
          <a:srcRect b="0" l="0" r="0" t="0"/>
          <a:stretch/>
        </p:blipFill>
        <p:spPr>
          <a:xfrm>
            <a:off x="762000" y="1676400"/>
            <a:ext cx="6591300" cy="2476500"/>
          </a:xfrm>
          <a:prstGeom prst="rect">
            <a:avLst/>
          </a:prstGeom>
          <a:noFill/>
          <a:ln>
            <a:noFill/>
          </a:ln>
        </p:spPr>
      </p:pic>
      <p:sp>
        <p:nvSpPr>
          <p:cNvPr descr="Rectangle: Click to edit Master text styles &#10;Second level &#10;Third level &#10;Fourth level &#10;Fifth level" id="296" name="Google Shape;296;p11"/>
          <p:cNvSpPr txBox="1"/>
          <p:nvPr>
            <p:ph idx="1" type="body"/>
          </p:nvPr>
        </p:nvSpPr>
        <p:spPr>
          <a:xfrm>
            <a:off x="838200" y="4379175"/>
            <a:ext cx="7772400" cy="1640700"/>
          </a:xfrm>
          <a:prstGeom prst="rect">
            <a:avLst/>
          </a:prstGeom>
          <a:noFill/>
          <a:ln>
            <a:noFill/>
          </a:ln>
        </p:spPr>
        <p:txBody>
          <a:bodyPr anchorCtr="0" anchor="t" bIns="45700" lIns="91425" spcFirstLastPara="1" rIns="91425" wrap="square" tIns="45700">
            <a:noAutofit/>
          </a:bodyPr>
          <a:lstStyle/>
          <a:p>
            <a:pPr indent="-266700" lvl="0" marL="342900" rtl="0" algn="l">
              <a:spcBef>
                <a:spcPts val="400"/>
              </a:spcBef>
              <a:spcAft>
                <a:spcPts val="0"/>
              </a:spcAft>
              <a:buSzPts val="1200"/>
              <a:buNone/>
            </a:pPr>
            <a:r>
              <a:rPr lang="en-US" sz="2000">
                <a:solidFill>
                  <a:srgbClr val="FF0000"/>
                </a:solidFill>
              </a:rPr>
              <a:t>Discuss: Students discuss what is the difference between batch size and steps per epoch?</a:t>
            </a:r>
            <a:endParaRPr b="0" i="0" sz="2000" u="none">
              <a:solidFill>
                <a:srgbClr val="FF0000"/>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2"/>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Implementation</a:t>
            </a:r>
            <a:endParaRPr/>
          </a:p>
        </p:txBody>
      </p:sp>
      <p:sp>
        <p:nvSpPr>
          <p:cNvPr id="303" name="Google Shape;303;p12"/>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304" name="Google Shape;304;p12"/>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220980" lvl="0" marL="342900" rtl="0" algn="l">
              <a:spcBef>
                <a:spcPts val="0"/>
              </a:spcBef>
              <a:spcAft>
                <a:spcPts val="0"/>
              </a:spcAft>
              <a:buSzPts val="1920"/>
              <a:buNone/>
            </a:pPr>
            <a:r>
              <a:t/>
            </a:r>
            <a:endParaRPr sz="3200">
              <a:solidFill>
                <a:schemeClr val="dk1"/>
              </a:solidFill>
              <a:latin typeface="Tahoma"/>
              <a:ea typeface="Tahoma"/>
              <a:cs typeface="Tahoma"/>
              <a:sym typeface="Tahoma"/>
            </a:endParaRPr>
          </a:p>
        </p:txBody>
      </p:sp>
      <p:pic>
        <p:nvPicPr>
          <p:cNvPr id="305" name="Google Shape;305;p12"/>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306" name="Google Shape;306;p12"/>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pic>
        <p:nvPicPr>
          <p:cNvPr id="307" name="Google Shape;307;p12"/>
          <p:cNvPicPr preferRelativeResize="0"/>
          <p:nvPr/>
        </p:nvPicPr>
        <p:blipFill rotWithShape="1">
          <a:blip r:embed="rId4">
            <a:alphaModFix/>
          </a:blip>
          <a:srcRect b="0" l="0" r="0" t="0"/>
          <a:stretch/>
        </p:blipFill>
        <p:spPr>
          <a:xfrm>
            <a:off x="819150" y="1708150"/>
            <a:ext cx="8191500" cy="438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3"/>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Implementation</a:t>
            </a:r>
            <a:endParaRPr/>
          </a:p>
        </p:txBody>
      </p:sp>
      <p:sp>
        <p:nvSpPr>
          <p:cNvPr id="314" name="Google Shape;314;p13"/>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315" name="Google Shape;315;p13"/>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220980" lvl="0" marL="342900" rtl="0" algn="l">
              <a:spcBef>
                <a:spcPts val="0"/>
              </a:spcBef>
              <a:spcAft>
                <a:spcPts val="0"/>
              </a:spcAft>
              <a:buSzPts val="1920"/>
              <a:buNone/>
            </a:pPr>
            <a:r>
              <a:t/>
            </a:r>
            <a:endParaRPr sz="3200">
              <a:solidFill>
                <a:schemeClr val="dk1"/>
              </a:solidFill>
              <a:latin typeface="Tahoma"/>
              <a:ea typeface="Tahoma"/>
              <a:cs typeface="Tahoma"/>
              <a:sym typeface="Tahoma"/>
            </a:endParaRPr>
          </a:p>
        </p:txBody>
      </p:sp>
      <p:pic>
        <p:nvPicPr>
          <p:cNvPr id="316" name="Google Shape;316;p13"/>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317" name="Google Shape;317;p13"/>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pic>
        <p:nvPicPr>
          <p:cNvPr id="318" name="Google Shape;318;p13"/>
          <p:cNvPicPr preferRelativeResize="0"/>
          <p:nvPr/>
        </p:nvPicPr>
        <p:blipFill rotWithShape="1">
          <a:blip r:embed="rId4">
            <a:alphaModFix/>
          </a:blip>
          <a:srcRect b="0" l="0" r="0" t="0"/>
          <a:stretch/>
        </p:blipFill>
        <p:spPr>
          <a:xfrm>
            <a:off x="831850" y="1687512"/>
            <a:ext cx="6864350" cy="46370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4"/>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Implementation</a:t>
            </a:r>
            <a:endParaRPr/>
          </a:p>
        </p:txBody>
      </p:sp>
      <p:sp>
        <p:nvSpPr>
          <p:cNvPr id="325" name="Google Shape;325;p14"/>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326" name="Google Shape;326;p14"/>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220980" lvl="0" marL="342900" rtl="0" algn="l">
              <a:spcBef>
                <a:spcPts val="0"/>
              </a:spcBef>
              <a:spcAft>
                <a:spcPts val="0"/>
              </a:spcAft>
              <a:buSzPts val="1920"/>
              <a:buNone/>
            </a:pPr>
            <a:r>
              <a:t/>
            </a:r>
            <a:endParaRPr sz="3200">
              <a:solidFill>
                <a:schemeClr val="dk1"/>
              </a:solidFill>
              <a:latin typeface="Tahoma"/>
              <a:ea typeface="Tahoma"/>
              <a:cs typeface="Tahoma"/>
              <a:sym typeface="Tahoma"/>
            </a:endParaRPr>
          </a:p>
        </p:txBody>
      </p:sp>
      <p:pic>
        <p:nvPicPr>
          <p:cNvPr id="327" name="Google Shape;327;p14"/>
          <p:cNvPicPr preferRelativeResize="0"/>
          <p:nvPr/>
        </p:nvPicPr>
        <p:blipFill rotWithShape="1">
          <a:blip r:embed="rId4">
            <a:alphaModFix/>
          </a:blip>
          <a:srcRect b="0" l="0" r="0" t="0"/>
          <a:stretch/>
        </p:blipFill>
        <p:spPr>
          <a:xfrm>
            <a:off x="65087" y="44450"/>
            <a:ext cx="1254125" cy="488950"/>
          </a:xfrm>
          <a:prstGeom prst="rect">
            <a:avLst/>
          </a:prstGeom>
          <a:noFill/>
          <a:ln>
            <a:noFill/>
          </a:ln>
        </p:spPr>
      </p:pic>
      <p:sp>
        <p:nvSpPr>
          <p:cNvPr id="328" name="Google Shape;328;p14"/>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pic>
        <p:nvPicPr>
          <p:cNvPr id="329" name="Google Shape;329;p14"/>
          <p:cNvPicPr preferRelativeResize="0"/>
          <p:nvPr/>
        </p:nvPicPr>
        <p:blipFill>
          <a:blip r:embed="rId5">
            <a:alphaModFix/>
          </a:blip>
          <a:stretch>
            <a:fillRect/>
          </a:stretch>
        </p:blipFill>
        <p:spPr>
          <a:xfrm>
            <a:off x="838200" y="1719250"/>
            <a:ext cx="4031176" cy="3133825"/>
          </a:xfrm>
          <a:prstGeom prst="rect">
            <a:avLst/>
          </a:prstGeom>
          <a:noFill/>
          <a:ln>
            <a:noFill/>
          </a:ln>
        </p:spPr>
      </p:pic>
      <p:pic>
        <p:nvPicPr>
          <p:cNvPr id="330" name="Google Shape;330;p14"/>
          <p:cNvPicPr preferRelativeResize="0"/>
          <p:nvPr/>
        </p:nvPicPr>
        <p:blipFill>
          <a:blip r:embed="rId6">
            <a:alphaModFix/>
          </a:blip>
          <a:stretch>
            <a:fillRect/>
          </a:stretch>
        </p:blipFill>
        <p:spPr>
          <a:xfrm>
            <a:off x="4822900" y="1752600"/>
            <a:ext cx="4031174" cy="3155778"/>
          </a:xfrm>
          <a:prstGeom prst="rect">
            <a:avLst/>
          </a:prstGeom>
          <a:noFill/>
          <a:ln>
            <a:noFill/>
          </a:ln>
        </p:spPr>
      </p:pic>
      <p:pic>
        <p:nvPicPr>
          <p:cNvPr id="331" name="Google Shape;331;p14"/>
          <p:cNvPicPr preferRelativeResize="0"/>
          <p:nvPr/>
        </p:nvPicPr>
        <p:blipFill>
          <a:blip r:embed="rId7">
            <a:alphaModFix/>
          </a:blip>
          <a:stretch>
            <a:fillRect/>
          </a:stretch>
        </p:blipFill>
        <p:spPr>
          <a:xfrm>
            <a:off x="1388325" y="1981200"/>
            <a:ext cx="1254125" cy="3283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5"/>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Using data augmentation</a:t>
            </a:r>
            <a:endParaRPr/>
          </a:p>
        </p:txBody>
      </p:sp>
      <p:sp>
        <p:nvSpPr>
          <p:cNvPr id="338" name="Google Shape;338;p15"/>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339" name="Google Shape;339;p15"/>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220980" lvl="0" marL="342900" rtl="0" algn="l">
              <a:spcBef>
                <a:spcPts val="0"/>
              </a:spcBef>
              <a:spcAft>
                <a:spcPts val="0"/>
              </a:spcAft>
              <a:buSzPts val="1920"/>
              <a:buNone/>
            </a:pPr>
            <a:r>
              <a:t/>
            </a:r>
            <a:endParaRPr sz="3200">
              <a:solidFill>
                <a:schemeClr val="dk1"/>
              </a:solidFill>
              <a:latin typeface="Tahoma"/>
              <a:ea typeface="Tahoma"/>
              <a:cs typeface="Tahoma"/>
              <a:sym typeface="Tahoma"/>
            </a:endParaRPr>
          </a:p>
        </p:txBody>
      </p:sp>
      <p:pic>
        <p:nvPicPr>
          <p:cNvPr id="340" name="Google Shape;340;p15"/>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341" name="Google Shape;341;p15"/>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pic>
        <p:nvPicPr>
          <p:cNvPr id="342" name="Google Shape;342;p15"/>
          <p:cNvPicPr preferRelativeResize="0"/>
          <p:nvPr/>
        </p:nvPicPr>
        <p:blipFill rotWithShape="1">
          <a:blip r:embed="rId4">
            <a:alphaModFix/>
          </a:blip>
          <a:srcRect b="0" l="0" r="0" t="0"/>
          <a:stretch/>
        </p:blipFill>
        <p:spPr>
          <a:xfrm>
            <a:off x="838200" y="1752600"/>
            <a:ext cx="7667625"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6"/>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Using data augmentation</a:t>
            </a:r>
            <a:endParaRPr/>
          </a:p>
        </p:txBody>
      </p:sp>
      <p:sp>
        <p:nvSpPr>
          <p:cNvPr id="349" name="Google Shape;349;p16"/>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350" name="Google Shape;350;p16"/>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220980" lvl="0" marL="342900" rtl="0" algn="l">
              <a:spcBef>
                <a:spcPts val="0"/>
              </a:spcBef>
              <a:spcAft>
                <a:spcPts val="0"/>
              </a:spcAft>
              <a:buSzPts val="1920"/>
              <a:buNone/>
            </a:pPr>
            <a:r>
              <a:t/>
            </a:r>
            <a:endParaRPr sz="3200">
              <a:solidFill>
                <a:schemeClr val="dk1"/>
              </a:solidFill>
              <a:latin typeface="Tahoma"/>
              <a:ea typeface="Tahoma"/>
              <a:cs typeface="Tahoma"/>
              <a:sym typeface="Tahoma"/>
            </a:endParaRPr>
          </a:p>
        </p:txBody>
      </p:sp>
      <p:pic>
        <p:nvPicPr>
          <p:cNvPr id="351" name="Google Shape;351;p16"/>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352" name="Google Shape;352;p16"/>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pic>
        <p:nvPicPr>
          <p:cNvPr id="353" name="Google Shape;353;p16"/>
          <p:cNvPicPr preferRelativeResize="0"/>
          <p:nvPr/>
        </p:nvPicPr>
        <p:blipFill rotWithShape="1">
          <a:blip r:embed="rId4">
            <a:alphaModFix/>
          </a:blip>
          <a:srcRect b="0" l="0" r="0" t="0"/>
          <a:stretch/>
        </p:blipFill>
        <p:spPr>
          <a:xfrm>
            <a:off x="838200" y="1762125"/>
            <a:ext cx="5676900" cy="448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7"/>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Using data augmentation</a:t>
            </a:r>
            <a:endParaRPr/>
          </a:p>
        </p:txBody>
      </p:sp>
      <p:sp>
        <p:nvSpPr>
          <p:cNvPr id="360" name="Google Shape;360;p17"/>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361" name="Google Shape;361;p17"/>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266700" lvl="0" marL="342900" rtl="0" algn="l">
              <a:lnSpc>
                <a:spcPct val="150000"/>
              </a:lnSpc>
              <a:spcBef>
                <a:spcPts val="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50000"/>
              </a:lnSpc>
              <a:spcBef>
                <a:spcPts val="40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50000"/>
              </a:lnSpc>
              <a:spcBef>
                <a:spcPts val="40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50000"/>
              </a:lnSpc>
              <a:spcBef>
                <a:spcPts val="40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50000"/>
              </a:lnSpc>
              <a:spcBef>
                <a:spcPts val="40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50000"/>
              </a:lnSpc>
              <a:spcBef>
                <a:spcPts val="40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0" lvl="0" marL="342900" rtl="0" algn="l">
              <a:lnSpc>
                <a:spcPct val="150000"/>
              </a:lnSpc>
              <a:spcBef>
                <a:spcPts val="400"/>
              </a:spcBef>
              <a:spcAft>
                <a:spcPts val="0"/>
              </a:spcAft>
              <a:buNone/>
            </a:pPr>
            <a:r>
              <a:t/>
            </a:r>
            <a:endParaRPr sz="2000"/>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Student task: </a:t>
            </a:r>
            <a:r>
              <a:rPr b="0" i="0" lang="en-US" sz="2000" u="none">
                <a:solidFill>
                  <a:srgbClr val="FF0000"/>
                </a:solidFill>
                <a:latin typeface="Tahoma"/>
                <a:ea typeface="Tahoma"/>
                <a:cs typeface="Tahoma"/>
                <a:sym typeface="Tahoma"/>
              </a:rPr>
              <a:t>compare two models: without and with data augmentation.</a:t>
            </a:r>
            <a:endParaRPr>
              <a:solidFill>
                <a:srgbClr val="FF0000"/>
              </a:solidFill>
            </a:endParaRPr>
          </a:p>
        </p:txBody>
      </p:sp>
      <p:pic>
        <p:nvPicPr>
          <p:cNvPr id="362" name="Google Shape;362;p17"/>
          <p:cNvPicPr preferRelativeResize="0"/>
          <p:nvPr/>
        </p:nvPicPr>
        <p:blipFill rotWithShape="1">
          <a:blip r:embed="rId4">
            <a:alphaModFix/>
          </a:blip>
          <a:srcRect b="0" l="0" r="0" t="0"/>
          <a:stretch/>
        </p:blipFill>
        <p:spPr>
          <a:xfrm>
            <a:off x="65087" y="44450"/>
            <a:ext cx="1254125" cy="488950"/>
          </a:xfrm>
          <a:prstGeom prst="rect">
            <a:avLst/>
          </a:prstGeom>
          <a:noFill/>
          <a:ln>
            <a:noFill/>
          </a:ln>
        </p:spPr>
      </p:pic>
      <p:sp>
        <p:nvSpPr>
          <p:cNvPr id="363" name="Google Shape;363;p17"/>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pic>
        <p:nvPicPr>
          <p:cNvPr id="364" name="Google Shape;364;p17"/>
          <p:cNvPicPr preferRelativeResize="0"/>
          <p:nvPr/>
        </p:nvPicPr>
        <p:blipFill rotWithShape="1">
          <a:blip r:embed="rId5">
            <a:alphaModFix/>
          </a:blip>
          <a:srcRect b="0" l="0" r="0" t="0"/>
          <a:stretch/>
        </p:blipFill>
        <p:spPr>
          <a:xfrm>
            <a:off x="838200" y="1719262"/>
            <a:ext cx="4195762" cy="2928937"/>
          </a:xfrm>
          <a:prstGeom prst="rect">
            <a:avLst/>
          </a:prstGeom>
          <a:noFill/>
          <a:ln>
            <a:noFill/>
          </a:ln>
        </p:spPr>
      </p:pic>
      <p:pic>
        <p:nvPicPr>
          <p:cNvPr id="365" name="Google Shape;365;p17"/>
          <p:cNvPicPr preferRelativeResize="0"/>
          <p:nvPr/>
        </p:nvPicPr>
        <p:blipFill rotWithShape="1">
          <a:blip r:embed="rId6">
            <a:alphaModFix/>
          </a:blip>
          <a:srcRect b="0" l="0" r="0" t="0"/>
          <a:stretch/>
        </p:blipFill>
        <p:spPr>
          <a:xfrm>
            <a:off x="4824775" y="1708150"/>
            <a:ext cx="3901049" cy="2876550"/>
          </a:xfrm>
          <a:prstGeom prst="rect">
            <a:avLst/>
          </a:prstGeom>
          <a:noFill/>
          <a:ln>
            <a:noFill/>
          </a:ln>
        </p:spPr>
      </p:pic>
      <p:pic>
        <p:nvPicPr>
          <p:cNvPr id="366" name="Google Shape;366;p17"/>
          <p:cNvPicPr preferRelativeResize="0"/>
          <p:nvPr/>
        </p:nvPicPr>
        <p:blipFill>
          <a:blip r:embed="rId7">
            <a:alphaModFix/>
          </a:blip>
          <a:stretch>
            <a:fillRect/>
          </a:stretch>
        </p:blipFill>
        <p:spPr>
          <a:xfrm>
            <a:off x="663850" y="2863700"/>
            <a:ext cx="213375" cy="565450"/>
          </a:xfrm>
          <a:prstGeom prst="rect">
            <a:avLst/>
          </a:prstGeom>
          <a:noFill/>
          <a:ln>
            <a:noFill/>
          </a:ln>
        </p:spPr>
      </p:pic>
      <p:pic>
        <p:nvPicPr>
          <p:cNvPr id="367" name="Google Shape;367;p17"/>
          <p:cNvPicPr preferRelativeResize="0"/>
          <p:nvPr/>
        </p:nvPicPr>
        <p:blipFill>
          <a:blip r:embed="rId8">
            <a:alphaModFix/>
          </a:blip>
          <a:stretch>
            <a:fillRect/>
          </a:stretch>
        </p:blipFill>
        <p:spPr>
          <a:xfrm>
            <a:off x="4617619" y="2933113"/>
            <a:ext cx="304800" cy="501227"/>
          </a:xfrm>
          <a:prstGeom prst="rect">
            <a:avLst/>
          </a:prstGeom>
          <a:noFill/>
          <a:ln>
            <a:noFill/>
          </a:ln>
        </p:spPr>
      </p:pic>
      <p:pic>
        <p:nvPicPr>
          <p:cNvPr id="368" name="Google Shape;368;p17"/>
          <p:cNvPicPr preferRelativeResize="0"/>
          <p:nvPr/>
        </p:nvPicPr>
        <p:blipFill>
          <a:blip r:embed="rId9">
            <a:alphaModFix/>
          </a:blip>
          <a:stretch>
            <a:fillRect/>
          </a:stretch>
        </p:blipFill>
        <p:spPr>
          <a:xfrm>
            <a:off x="2369650" y="4648200"/>
            <a:ext cx="600300" cy="266050"/>
          </a:xfrm>
          <a:prstGeom prst="rect">
            <a:avLst/>
          </a:prstGeom>
          <a:noFill/>
          <a:ln>
            <a:noFill/>
          </a:ln>
        </p:spPr>
      </p:pic>
      <p:pic>
        <p:nvPicPr>
          <p:cNvPr id="369" name="Google Shape;369;p17"/>
          <p:cNvPicPr preferRelativeResize="0"/>
          <p:nvPr/>
        </p:nvPicPr>
        <p:blipFill>
          <a:blip r:embed="rId9">
            <a:alphaModFix/>
          </a:blip>
          <a:stretch>
            <a:fillRect/>
          </a:stretch>
        </p:blipFill>
        <p:spPr>
          <a:xfrm>
            <a:off x="6434250" y="4648200"/>
            <a:ext cx="600300" cy="266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a382019348_0_39"/>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lang="en-US" sz="4000"/>
              <a:t>batch_size &amp; steps_per_epoch</a:t>
            </a:r>
            <a:endParaRPr/>
          </a:p>
        </p:txBody>
      </p:sp>
      <p:sp>
        <p:nvSpPr>
          <p:cNvPr id="376" name="Google Shape;376;g2a382019348_0_39"/>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377" name="Google Shape;377;g2a382019348_0_39"/>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378" name="Google Shape;378;g2a382019348_0_39"/>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sp>
        <p:nvSpPr>
          <p:cNvPr descr="Rectangle: Click to edit Master text styles &#10;Second level &#10;Third level &#10;Fourth level &#10;Fifth level" id="379" name="Google Shape;379;g2a382019348_0_39"/>
          <p:cNvSpPr txBox="1"/>
          <p:nvPr>
            <p:ph idx="1" type="body"/>
          </p:nvPr>
        </p:nvSpPr>
        <p:spPr>
          <a:xfrm>
            <a:off x="838200" y="1651313"/>
            <a:ext cx="7772400" cy="43686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lang="en-US" sz="2000"/>
              <a:t>These parameters are related to how the training data is processed during each training epoch.</a:t>
            </a:r>
            <a:endParaRPr sz="2000"/>
          </a:p>
          <a:p>
            <a:pPr indent="-350520" lvl="0" marL="342900" rtl="0" algn="l">
              <a:lnSpc>
                <a:spcPct val="150000"/>
              </a:lnSpc>
              <a:spcBef>
                <a:spcPts val="0"/>
              </a:spcBef>
              <a:spcAft>
                <a:spcPts val="0"/>
              </a:spcAft>
              <a:buSzPts val="1200"/>
              <a:buChar char="❑"/>
            </a:pPr>
            <a:r>
              <a:rPr lang="en-US" sz="2000"/>
              <a:t>batch_size:</a:t>
            </a:r>
            <a:endParaRPr sz="2000"/>
          </a:p>
          <a:p>
            <a:pPr indent="-267969" lvl="1" marL="742950" rtl="0" algn="l">
              <a:lnSpc>
                <a:spcPct val="150000"/>
              </a:lnSpc>
              <a:spcBef>
                <a:spcPts val="0"/>
              </a:spcBef>
              <a:spcAft>
                <a:spcPts val="0"/>
              </a:spcAft>
              <a:buSzPts val="800"/>
              <a:buChar char="■"/>
            </a:pPr>
            <a:r>
              <a:rPr lang="en-US" sz="1600"/>
              <a:t>It represents the number of samples processed in one iteration.</a:t>
            </a:r>
            <a:endParaRPr sz="1600"/>
          </a:p>
          <a:p>
            <a:pPr indent="-267969" lvl="1" marL="742950" rtl="0" algn="l">
              <a:lnSpc>
                <a:spcPct val="150000"/>
              </a:lnSpc>
              <a:spcBef>
                <a:spcPts val="0"/>
              </a:spcBef>
              <a:spcAft>
                <a:spcPts val="0"/>
              </a:spcAft>
              <a:buSzPts val="800"/>
              <a:buChar char="■"/>
            </a:pPr>
            <a:r>
              <a:rPr lang="en-US" sz="1600"/>
              <a:t>During training, the entire dataset is divided into batches, and each batch is processed one at a time.</a:t>
            </a:r>
            <a:endParaRPr sz="1600"/>
          </a:p>
          <a:p>
            <a:pPr indent="-267969" lvl="1" marL="742950" rtl="0" algn="l">
              <a:lnSpc>
                <a:spcPct val="150000"/>
              </a:lnSpc>
              <a:spcBef>
                <a:spcPts val="0"/>
              </a:spcBef>
              <a:spcAft>
                <a:spcPts val="0"/>
              </a:spcAft>
              <a:buSzPts val="800"/>
              <a:buChar char="■"/>
            </a:pPr>
            <a:r>
              <a:rPr lang="en-US" sz="1600"/>
              <a:t>The model's weights are updated after processing each batch.</a:t>
            </a:r>
            <a:endParaRPr sz="1600"/>
          </a:p>
          <a:p>
            <a:pPr indent="-267969" lvl="1" marL="742950" rtl="0" algn="l">
              <a:lnSpc>
                <a:spcPct val="150000"/>
              </a:lnSpc>
              <a:spcBef>
                <a:spcPts val="0"/>
              </a:spcBef>
              <a:spcAft>
                <a:spcPts val="0"/>
              </a:spcAft>
              <a:buSzPts val="800"/>
              <a:buChar char="■"/>
            </a:pPr>
            <a:r>
              <a:rPr lang="en-US" sz="1600"/>
              <a:t>Smaller batch sizes are generally used for stochastic gradient descent (SGD), while larger batch sizes are used for batch gradient descent.</a:t>
            </a:r>
            <a:endParaRPr sz="1600"/>
          </a:p>
          <a:p>
            <a:pPr indent="-267969" lvl="1" marL="742950" rtl="0" algn="l">
              <a:lnSpc>
                <a:spcPct val="150000"/>
              </a:lnSpc>
              <a:spcBef>
                <a:spcPts val="0"/>
              </a:spcBef>
              <a:spcAft>
                <a:spcPts val="0"/>
              </a:spcAft>
              <a:buSzPts val="800"/>
              <a:buChar char="■"/>
            </a:pPr>
            <a:r>
              <a:rPr lang="en-US" sz="1600"/>
              <a:t>Smaller batch sizes can introduce noise in the weight updates but may converge faster, while larger batch sizes may have a smoother convergence but require more memory.</a:t>
            </a:r>
            <a:endParaRPr sz="1600"/>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2a382019348_0_48"/>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lang="en-US" sz="4000"/>
              <a:t>batch_size &amp; steps_per_epoch</a:t>
            </a:r>
            <a:endParaRPr/>
          </a:p>
        </p:txBody>
      </p:sp>
      <p:sp>
        <p:nvSpPr>
          <p:cNvPr id="386" name="Google Shape;386;g2a382019348_0_48"/>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387" name="Google Shape;387;g2a382019348_0_48"/>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388" name="Google Shape;388;g2a382019348_0_48"/>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sp>
        <p:nvSpPr>
          <p:cNvPr descr="Rectangle: Click to edit Master text styles &#10;Second level &#10;Third level &#10;Fourth level &#10;Fifth level" id="389" name="Google Shape;389;g2a382019348_0_48"/>
          <p:cNvSpPr txBox="1"/>
          <p:nvPr>
            <p:ph idx="1" type="body"/>
          </p:nvPr>
        </p:nvSpPr>
        <p:spPr>
          <a:xfrm>
            <a:off x="838200" y="1651313"/>
            <a:ext cx="7772400" cy="43686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lang="en-US" sz="2000"/>
              <a:t>These parameters are related to how the training data is processed during each training epoch.</a:t>
            </a:r>
            <a:endParaRPr sz="2000"/>
          </a:p>
          <a:p>
            <a:pPr indent="-350520" lvl="0" marL="342900" rtl="0" algn="l">
              <a:lnSpc>
                <a:spcPct val="150000"/>
              </a:lnSpc>
              <a:spcBef>
                <a:spcPts val="0"/>
              </a:spcBef>
              <a:spcAft>
                <a:spcPts val="0"/>
              </a:spcAft>
              <a:buSzPts val="1200"/>
              <a:buChar char="❑"/>
            </a:pPr>
            <a:r>
              <a:rPr lang="en-US" sz="2000"/>
              <a:t>steps_per_epoch:</a:t>
            </a:r>
            <a:endParaRPr sz="2000"/>
          </a:p>
          <a:p>
            <a:pPr indent="-267969" lvl="1" marL="742950" rtl="0" algn="l">
              <a:lnSpc>
                <a:spcPct val="150000"/>
              </a:lnSpc>
              <a:spcBef>
                <a:spcPts val="0"/>
              </a:spcBef>
              <a:spcAft>
                <a:spcPts val="0"/>
              </a:spcAft>
              <a:buSzPts val="800"/>
              <a:buChar char="■"/>
            </a:pPr>
            <a:r>
              <a:rPr lang="en-US" sz="1600"/>
              <a:t>It represents the number of batches to process before moving on to the next epoch.</a:t>
            </a:r>
            <a:endParaRPr sz="1600"/>
          </a:p>
          <a:p>
            <a:pPr indent="-267969" lvl="1" marL="742950" rtl="0" algn="l">
              <a:lnSpc>
                <a:spcPct val="150000"/>
              </a:lnSpc>
              <a:spcBef>
                <a:spcPts val="0"/>
              </a:spcBef>
              <a:spcAft>
                <a:spcPts val="0"/>
              </a:spcAft>
              <a:buSzPts val="800"/>
              <a:buChar char="■"/>
            </a:pPr>
            <a:r>
              <a:rPr lang="en-US" sz="1600"/>
              <a:t>This parameter is useful when you have a large dataset, and you want to specify how many batches should be processed before considering one epoch complete.</a:t>
            </a:r>
            <a:endParaRPr sz="1600"/>
          </a:p>
          <a:p>
            <a:pPr indent="-267969" lvl="1" marL="742950" rtl="0" algn="l">
              <a:lnSpc>
                <a:spcPct val="150000"/>
              </a:lnSpc>
              <a:spcBef>
                <a:spcPts val="0"/>
              </a:spcBef>
              <a:spcAft>
                <a:spcPts val="0"/>
              </a:spcAft>
              <a:buSzPts val="800"/>
              <a:buChar char="■"/>
            </a:pPr>
            <a:r>
              <a:rPr lang="en-US" sz="1600"/>
              <a:t>If not specified, the default behavior is to go through the entire dataset in one epoch.</a:t>
            </a:r>
            <a:endParaRPr sz="1600"/>
          </a:p>
          <a:p>
            <a:pPr indent="0" lvl="0" marL="742950" rtl="0" algn="l">
              <a:lnSpc>
                <a:spcPct val="150000"/>
              </a:lnSpc>
              <a:spcBef>
                <a:spcPts val="0"/>
              </a:spcBef>
              <a:spcAft>
                <a:spcPts val="0"/>
              </a:spcAft>
              <a:buNone/>
            </a:pPr>
            <a:r>
              <a:t/>
            </a:r>
            <a:endParaRPr sz="1600"/>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Objectives</a:t>
            </a:r>
            <a:endParaRPr/>
          </a:p>
        </p:txBody>
      </p:sp>
      <p:sp>
        <p:nvSpPr>
          <p:cNvPr descr="Rectangle: Click to edit Master text styles &#10;Second level &#10;Third level &#10;Fourth level &#10;Fifth level" id="196" name="Google Shape;196;p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What is </a:t>
            </a:r>
            <a:r>
              <a:rPr lang="en-US" sz="2000"/>
              <a:t>o</a:t>
            </a:r>
            <a:r>
              <a:rPr b="0" i="0" lang="en-US" sz="2000" u="none">
                <a:solidFill>
                  <a:schemeClr val="dk1"/>
                </a:solidFill>
                <a:latin typeface="Tahoma"/>
                <a:ea typeface="Tahoma"/>
                <a:cs typeface="Tahoma"/>
                <a:sym typeface="Tahoma"/>
              </a:rPr>
              <a:t>verfitting?</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Why does overfitting occur?</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How can you detect overfitting?</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How can you prevent overfitting?</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Implementation</a:t>
            </a:r>
            <a:endParaRPr/>
          </a:p>
        </p:txBody>
      </p:sp>
      <p:sp>
        <p:nvSpPr>
          <p:cNvPr id="197" name="Google Shape;197;p2"/>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198" name="Google Shape;198;p2"/>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199" name="Google Shape;199;p2"/>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Summary</a:t>
            </a:r>
            <a:endParaRPr/>
          </a:p>
        </p:txBody>
      </p:sp>
      <p:sp>
        <p:nvSpPr>
          <p:cNvPr descr="Rectangle: Click to edit Master text styles &#10;Second level &#10;Third level &#10;Fourth level &#10;Fifth level" id="395" name="Google Shape;395;p1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What is </a:t>
            </a:r>
            <a:r>
              <a:rPr lang="en-US" sz="2000"/>
              <a:t>o</a:t>
            </a:r>
            <a:r>
              <a:rPr b="0" i="0" lang="en-US" sz="2000" u="none">
                <a:solidFill>
                  <a:schemeClr val="dk1"/>
                </a:solidFill>
                <a:latin typeface="Tahoma"/>
                <a:ea typeface="Tahoma"/>
                <a:cs typeface="Tahoma"/>
                <a:sym typeface="Tahoma"/>
              </a:rPr>
              <a:t>verfitting?</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Why does overfitting occur?</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How can you detect overfitting?</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How can you prevent overfitting?</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Examples</a:t>
            </a:r>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
        <p:nvSpPr>
          <p:cNvPr id="396" name="Google Shape;396;p18"/>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397" name="Google Shape;397;p18"/>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398" name="Google Shape;398;p18"/>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9"/>
          <p:cNvSpPr txBox="1"/>
          <p:nvPr>
            <p:ph type="title"/>
          </p:nvPr>
        </p:nvSpPr>
        <p:spPr>
          <a:xfrm>
            <a:off x="1143000" y="3124200"/>
            <a:ext cx="67056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Q &amp; A</a:t>
            </a:r>
            <a:endParaRPr/>
          </a:p>
        </p:txBody>
      </p:sp>
      <p:sp>
        <p:nvSpPr>
          <p:cNvPr id="404" name="Google Shape;404;p19"/>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405" name="Google Shape;405;p19"/>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406" name="Google Shape;406;p19"/>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What is Overfitting</a:t>
            </a:r>
            <a:endParaRPr/>
          </a:p>
        </p:txBody>
      </p:sp>
      <p:sp>
        <p:nvSpPr>
          <p:cNvPr id="206" name="Google Shape;206;p3"/>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07" name="Google Shape;207;p3"/>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Overfitting is an undesirable machine learning behavior that occurs when the machine learning model gives accurate predictions for training data but not for new data</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An overfit model can give inaccurate predictions and cannot perform well for all types of new data.</a:t>
            </a:r>
            <a:endParaRPr/>
          </a:p>
        </p:txBody>
      </p:sp>
      <p:pic>
        <p:nvPicPr>
          <p:cNvPr id="208" name="Google Shape;208;p3"/>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09" name="Google Shape;209;p3"/>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pic>
        <p:nvPicPr>
          <p:cNvPr id="210" name="Google Shape;210;p3"/>
          <p:cNvPicPr preferRelativeResize="0"/>
          <p:nvPr/>
        </p:nvPicPr>
        <p:blipFill rotWithShape="1">
          <a:blip r:embed="rId4">
            <a:alphaModFix/>
          </a:blip>
          <a:srcRect b="0" l="0" r="0" t="0"/>
          <a:stretch/>
        </p:blipFill>
        <p:spPr>
          <a:xfrm>
            <a:off x="1319212" y="4225925"/>
            <a:ext cx="2338387" cy="2098675"/>
          </a:xfrm>
          <a:prstGeom prst="rect">
            <a:avLst/>
          </a:prstGeom>
          <a:noFill/>
          <a:ln>
            <a:noFill/>
          </a:ln>
        </p:spPr>
      </p:pic>
      <p:pic>
        <p:nvPicPr>
          <p:cNvPr id="211" name="Google Shape;211;p3"/>
          <p:cNvPicPr preferRelativeResize="0"/>
          <p:nvPr/>
        </p:nvPicPr>
        <p:blipFill rotWithShape="1">
          <a:blip r:embed="rId5">
            <a:alphaModFix/>
          </a:blip>
          <a:srcRect b="0" l="0" r="0" t="0"/>
          <a:stretch/>
        </p:blipFill>
        <p:spPr>
          <a:xfrm>
            <a:off x="5353050" y="4071937"/>
            <a:ext cx="2476500" cy="21764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Why does overfitting occur?</a:t>
            </a:r>
            <a:endParaRPr/>
          </a:p>
        </p:txBody>
      </p:sp>
      <p:sp>
        <p:nvSpPr>
          <p:cNvPr id="218" name="Google Shape;218;p4"/>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19" name="Google Shape;219;p4"/>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The training data size is too small and does not contain enough data samples to accurately represent all possible input data values.</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The training data contains large amounts of irrelevant information, called noisy data.</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The model trains for too long on a single sample set of data.</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The model complexity is high, so it learns the noise within the training data.</a:t>
            </a:r>
            <a:endParaRPr/>
          </a:p>
        </p:txBody>
      </p:sp>
      <p:pic>
        <p:nvPicPr>
          <p:cNvPr id="220" name="Google Shape;220;p4"/>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21" name="Google Shape;221;p4"/>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How can you detect overfitting?</a:t>
            </a:r>
            <a:endParaRPr/>
          </a:p>
        </p:txBody>
      </p:sp>
      <p:sp>
        <p:nvSpPr>
          <p:cNvPr id="228" name="Google Shape;228;p5"/>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29" name="Google Shape;229;p5"/>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The best method to detect overfit models is by testing the machine learning models on more data</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K-fold cross-validation: divide the training set into K equally sized subsets or sample sets called folds. The training process consists of a series of iterations. During each iteration, the steps are:</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Keep one subset as the validation data and train the machine learning model on the remaining K-1 subsets.</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Observe how the model performs on the validation sample.</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Score model performance based on output data quality.</a:t>
            </a:r>
            <a:endParaRPr/>
          </a:p>
        </p:txBody>
      </p:sp>
      <p:pic>
        <p:nvPicPr>
          <p:cNvPr id="230" name="Google Shape;230;p5"/>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31" name="Google Shape;231;p5"/>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6"/>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How can you prevent overfitting?</a:t>
            </a:r>
            <a:endParaRPr/>
          </a:p>
        </p:txBody>
      </p:sp>
      <p:sp>
        <p:nvSpPr>
          <p:cNvPr id="238" name="Google Shape;238;p6"/>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39" name="Google Shape;239;p6"/>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Early stopping:  pauses the training phase before the machine learning model learns the noise in the data. </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Pruning: identify several features or parameters that impact the final prediction when you build a model. </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Regularization: a collection of training/optimization techniques that seek to reduce overfitting. These methods try to eliminate those factors that do not impact the prediction outcomes by grading features based on importance.</a:t>
            </a:r>
            <a:endParaRPr/>
          </a:p>
        </p:txBody>
      </p:sp>
      <p:pic>
        <p:nvPicPr>
          <p:cNvPr id="240" name="Google Shape;240;p6"/>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41" name="Google Shape;241;p6"/>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7"/>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How can you prevent overfitting?</a:t>
            </a:r>
            <a:endParaRPr/>
          </a:p>
        </p:txBody>
      </p:sp>
      <p:sp>
        <p:nvSpPr>
          <p:cNvPr id="248" name="Google Shape;248;p7"/>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49" name="Google Shape;249;p7"/>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Ensembling: combines predictions from several separate machine learning algorithms. Some models are called weak learners because their results are often inaccurate. Ensemble methods combine all the weak learners to get more accurate results. They use multiple models to analyze sample data and pick the most accurate outcomes. </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Data augmentation: a machine learning technique that changes the sample data slightly every time the model processes it. </a:t>
            </a:r>
            <a:endParaRPr/>
          </a:p>
        </p:txBody>
      </p:sp>
      <p:pic>
        <p:nvPicPr>
          <p:cNvPr id="250" name="Google Shape;250;p7"/>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51" name="Google Shape;251;p7"/>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8"/>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Implementation</a:t>
            </a:r>
            <a:endParaRPr/>
          </a:p>
        </p:txBody>
      </p:sp>
      <p:sp>
        <p:nvSpPr>
          <p:cNvPr id="258" name="Google Shape;258;p8"/>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59" name="Google Shape;259;p8"/>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220980" lvl="0" marL="342900" rtl="0" algn="l">
              <a:spcBef>
                <a:spcPts val="0"/>
              </a:spcBef>
              <a:spcAft>
                <a:spcPts val="0"/>
              </a:spcAft>
              <a:buSzPts val="1920"/>
              <a:buNone/>
            </a:pPr>
            <a:r>
              <a:t/>
            </a:r>
            <a:endParaRPr sz="3200">
              <a:solidFill>
                <a:schemeClr val="dk1"/>
              </a:solidFill>
              <a:latin typeface="Tahoma"/>
              <a:ea typeface="Tahoma"/>
              <a:cs typeface="Tahoma"/>
              <a:sym typeface="Tahoma"/>
            </a:endParaRPr>
          </a:p>
        </p:txBody>
      </p:sp>
      <p:pic>
        <p:nvPicPr>
          <p:cNvPr id="260" name="Google Shape;260;p8"/>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61" name="Google Shape;261;p8"/>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pic>
        <p:nvPicPr>
          <p:cNvPr id="262" name="Google Shape;262;p8"/>
          <p:cNvPicPr preferRelativeResize="0"/>
          <p:nvPr/>
        </p:nvPicPr>
        <p:blipFill rotWithShape="1">
          <a:blip r:embed="rId4">
            <a:alphaModFix/>
          </a:blip>
          <a:srcRect b="0" l="0" r="0" t="0"/>
          <a:stretch/>
        </p:blipFill>
        <p:spPr>
          <a:xfrm>
            <a:off x="742950" y="1676400"/>
            <a:ext cx="7867650" cy="471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9"/>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Implementation</a:t>
            </a:r>
            <a:endParaRPr/>
          </a:p>
        </p:txBody>
      </p:sp>
      <p:sp>
        <p:nvSpPr>
          <p:cNvPr id="269" name="Google Shape;269;p9"/>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70" name="Google Shape;270;p9"/>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220980" lvl="0" marL="342900" rtl="0" algn="l">
              <a:spcBef>
                <a:spcPts val="0"/>
              </a:spcBef>
              <a:spcAft>
                <a:spcPts val="0"/>
              </a:spcAft>
              <a:buSzPts val="1920"/>
              <a:buNone/>
            </a:pPr>
            <a:r>
              <a:t/>
            </a:r>
            <a:endParaRPr sz="3200">
              <a:solidFill>
                <a:schemeClr val="dk1"/>
              </a:solidFill>
              <a:latin typeface="Tahoma"/>
              <a:ea typeface="Tahoma"/>
              <a:cs typeface="Tahoma"/>
              <a:sym typeface="Tahoma"/>
            </a:endParaRPr>
          </a:p>
        </p:txBody>
      </p:sp>
      <p:pic>
        <p:nvPicPr>
          <p:cNvPr id="271" name="Google Shape;271;p9"/>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72" name="Google Shape;272;p9"/>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Overfiting and Solutions</a:t>
            </a:r>
            <a:endParaRPr/>
          </a:p>
        </p:txBody>
      </p:sp>
      <p:pic>
        <p:nvPicPr>
          <p:cNvPr id="273" name="Google Shape;273;p9"/>
          <p:cNvPicPr preferRelativeResize="0"/>
          <p:nvPr/>
        </p:nvPicPr>
        <p:blipFill rotWithShape="1">
          <a:blip r:embed="rId4">
            <a:alphaModFix/>
          </a:blip>
          <a:srcRect b="0" l="0" r="0" t="0"/>
          <a:stretch/>
        </p:blipFill>
        <p:spPr>
          <a:xfrm>
            <a:off x="809625" y="1676400"/>
            <a:ext cx="7353300" cy="4010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2023-11-30T14:02:20Z</dcterms:created>
  <dc:creator>Hoa Doan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3" name="TemplateType">
    <vt:i4>0</vt:i4>
  </property>
  <property fmtid="{D5CDD505-2E9C-101B-9397-08002B2CF9AE}" pid="4" name="GraphicType">
    <vt:i4>0</vt:i4>
  </property>
  <property fmtid="{D5CDD505-2E9C-101B-9397-08002B2CF9AE}" pid="5" name="Compression">
    <vt:i4>0</vt:i4>
  </property>
  <property fmtid="{D5CDD505-2E9C-101B-9397-08002B2CF9AE}" pid="6" name="ScreenSize">
    <vt:i4>0</vt:i4>
  </property>
  <property fmtid="{D5CDD505-2E9C-101B-9397-08002B2CF9AE}" pid="7" name="ScreenUsage">
    <vt:i4>0</vt:i4>
  </property>
  <property fmtid="{D5CDD505-2E9C-101B-9397-08002B2CF9AE}" pid="8" name="MailAddress">
    <vt:lpstr/>
  </property>
  <property fmtid="{D5CDD505-2E9C-101B-9397-08002B2CF9AE}" pid="9" name="HomePage">
    <vt:lpstr/>
  </property>
  <property fmtid="{D5CDD505-2E9C-101B-9397-08002B2CF9AE}" pid="10" name="Other">
    <vt:lpstr/>
  </property>
  <property fmtid="{D5CDD505-2E9C-101B-9397-08002B2CF9AE}" pid="11" name="DownloadOriginal">
    <vt:bool>false</vt:bool>
  </property>
  <property fmtid="{D5CDD505-2E9C-101B-9397-08002B2CF9AE}" pid="12" name="DownloadIEButton">
    <vt:bool>false</vt:bool>
  </property>
  <property fmtid="{D5CDD505-2E9C-101B-9397-08002B2CF9AE}" pid="13" name="UseBrowserColor">
    <vt:bool>true</vt:bool>
  </property>
  <property fmtid="{D5CDD505-2E9C-101B-9397-08002B2CF9AE}" pid="14" name="BackColor">
    <vt:i4>0</vt:i4>
  </property>
  <property fmtid="{D5CDD505-2E9C-101B-9397-08002B2CF9AE}" pid="15" name="TextColor">
    <vt:i4>0</vt:i4>
  </property>
  <property fmtid="{D5CDD505-2E9C-101B-9397-08002B2CF9AE}" pid="16" name="LinkColor">
    <vt:i4>0</vt:i4>
  </property>
  <property fmtid="{D5CDD505-2E9C-101B-9397-08002B2CF9AE}" pid="17" name="VisitedColor">
    <vt:i4>0</vt:i4>
  </property>
  <property fmtid="{D5CDD505-2E9C-101B-9397-08002B2CF9AE}" pid="18" name="TransparentButton">
    <vt:i4>0</vt:i4>
  </property>
  <property fmtid="{D5CDD505-2E9C-101B-9397-08002B2CF9AE}" pid="19" name="ButtonType">
    <vt:i4>0</vt:i4>
  </property>
  <property fmtid="{D5CDD505-2E9C-101B-9397-08002B2CF9AE}" pid="20" name="ShowNotes">
    <vt:bool>false</vt:bool>
  </property>
  <property fmtid="{D5CDD505-2E9C-101B-9397-08002B2CF9AE}" pid="21" name="NavBtnPos">
    <vt:i4>0</vt:i4>
  </property>
  <property fmtid="{D5CDD505-2E9C-101B-9397-08002B2CF9AE}" pid="22" name="OutputDir">
    <vt:lpstr>C:\Work\html</vt:lpstr>
  </property>
</Properties>
</file>