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7302500" cy="9588500"/>
  <p:embeddedFontLst>
    <p:embeddedFont>
      <p:font typeface="Tahom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hI/+A7GOwtMbSGDcHR83sMJX+J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Tahoma-bold.fntdata"/><Relationship Id="rId10" Type="http://schemas.openxmlformats.org/officeDocument/2006/relationships/slide" Target="slides/slide4.xml"/><Relationship Id="rId21"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3887" cy="479425"/>
          </a:xfrm>
          <a:prstGeom prst="rect">
            <a:avLst/>
          </a:prstGeom>
          <a:noFill/>
          <a:ln>
            <a:noFill/>
          </a:ln>
        </p:spPr>
        <p:txBody>
          <a:bodyPr anchorCtr="0" anchor="t" bIns="48250" lIns="96500" spcFirstLastPara="1" rIns="96500" wrap="square" tIns="482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4138612" y="0"/>
            <a:ext cx="3163887" cy="479425"/>
          </a:xfrm>
          <a:prstGeom prst="rect">
            <a:avLst/>
          </a:prstGeom>
          <a:noFill/>
          <a:ln>
            <a:noFill/>
          </a:ln>
        </p:spPr>
        <p:txBody>
          <a:bodyPr anchorCtr="0" anchor="t" bIns="48250" lIns="96500" spcFirstLastPara="1" rIns="96500" wrap="square" tIns="482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09075"/>
            <a:ext cx="3163887" cy="479425"/>
          </a:xfrm>
          <a:prstGeom prst="rect">
            <a:avLst/>
          </a:prstGeom>
          <a:noFill/>
          <a:ln>
            <a:noFill/>
          </a:ln>
        </p:spPr>
        <p:txBody>
          <a:bodyPr anchorCtr="0" anchor="b" bIns="48250" lIns="96500" spcFirstLastPara="1" rIns="96500" wrap="square" tIns="482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187" name="Google Shape;187;p1: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10: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75" name="Google Shape;275;p10: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1: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85" name="Google Shape;285;p11: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2: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95" name="Google Shape;295;p12: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txBox="1"/>
          <p:nvPr>
            <p:ph idx="1" type="body"/>
          </p:nvPr>
        </p:nvSpPr>
        <p:spPr>
          <a:xfrm>
            <a:off x="973137" y="4554537"/>
            <a:ext cx="5356225" cy="4313237"/>
          </a:xfrm>
          <a:prstGeom prst="rect">
            <a:avLst/>
          </a:prstGeom>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04" name="Google Shape;304;p13: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973137" y="4554537"/>
            <a:ext cx="5356225" cy="4313237"/>
          </a:xfrm>
          <a:prstGeom prst="rect">
            <a:avLst/>
          </a:prstGeom>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313" name="Google Shape;313;p14: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973137" y="4554537"/>
            <a:ext cx="5356225" cy="4313237"/>
          </a:xfrm>
          <a:prstGeom prst="rect">
            <a:avLst/>
          </a:prstGeom>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3: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03" name="Google Shape;203;p3: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4: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14" name="Google Shape;214;p4: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5: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24" name="Google Shape;224;p5: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6: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34" name="Google Shape;234;p6: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7: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7: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45" name="Google Shape;245;p7: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8: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55" name="Google Shape;255;p8: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p:nvPr>
            <p:ph idx="2" type="sldImg"/>
          </p:nvPr>
        </p:nvSpPr>
        <p:spPr>
          <a:xfrm>
            <a:off x="1255712" y="720725"/>
            <a:ext cx="4792662" cy="3594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9:notes"/>
          <p:cNvSpPr txBox="1"/>
          <p:nvPr>
            <p:ph idx="1" type="body"/>
          </p:nvPr>
        </p:nvSpPr>
        <p:spPr>
          <a:xfrm>
            <a:off x="973137" y="4554537"/>
            <a:ext cx="5356225" cy="4313237"/>
          </a:xfrm>
          <a:prstGeom prst="rect">
            <a:avLst/>
          </a:prstGeom>
          <a:noFill/>
          <a:ln>
            <a:noFill/>
          </a:ln>
        </p:spPr>
        <p:txBody>
          <a:bodyPr anchorCtr="0" anchor="t" bIns="48250" lIns="96500" spcFirstLastPara="1" rIns="96500" wrap="square" tIns="48250">
            <a:noAutofit/>
          </a:bodyPr>
          <a:lstStyle/>
          <a:p>
            <a:pPr indent="0" lvl="0" marL="0" rtl="0" algn="l">
              <a:spcBef>
                <a:spcPts val="0"/>
              </a:spcBef>
              <a:spcAft>
                <a:spcPts val="0"/>
              </a:spcAft>
              <a:buNone/>
            </a:pPr>
            <a:r>
              <a:t/>
            </a:r>
            <a:endParaRPr/>
          </a:p>
        </p:txBody>
      </p:sp>
      <p:sp>
        <p:nvSpPr>
          <p:cNvPr id="265" name="Google Shape;265;p9:notes"/>
          <p:cNvSpPr txBox="1"/>
          <p:nvPr/>
        </p:nvSpPr>
        <p:spPr>
          <a:xfrm>
            <a:off x="4138612" y="9109075"/>
            <a:ext cx="3163887" cy="479425"/>
          </a:xfrm>
          <a:prstGeom prst="rect">
            <a:avLst/>
          </a:prstGeom>
          <a:noFill/>
          <a:ln>
            <a:noFill/>
          </a:ln>
        </p:spPr>
        <p:txBody>
          <a:bodyPr anchorCtr="0" anchor="b" bIns="48250" lIns="96500" spcFirstLastPara="1" rIns="96500" wrap="square" tIns="48250">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a:solidFill>
                  <a:srgbClr val="000000"/>
                </a:solidFill>
                <a:latin typeface="Tahoma"/>
                <a:ea typeface="Tahoma"/>
                <a:cs typeface="Tahoma"/>
                <a:sym typeface="Tahoma"/>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16"/>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82" name="Google Shape;82;p16"/>
          <p:cNvSpPr txBox="1"/>
          <p:nvPr>
            <p:ph idx="1" type="subTitle"/>
          </p:nvPr>
        </p:nvSpPr>
        <p:spPr>
          <a:xfrm>
            <a:off x="990600" y="3309938"/>
            <a:ext cx="6400800" cy="1752600"/>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p:txBody>
      </p:sp>
      <p:sp>
        <p:nvSpPr>
          <p:cNvPr id="83" name="Google Shape;83;p16"/>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16"/>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153" name="Shape 153"/>
        <p:cNvGrpSpPr/>
        <p:nvPr/>
      </p:nvGrpSpPr>
      <p:grpSpPr>
        <a:xfrm>
          <a:off x="0" y="0"/>
          <a:ext cx="0" cy="0"/>
          <a:chOff x="0" y="0"/>
          <a:chExt cx="0" cy="0"/>
        </a:xfrm>
      </p:grpSpPr>
      <p:sp>
        <p:nvSpPr>
          <p:cNvPr id="154" name="Google Shape;154;p1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8"/>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56" name="Google Shape;156;p18"/>
          <p:cNvSpPr/>
          <p:nvPr>
            <p:ph idx="2" type="chart"/>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57" name="Google Shape;157;p18"/>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8"/>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8"/>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60" name="Shape 160"/>
        <p:cNvGrpSpPr/>
        <p:nvPr/>
      </p:nvGrpSpPr>
      <p:grpSpPr>
        <a:xfrm>
          <a:off x="0" y="0"/>
          <a:ext cx="0" cy="0"/>
          <a:chOff x="0" y="0"/>
          <a:chExt cx="0" cy="0"/>
        </a:xfrm>
      </p:grpSpPr>
      <p:sp>
        <p:nvSpPr>
          <p:cNvPr id="161" name="Google Shape;161;p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9"/>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63" name="Google Shape;163;p19"/>
          <p:cNvSpPr txBox="1"/>
          <p:nvPr>
            <p:ph idx="2"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64" name="Google Shape;164;p19"/>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9"/>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9"/>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0"/>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0"/>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20"/>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1" name="Shape 171"/>
        <p:cNvGrpSpPr/>
        <p:nvPr/>
      </p:nvGrpSpPr>
      <p:grpSpPr>
        <a:xfrm>
          <a:off x="0" y="0"/>
          <a:ext cx="0" cy="0"/>
          <a:chOff x="0" y="0"/>
          <a:chExt cx="0" cy="0"/>
        </a:xfrm>
      </p:grpSpPr>
      <p:sp>
        <p:nvSpPr>
          <p:cNvPr id="172" name="Google Shape;172;p2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1"/>
          <p:cNvSpPr txBox="1"/>
          <p:nvPr>
            <p:ph idx="1"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174" name="Google Shape;174;p21"/>
          <p:cNvSpPr txBox="1"/>
          <p:nvPr>
            <p:ph idx="2"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175" name="Google Shape;175;p21"/>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1"/>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1"/>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8" name="Shape 178"/>
        <p:cNvGrpSpPr/>
        <p:nvPr/>
      </p:nvGrpSpPr>
      <p:grpSpPr>
        <a:xfrm>
          <a:off x="0" y="0"/>
          <a:ext cx="0" cy="0"/>
          <a:chOff x="0" y="0"/>
          <a:chExt cx="0" cy="0"/>
        </a:xfrm>
      </p:grpSpPr>
      <p:sp>
        <p:nvSpPr>
          <p:cNvPr id="179" name="Google Shape;179;p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81" name="Google Shape;181;p22"/>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2"/>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2"/>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5"/>
          <p:cNvGrpSpPr/>
          <p:nvPr/>
        </p:nvGrpSpPr>
        <p:grpSpPr>
          <a:xfrm>
            <a:off x="0" y="0"/>
            <a:ext cx="9144000" cy="6858000"/>
            <a:chOff x="0" y="0"/>
            <a:chExt cx="5760" cy="4320"/>
          </a:xfrm>
        </p:grpSpPr>
        <p:grpSp>
          <p:nvGrpSpPr>
            <p:cNvPr id="11" name="Google Shape;11;p15"/>
            <p:cNvGrpSpPr/>
            <p:nvPr/>
          </p:nvGrpSpPr>
          <p:grpSpPr>
            <a:xfrm>
              <a:off x="0" y="0"/>
              <a:ext cx="5760" cy="4320"/>
              <a:chOff x="0" y="0"/>
              <a:chExt cx="5760" cy="4320"/>
            </a:xfrm>
          </p:grpSpPr>
          <p:sp>
            <p:nvSpPr>
              <p:cNvPr id="12" name="Google Shape;12;p15"/>
              <p:cNvSpPr txBox="1"/>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13" name="Google Shape;13;p15"/>
              <p:cNvGrpSpPr/>
              <p:nvPr/>
            </p:nvGrpSpPr>
            <p:grpSpPr>
              <a:xfrm>
                <a:off x="0" y="0"/>
                <a:ext cx="5760" cy="4320"/>
                <a:chOff x="0" y="0"/>
                <a:chExt cx="5760" cy="4320"/>
              </a:xfrm>
            </p:grpSpPr>
            <p:cxnSp>
              <p:nvCxnSpPr>
                <p:cNvPr id="14" name="Google Shape;14;p15"/>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5" name="Google Shape;15;p15"/>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6" name="Google Shape;16;p15"/>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7" name="Google Shape;17;p15"/>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8" name="Google Shape;18;p15"/>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9" name="Google Shape;19;p15"/>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0" name="Google Shape;20;p15"/>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1" name="Google Shape;21;p15"/>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2" name="Google Shape;22;p15"/>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3" name="Google Shape;23;p15"/>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4" name="Google Shape;24;p15"/>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5" name="Google Shape;25;p15"/>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6" name="Google Shape;26;p15"/>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7" name="Google Shape;27;p15"/>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 name="Google Shape;28;p15"/>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 name="Google Shape;29;p15"/>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 name="Google Shape;30;p15"/>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1" name="Google Shape;31;p15"/>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2" name="Google Shape;32;p15"/>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3" name="Google Shape;33;p15"/>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4" name="Google Shape;34;p15"/>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5" name="Google Shape;35;p15"/>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6" name="Google Shape;36;p15"/>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7" name="Google Shape;37;p15"/>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8" name="Google Shape;38;p15"/>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 name="Google Shape;39;p15"/>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 name="Google Shape;40;p15"/>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 name="Google Shape;41;p15"/>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2" name="Google Shape;42;p15"/>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3" name="Google Shape;43;p15"/>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4" name="Google Shape;44;p15"/>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5" name="Google Shape;45;p15"/>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6" name="Google Shape;46;p15"/>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 name="Google Shape;47;p15"/>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 name="Google Shape;48;p15"/>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 name="Google Shape;49;p15"/>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0" name="Google Shape;50;p15"/>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1" name="Google Shape;51;p15"/>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2" name="Google Shape;52;p15"/>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3" name="Google Shape;53;p15"/>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 name="Google Shape;54;p15"/>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 name="Google Shape;55;p15"/>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 name="Google Shape;56;p15"/>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 name="Google Shape;57;p15"/>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8" name="Google Shape;58;p15"/>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9" name="Google Shape;59;p15"/>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0" name="Google Shape;60;p15"/>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1" name="Google Shape;61;p15"/>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 name="Google Shape;62;p15"/>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 name="Google Shape;63;p15"/>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 name="Google Shape;64;p15"/>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65" name="Google Shape;65;p15"/>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66" name="Google Shape;66;p15"/>
            <p:cNvGrpSpPr/>
            <p:nvPr/>
          </p:nvGrpSpPr>
          <p:grpSpPr>
            <a:xfrm>
              <a:off x="3" y="559"/>
              <a:ext cx="4192" cy="1796"/>
              <a:chOff x="3" y="559"/>
              <a:chExt cx="4192" cy="1796"/>
            </a:xfrm>
          </p:grpSpPr>
          <p:cxnSp>
            <p:nvCxnSpPr>
              <p:cNvPr id="67" name="Google Shape;67;p15"/>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68" name="Google Shape;68;p15"/>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69" name="Google Shape;69;p15"/>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70" name="Google Shape;70;p15"/>
              <p:cNvSpPr/>
              <p:nvPr/>
            </p:nvSpPr>
            <p:spPr>
              <a:xfrm flipH="1" rot="-5400000">
                <a:off x="425" y="860"/>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1" name="Google Shape;71;p15"/>
            <p:cNvGrpSpPr/>
            <p:nvPr/>
          </p:nvGrpSpPr>
          <p:grpSpPr>
            <a:xfrm>
              <a:off x="1480" y="1952"/>
              <a:ext cx="3808" cy="1812"/>
              <a:chOff x="1480" y="1952"/>
              <a:chExt cx="3808" cy="1812"/>
            </a:xfrm>
          </p:grpSpPr>
          <p:cxnSp>
            <p:nvCxnSpPr>
              <p:cNvPr id="72" name="Google Shape;72;p15"/>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73" name="Google Shape;73;p15"/>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74" name="Google Shape;74;p15"/>
              <p:cNvSpPr/>
              <p:nvPr/>
            </p:nvSpPr>
            <p:spPr>
              <a:xfrm rot="5400000">
                <a:off x="5096" y="3347"/>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75" name="Google Shape;75;p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76" name="Google Shape;76;p1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Tahoma"/>
                <a:ea typeface="Tahoma"/>
                <a:cs typeface="Tahoma"/>
                <a:sym typeface="Tahoma"/>
              </a:defRPr>
            </a:lvl1pPr>
            <a:lvl2pPr indent="-335280" lvl="1" marL="914400"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indent="-311150" lvl="3" marL="18288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indent="-304800" lvl="5" marL="27432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indent="-304800" lvl="6" marL="32004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indent="-304800" lvl="7" marL="36576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indent="-304800" lvl="8" marL="4114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77" name="Google Shape;77;p15"/>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5"/>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9" name="Google Shape;79;p15"/>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grpSp>
        <p:nvGrpSpPr>
          <p:cNvPr id="87" name="Google Shape;87;p17"/>
          <p:cNvGrpSpPr/>
          <p:nvPr/>
        </p:nvGrpSpPr>
        <p:grpSpPr>
          <a:xfrm>
            <a:off x="0" y="0"/>
            <a:ext cx="9144000" cy="6858000"/>
            <a:chOff x="0" y="0"/>
            <a:chExt cx="5760" cy="4320"/>
          </a:xfrm>
        </p:grpSpPr>
        <p:grpSp>
          <p:nvGrpSpPr>
            <p:cNvPr id="88" name="Google Shape;88;p17"/>
            <p:cNvGrpSpPr/>
            <p:nvPr/>
          </p:nvGrpSpPr>
          <p:grpSpPr>
            <a:xfrm>
              <a:off x="0" y="0"/>
              <a:ext cx="5760" cy="4320"/>
              <a:chOff x="0" y="0"/>
              <a:chExt cx="5760" cy="4320"/>
            </a:xfrm>
          </p:grpSpPr>
          <p:grpSp>
            <p:nvGrpSpPr>
              <p:cNvPr id="89" name="Google Shape;89;p17"/>
              <p:cNvGrpSpPr/>
              <p:nvPr/>
            </p:nvGrpSpPr>
            <p:grpSpPr>
              <a:xfrm>
                <a:off x="0" y="192"/>
                <a:ext cx="5760" cy="4032"/>
                <a:chOff x="0" y="192"/>
                <a:chExt cx="5760" cy="4032"/>
              </a:xfrm>
            </p:grpSpPr>
            <p:cxnSp>
              <p:nvCxnSpPr>
                <p:cNvPr id="90" name="Google Shape;90;p17"/>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 name="Google Shape;91;p17"/>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2" name="Google Shape;92;p17"/>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3" name="Google Shape;93;p17"/>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4" name="Google Shape;94;p17"/>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5" name="Google Shape;95;p17"/>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 name="Google Shape;96;p17"/>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 name="Google Shape;97;p17"/>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 name="Google Shape;98;p17"/>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9" name="Google Shape;99;p17"/>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 name="Google Shape;100;p17"/>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 name="Google Shape;101;p17"/>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2" name="Google Shape;102;p17"/>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 name="Google Shape;103;p17"/>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 name="Google Shape;104;p17"/>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 name="Google Shape;105;p17"/>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 name="Google Shape;106;p17"/>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 name="Google Shape;107;p17"/>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 name="Google Shape;108;p17"/>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9" name="Google Shape;109;p17"/>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0" name="Google Shape;110;p17"/>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 name="Google Shape;111;p17"/>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112" name="Google Shape;112;p17"/>
              <p:cNvGrpSpPr/>
              <p:nvPr/>
            </p:nvGrpSpPr>
            <p:grpSpPr>
              <a:xfrm>
                <a:off x="192" y="0"/>
                <a:ext cx="5376" cy="4320"/>
                <a:chOff x="192" y="0"/>
                <a:chExt cx="5376" cy="4320"/>
              </a:xfrm>
            </p:grpSpPr>
            <p:cxnSp>
              <p:nvCxnSpPr>
                <p:cNvPr id="113" name="Google Shape;113;p17"/>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 name="Google Shape;114;p17"/>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 name="Google Shape;115;p17"/>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 name="Google Shape;116;p17"/>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7" name="Google Shape;117;p17"/>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 name="Google Shape;118;p17"/>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 name="Google Shape;119;p17"/>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 name="Google Shape;120;p17"/>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 name="Google Shape;121;p17"/>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 name="Google Shape;122;p17"/>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 name="Google Shape;123;p17"/>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4" name="Google Shape;124;p17"/>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5" name="Google Shape;125;p17"/>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6" name="Google Shape;126;p17"/>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7" name="Google Shape;127;p17"/>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8" name="Google Shape;128;p17"/>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9" name="Google Shape;129;p17"/>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0" name="Google Shape;130;p17"/>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1" name="Google Shape;131;p17"/>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2" name="Google Shape;132;p17"/>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3" name="Google Shape;133;p17"/>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4" name="Google Shape;134;p17"/>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5" name="Google Shape;135;p17"/>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6" name="Google Shape;136;p17"/>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7" name="Google Shape;137;p17"/>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8" name="Google Shape;138;p17"/>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9" name="Google Shape;139;p17"/>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40" name="Google Shape;140;p17"/>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41" name="Google Shape;141;p17"/>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descr="60%" id="142" name="Google Shape;142;p17"/>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3" name="Google Shape;143;p17"/>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44" name="Google Shape;144;p17"/>
            <p:cNvGrpSpPr/>
            <p:nvPr/>
          </p:nvGrpSpPr>
          <p:grpSpPr>
            <a:xfrm>
              <a:off x="261" y="892"/>
              <a:ext cx="1124" cy="1464"/>
              <a:chOff x="96" y="916"/>
              <a:chExt cx="2208" cy="2876"/>
            </a:xfrm>
          </p:grpSpPr>
          <p:cxnSp>
            <p:nvCxnSpPr>
              <p:cNvPr id="145" name="Google Shape;145;p17"/>
              <p:cNvCxnSpPr/>
              <p:nvPr/>
            </p:nvCxnSpPr>
            <p:spPr>
              <a:xfrm rot="10800000">
                <a:off x="96" y="1038"/>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46" name="Google Shape;146;p17"/>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147" name="Google Shape;147;p17"/>
              <p:cNvSpPr/>
              <p:nvPr/>
            </p:nvSpPr>
            <p:spPr>
              <a:xfrm flipH="1">
                <a:off x="218" y="916"/>
                <a:ext cx="238" cy="240"/>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148" name="Google Shape;148;p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149" name="Google Shape;149;p1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Tahoma"/>
                <a:ea typeface="Tahoma"/>
                <a:cs typeface="Tahoma"/>
                <a:sym typeface="Tahoma"/>
              </a:defRPr>
            </a:lvl1pPr>
            <a:lvl2pPr indent="-335280" lvl="1" marL="914400" marR="0" rtl="0" algn="l">
              <a:spcBef>
                <a:spcPts val="560"/>
              </a:spcBef>
              <a:spcAft>
                <a:spcPts val="0"/>
              </a:spcAft>
              <a:buClr>
                <a:schemeClr val="dk1"/>
              </a:buClr>
              <a:buSzPts val="1680"/>
              <a:buFont typeface="Noto Sans Symbols"/>
              <a:buChar char="■"/>
              <a:defRPr b="0" i="0" sz="2800" u="none" cap="none" strike="noStrike">
                <a:solidFill>
                  <a:schemeClr val="dk1"/>
                </a:solidFill>
                <a:latin typeface="Tahoma"/>
                <a:ea typeface="Tahoma"/>
                <a:cs typeface="Tahoma"/>
                <a:sym typeface="Tahoma"/>
              </a:defRPr>
            </a:lvl2pPr>
            <a:lvl3pPr indent="-373380" lvl="2" marL="1371600" marR="0" rtl="0" algn="l">
              <a:spcBef>
                <a:spcPts val="480"/>
              </a:spcBef>
              <a:spcAft>
                <a:spcPts val="0"/>
              </a:spcAft>
              <a:buClr>
                <a:schemeClr val="hlink"/>
              </a:buClr>
              <a:buSzPts val="2280"/>
              <a:buFont typeface="Noto Sans Symbols"/>
              <a:buChar char="⬥"/>
              <a:defRPr b="0" i="0" sz="2400" u="none" cap="none" strike="noStrike">
                <a:solidFill>
                  <a:schemeClr val="dk1"/>
                </a:solidFill>
                <a:latin typeface="Tahoma"/>
                <a:ea typeface="Tahoma"/>
                <a:cs typeface="Tahoma"/>
                <a:sym typeface="Tahoma"/>
              </a:defRPr>
            </a:lvl3pPr>
            <a:lvl4pPr indent="-311150" lvl="3" marL="18288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Tahoma"/>
                <a:ea typeface="Tahoma"/>
                <a:cs typeface="Tahoma"/>
                <a:sym typeface="Tahoma"/>
              </a:defRPr>
            </a:lvl4pPr>
            <a:lvl5pPr indent="-304800" lvl="4" marL="22860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5pPr>
            <a:lvl6pPr indent="-304800" lvl="5" marL="27432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6pPr>
            <a:lvl7pPr indent="-304800" lvl="6" marL="32004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7pPr>
            <a:lvl8pPr indent="-304800" lvl="7" marL="36576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8pPr>
            <a:lvl9pPr indent="-304800" lvl="8" marL="4114800" marR="0" rtl="0" algn="l">
              <a:spcBef>
                <a:spcPts val="400"/>
              </a:spcBef>
              <a:spcAft>
                <a:spcPts val="0"/>
              </a:spcAft>
              <a:buClr>
                <a:schemeClr val="hlink"/>
              </a:buClr>
              <a:buSzPts val="12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50" name="Google Shape;150;p17"/>
          <p:cNvSpPr txBox="1"/>
          <p:nvPr>
            <p:ph idx="10" type="dt"/>
          </p:nvPr>
        </p:nvSpPr>
        <p:spPr>
          <a:xfrm>
            <a:off x="76200" y="6248400"/>
            <a:ext cx="35052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1" name="Google Shape;151;p17"/>
          <p:cNvSpPr txBox="1"/>
          <p:nvPr>
            <p:ph idx="11" type="ftr"/>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2" name="Google Shape;152;p17"/>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type="ctrTitle"/>
          </p:nvPr>
        </p:nvSpPr>
        <p:spPr>
          <a:xfrm>
            <a:off x="1066800" y="1752600"/>
            <a:ext cx="79248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concepts of transfer learning</a:t>
            </a:r>
            <a:endParaRPr/>
          </a:p>
        </p:txBody>
      </p:sp>
      <p:pic>
        <p:nvPicPr>
          <p:cNvPr id="190" name="Google Shape;190;p1"/>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does Transfer Learning work?</a:t>
            </a:r>
            <a:endParaRPr/>
          </a:p>
        </p:txBody>
      </p:sp>
      <p:sp>
        <p:nvSpPr>
          <p:cNvPr id="278" name="Google Shape;278;p10"/>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79" name="Google Shape;279;p10"/>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This is a general summary of how transfer learning works:</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Pre-trained Model: Start with a model that has previously been trained for a certain task using a large set of data. Frequently trained on extensive datasets, this model has identified general features and patterns relevant to numerous related jobs.</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Base Model: The model that has been pre-trained is known as the base model. It is made up of layers that have utilized the incoming data to learn hierarchical feature representations.</a:t>
            </a:r>
            <a:endParaRPr/>
          </a:p>
        </p:txBody>
      </p:sp>
      <p:pic>
        <p:nvPicPr>
          <p:cNvPr id="280" name="Google Shape;280;p10"/>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81" name="Google Shape;281;p10"/>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does Transfer Learning work?</a:t>
            </a:r>
            <a:endParaRPr/>
          </a:p>
        </p:txBody>
      </p:sp>
      <p:sp>
        <p:nvSpPr>
          <p:cNvPr id="288" name="Google Shape;288;p11"/>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89" name="Google Shape;289;p11"/>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66700" lvl="0" marL="342900" rtl="0" algn="l">
              <a:lnSpc>
                <a:spcPct val="150000"/>
              </a:lnSpc>
              <a:spcBef>
                <a:spcPts val="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Transfer Layers: In the pre-trained model, find a set of layers that capture generic information relevant to the new task as well as the previous one. Because they are prone to learning low-level information, these layers are frequently found near the top of the network.</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Fine-tuning: Using the dataset from the new challenge to retrain the chosen layers. We define this procedure as fine-tuning. The goal is to preserve the knowledge from the pre-training while enabling the model to modify its parameters to better suit the demands of the current assignment.</a:t>
            </a:r>
            <a:endParaRPr/>
          </a:p>
        </p:txBody>
      </p:sp>
      <p:pic>
        <p:nvPicPr>
          <p:cNvPr id="290" name="Google Shape;290;p11"/>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91" name="Google Shape;291;p11"/>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2"/>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Evaluation Transfer Learning</a:t>
            </a:r>
            <a:endParaRPr/>
          </a:p>
        </p:txBody>
      </p:sp>
      <p:sp>
        <p:nvSpPr>
          <p:cNvPr id="298" name="Google Shape;298;p12"/>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99" name="Google Shape;299;p12"/>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Advantages of transfer learning:</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Speed up the training process.</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Better performance.</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Handling small datasets.</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Disadvantages of transfer learning:</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Domain mismatch.</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Overfitting.</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Complexity.</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rgbClr val="FF0000"/>
                </a:solidFill>
                <a:latin typeface="Tahoma"/>
                <a:ea typeface="Tahoma"/>
                <a:cs typeface="Tahoma"/>
                <a:sym typeface="Tahoma"/>
              </a:rPr>
              <a:t>Discuss give your opinions</a:t>
            </a:r>
            <a:endParaRPr/>
          </a:p>
        </p:txBody>
      </p:sp>
      <p:pic>
        <p:nvPicPr>
          <p:cNvPr id="300" name="Google Shape;300;p12"/>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01" name="Google Shape;301;p12"/>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Summary</a:t>
            </a:r>
            <a:endParaRPr/>
          </a:p>
        </p:txBody>
      </p:sp>
      <p:sp>
        <p:nvSpPr>
          <p:cNvPr descr="Rectangle: Click to edit Master text styles &#10;Second level &#10;Third level &#10;Fourth level &#10;Fifth level" id="307" name="Google Shape;307;p1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Understanding ImageDataGenerator</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Defining a ConvNet to use complex images</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Train the ConvNet with ImageDataGenerator</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Exploring the impact of compressing images</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308" name="Google Shape;308;p1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309" name="Google Shape;309;p13"/>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10" name="Google Shape;310;p13"/>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4"/>
          <p:cNvSpPr txBox="1"/>
          <p:nvPr>
            <p:ph type="title"/>
          </p:nvPr>
        </p:nvSpPr>
        <p:spPr>
          <a:xfrm>
            <a:off x="1143000" y="3124200"/>
            <a:ext cx="67056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Q &amp; A</a:t>
            </a:r>
            <a:endParaRPr/>
          </a:p>
        </p:txBody>
      </p:sp>
      <p:sp>
        <p:nvSpPr>
          <p:cNvPr id="316" name="Google Shape;316;p1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317" name="Google Shape;317;p14"/>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318" name="Google Shape;318;p14"/>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Objectives</a:t>
            </a:r>
            <a:endParaRPr/>
          </a:p>
        </p:txBody>
      </p:sp>
      <p:sp>
        <p:nvSpPr>
          <p:cNvPr descr="Rectangle: Click to edit Master text styles &#10;Second level &#10;Third level &#10;Fourth level &#10;Fifth level" id="196" name="Google Shape;196;p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Understanding transfer learning</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Coding transfer learning from the inception model</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sp>
        <p:nvSpPr>
          <p:cNvPr id="197" name="Google Shape;197;p2"/>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98" name="Google Shape;198;p2"/>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199" name="Google Shape;199;p2"/>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What is Transfer Learning?</a:t>
            </a:r>
            <a:endParaRPr/>
          </a:p>
        </p:txBody>
      </p:sp>
      <p:sp>
        <p:nvSpPr>
          <p:cNvPr id="206" name="Google Shape;206;p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07" name="Google Shape;207;p3"/>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Transfer learning is a technique in machine learning where a model trained on one task is used as the starting point for a model on a second task. </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Useful when the second task is similar to the first task, or when there is limited data available for the second task. </a:t>
            </a:r>
            <a:endParaRPr/>
          </a:p>
          <a:p>
            <a:pPr indent="-266700" lvl="0" marL="342900" rtl="0" algn="l">
              <a:spcBef>
                <a:spcPts val="400"/>
              </a:spcBef>
              <a:spcAft>
                <a:spcPts val="0"/>
              </a:spcAft>
              <a:buSzPts val="1200"/>
              <a:buNone/>
            </a:pPr>
            <a:r>
              <a:t/>
            </a:r>
            <a:endParaRPr b="0" i="0" sz="2000" u="none">
              <a:solidFill>
                <a:schemeClr val="dk1"/>
              </a:solidFill>
              <a:latin typeface="Tahoma"/>
              <a:ea typeface="Tahoma"/>
              <a:cs typeface="Tahoma"/>
              <a:sym typeface="Tahoma"/>
            </a:endParaRPr>
          </a:p>
        </p:txBody>
      </p:sp>
      <p:pic>
        <p:nvPicPr>
          <p:cNvPr id="208" name="Google Shape;208;p3"/>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09" name="Google Shape;209;p3"/>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pic>
        <p:nvPicPr>
          <p:cNvPr id="210" name="Google Shape;210;p3"/>
          <p:cNvPicPr preferRelativeResize="0"/>
          <p:nvPr/>
        </p:nvPicPr>
        <p:blipFill rotWithShape="1">
          <a:blip r:embed="rId4">
            <a:alphaModFix/>
          </a:blip>
          <a:srcRect b="0" l="0" r="0" t="0"/>
          <a:stretch/>
        </p:blipFill>
        <p:spPr>
          <a:xfrm>
            <a:off x="2590800" y="4232275"/>
            <a:ext cx="3733800" cy="209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What is Transfer Learning?</a:t>
            </a:r>
            <a:endParaRPr/>
          </a:p>
        </p:txBody>
      </p:sp>
      <p:sp>
        <p:nvSpPr>
          <p:cNvPr id="217" name="Google Shape;217;p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18" name="Google Shape;218;p4"/>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Transfer learning is an optimization that allows rapid progress or improved performance when modeling the second task.</a:t>
            </a:r>
            <a:endParaRPr/>
          </a:p>
          <a:p>
            <a:pPr indent="-342900" lvl="0" marL="342900" rtl="0" algn="l">
              <a:lnSpc>
                <a:spcPct val="150000"/>
              </a:lnSpc>
              <a:spcBef>
                <a:spcPts val="40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Transfer learning is related to problems such as multi-task learning and concept drift and is not exclusively an area of study for deep learning.</a:t>
            </a:r>
            <a:endParaRPr/>
          </a:p>
          <a:p>
            <a:pPr indent="0" lvl="0" marL="342900" rtl="0" algn="l">
              <a:lnSpc>
                <a:spcPct val="150000"/>
              </a:lnSpc>
              <a:spcBef>
                <a:spcPts val="400"/>
              </a:spcBef>
              <a:spcAft>
                <a:spcPts val="0"/>
              </a:spcAft>
              <a:buNone/>
            </a:pPr>
            <a:r>
              <a:t/>
            </a:r>
            <a:endParaRPr/>
          </a:p>
        </p:txBody>
      </p:sp>
      <p:pic>
        <p:nvPicPr>
          <p:cNvPr id="219" name="Google Shape;219;p4"/>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20" name="Google Shape;220;p4"/>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txBox="1"/>
          <p:nvPr>
            <p:ph type="title"/>
          </p:nvPr>
        </p:nvSpPr>
        <p:spPr>
          <a:xfrm>
            <a:off x="609600" y="304800"/>
            <a:ext cx="81534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3900" u="none">
                <a:solidFill>
                  <a:schemeClr val="dk2"/>
                </a:solidFill>
                <a:latin typeface="Tahoma"/>
                <a:ea typeface="Tahoma"/>
                <a:cs typeface="Tahoma"/>
                <a:sym typeface="Tahoma"/>
              </a:rPr>
              <a:t>Why do we need Transfer Learning?</a:t>
            </a:r>
            <a:endParaRPr sz="4300"/>
          </a:p>
        </p:txBody>
      </p:sp>
      <p:sp>
        <p:nvSpPr>
          <p:cNvPr id="227" name="Google Shape;227;p5"/>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28" name="Google Shape;228;p5"/>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Many deep neural networks trained on images have a curious phenomenon in common: in the early layers of the network, a deep learning model tries to learn a low level of features, like detecting edges, colours, variations of intensities, etc.</a:t>
            </a:r>
            <a:endParaRPr/>
          </a:p>
          <a:p>
            <a:pPr indent="-342900" lvl="0" marL="342900" rtl="0" algn="l">
              <a:lnSpc>
                <a:spcPct val="150000"/>
              </a:lnSpc>
              <a:spcBef>
                <a:spcPts val="400"/>
              </a:spcBef>
              <a:spcAft>
                <a:spcPts val="0"/>
              </a:spcAft>
              <a:buClr>
                <a:srgbClr val="FF0000"/>
              </a:buClr>
              <a:buSzPts val="1200"/>
              <a:buFont typeface="Noto Sans Symbols"/>
              <a:buChar char="❑"/>
            </a:pPr>
            <a:r>
              <a:rPr b="0" i="0" lang="en-US" sz="2000" u="none">
                <a:solidFill>
                  <a:srgbClr val="FF0000"/>
                </a:solidFill>
                <a:latin typeface="Tahoma"/>
                <a:ea typeface="Tahoma"/>
                <a:cs typeface="Tahoma"/>
                <a:sym typeface="Tahoma"/>
              </a:rPr>
              <a:t>Discuss and give your opinions!</a:t>
            </a:r>
            <a:endParaRPr>
              <a:solidFill>
                <a:srgbClr val="FF0000"/>
              </a:solidFill>
            </a:endParaRPr>
          </a:p>
        </p:txBody>
      </p:sp>
      <p:pic>
        <p:nvPicPr>
          <p:cNvPr id="229" name="Google Shape;229;p5"/>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30" name="Google Shape;230;p5"/>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to use Transfer Learning?</a:t>
            </a:r>
            <a:endParaRPr/>
          </a:p>
        </p:txBody>
      </p:sp>
      <p:sp>
        <p:nvSpPr>
          <p:cNvPr id="237" name="Google Shape;237;p6"/>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38" name="Google Shape;238;p6"/>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Two common approaches are as follows:</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Develop Model Approach</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Pre-trained Model Approach</a:t>
            </a:r>
            <a:endParaRPr/>
          </a:p>
        </p:txBody>
      </p:sp>
      <p:pic>
        <p:nvPicPr>
          <p:cNvPr id="239" name="Google Shape;239;p6"/>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40" name="Google Shape;240;p6"/>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pic>
        <p:nvPicPr>
          <p:cNvPr id="241" name="Google Shape;241;p6"/>
          <p:cNvPicPr preferRelativeResize="0"/>
          <p:nvPr/>
        </p:nvPicPr>
        <p:blipFill rotWithShape="1">
          <a:blip r:embed="rId4">
            <a:alphaModFix/>
          </a:blip>
          <a:srcRect b="0" l="0" r="0" t="0"/>
          <a:stretch/>
        </p:blipFill>
        <p:spPr>
          <a:xfrm>
            <a:off x="1828800" y="3429000"/>
            <a:ext cx="5429250" cy="233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7"/>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to use Transfer Learning?</a:t>
            </a:r>
            <a:endParaRPr/>
          </a:p>
        </p:txBody>
      </p:sp>
      <p:sp>
        <p:nvSpPr>
          <p:cNvPr id="248" name="Google Shape;248;p7"/>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49" name="Google Shape;249;p7"/>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Develop Model Approach</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1. Select Source Task: select a related predictive modeling problem with an abundance of data where there is some relationship in the input data, output data, and/or concepts learned during the mapping from input to output data.</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2. Develop Source Model: develop a skillful model for this first task. The model must be better than a naive model to ensure that some feature learning has been performed.</a:t>
            </a:r>
            <a:endParaRPr/>
          </a:p>
        </p:txBody>
      </p:sp>
      <p:pic>
        <p:nvPicPr>
          <p:cNvPr id="250" name="Google Shape;250;p7"/>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51" name="Google Shape;251;p7"/>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8"/>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to use Transfer Learning?</a:t>
            </a:r>
            <a:endParaRPr/>
          </a:p>
        </p:txBody>
      </p:sp>
      <p:sp>
        <p:nvSpPr>
          <p:cNvPr id="258" name="Google Shape;258;p8"/>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59" name="Google Shape;259;p8"/>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266700" lvl="0" marL="342900" rtl="0" algn="l">
              <a:lnSpc>
                <a:spcPct val="150000"/>
              </a:lnSpc>
              <a:spcBef>
                <a:spcPts val="0"/>
              </a:spcBef>
              <a:spcAft>
                <a:spcPts val="0"/>
              </a:spcAft>
              <a:buClr>
                <a:schemeClr val="dk1"/>
              </a:buClr>
              <a:buSzPts val="1200"/>
              <a:buFont typeface="Noto Sans Symbols"/>
              <a:buNone/>
            </a:pPr>
            <a:r>
              <a:t/>
            </a:r>
            <a:endParaRPr b="0" i="0" sz="2000" u="none">
              <a:solidFill>
                <a:schemeClr val="dk1"/>
              </a:solidFill>
              <a:latin typeface="Tahoma"/>
              <a:ea typeface="Tahoma"/>
              <a:cs typeface="Tahoma"/>
              <a:sym typeface="Tahoma"/>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3. Reuse Model: The model fit on the source task can then be used as the starting point for a model on the second task of interest. This may involve using all or parts of the model, depending on the modeling technique used.</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4. Tune Model:  Optionally, the model may need to be adapted or refined on the input-output pair data available for the task of interest.</a:t>
            </a:r>
            <a:endParaRPr/>
          </a:p>
          <a:p>
            <a:pPr indent="-281940" lvl="0" marL="342900" rtl="0" algn="l">
              <a:spcBef>
                <a:spcPts val="320"/>
              </a:spcBef>
              <a:spcAft>
                <a:spcPts val="0"/>
              </a:spcAft>
              <a:buSzPts val="960"/>
              <a:buNone/>
            </a:pPr>
            <a:r>
              <a:t/>
            </a:r>
            <a:endParaRPr b="0" i="0" sz="1600" u="none">
              <a:solidFill>
                <a:schemeClr val="dk1"/>
              </a:solidFill>
              <a:latin typeface="Tahoma"/>
              <a:ea typeface="Tahoma"/>
              <a:cs typeface="Tahoma"/>
              <a:sym typeface="Tahoma"/>
            </a:endParaRPr>
          </a:p>
        </p:txBody>
      </p:sp>
      <p:pic>
        <p:nvPicPr>
          <p:cNvPr id="260" name="Google Shape;260;p8"/>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61" name="Google Shape;261;p8"/>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
          <p:cNvSpPr txBox="1"/>
          <p:nvPr>
            <p:ph type="title"/>
          </p:nvPr>
        </p:nvSpPr>
        <p:spPr>
          <a:xfrm>
            <a:off x="609600" y="3048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to use Transfer Learning?</a:t>
            </a:r>
            <a:endParaRPr/>
          </a:p>
        </p:txBody>
      </p:sp>
      <p:sp>
        <p:nvSpPr>
          <p:cNvPr id="268" name="Google Shape;268;p9"/>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descr="Rectangle: Click to edit Master text styles &#10;Second level &#10;Third level &#10;Fourth level &#10;Fifth level" id="269" name="Google Shape;269;p9"/>
          <p:cNvSpPr txBox="1"/>
          <p:nvPr>
            <p:ph idx="1" type="body"/>
          </p:nvPr>
        </p:nvSpPr>
        <p:spPr>
          <a:xfrm>
            <a:off x="838200" y="1752600"/>
            <a:ext cx="7543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200"/>
              <a:buFont typeface="Noto Sans Symbols"/>
              <a:buChar char="❑"/>
            </a:pPr>
            <a:r>
              <a:rPr b="0" i="0" lang="en-US" sz="2000" u="none">
                <a:solidFill>
                  <a:schemeClr val="dk1"/>
                </a:solidFill>
                <a:latin typeface="Tahoma"/>
                <a:ea typeface="Tahoma"/>
                <a:cs typeface="Tahoma"/>
                <a:sym typeface="Tahoma"/>
              </a:rPr>
              <a:t>Pre-trained Model Approach</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Select Source Model: A pre-trained source model is chosen from available models. Many research institutions release models on large and challenging datasets that may be included in the pool of candidate models from which to choose from.</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Reuse Model: The model pre-trained model can then be used as the starting point for a model on the second task of interest. </a:t>
            </a:r>
            <a:endParaRPr/>
          </a:p>
          <a:p>
            <a:pPr indent="-285750" lvl="1" marL="742950" rtl="0" algn="l">
              <a:lnSpc>
                <a:spcPct val="150000"/>
              </a:lnSpc>
              <a:spcBef>
                <a:spcPts val="320"/>
              </a:spcBef>
              <a:spcAft>
                <a:spcPts val="0"/>
              </a:spcAft>
              <a:buClr>
                <a:schemeClr val="dk1"/>
              </a:buClr>
              <a:buSzPts val="960"/>
              <a:buFont typeface="Noto Sans Symbols"/>
              <a:buChar char="■"/>
            </a:pPr>
            <a:r>
              <a:rPr b="0" i="0" lang="en-US" sz="1600" u="none">
                <a:solidFill>
                  <a:schemeClr val="dk1"/>
                </a:solidFill>
                <a:latin typeface="Tahoma"/>
                <a:ea typeface="Tahoma"/>
                <a:cs typeface="Tahoma"/>
                <a:sym typeface="Tahoma"/>
              </a:rPr>
              <a:t>Tune Model: Optionally, the model may need to be adapted or refined on the input-output pair data available for the task of interest.</a:t>
            </a:r>
            <a:endParaRPr/>
          </a:p>
          <a:p>
            <a:pPr indent="-342900" lvl="0" marL="342900" rtl="0" algn="l">
              <a:lnSpc>
                <a:spcPct val="150000"/>
              </a:lnSpc>
              <a:spcBef>
                <a:spcPts val="400"/>
              </a:spcBef>
              <a:spcAft>
                <a:spcPts val="0"/>
              </a:spcAft>
              <a:buClr>
                <a:schemeClr val="dk1"/>
              </a:buClr>
              <a:buSzPts val="1200"/>
              <a:buFont typeface="Noto Sans Symbols"/>
              <a:buChar char="❑"/>
            </a:pPr>
            <a:r>
              <a:rPr b="1" i="0" lang="en-US" sz="2000" u="none">
                <a:solidFill>
                  <a:schemeClr val="dk1"/>
                </a:solidFill>
                <a:latin typeface="Tahoma"/>
                <a:ea typeface="Tahoma"/>
                <a:cs typeface="Tahoma"/>
                <a:sym typeface="Tahoma"/>
              </a:rPr>
              <a:t>Common  in the field of deep learning</a:t>
            </a:r>
            <a:endParaRPr/>
          </a:p>
        </p:txBody>
      </p:sp>
      <p:pic>
        <p:nvPicPr>
          <p:cNvPr id="270" name="Google Shape;270;p9"/>
          <p:cNvPicPr preferRelativeResize="0"/>
          <p:nvPr/>
        </p:nvPicPr>
        <p:blipFill rotWithShape="1">
          <a:blip r:embed="rId3">
            <a:alphaModFix/>
          </a:blip>
          <a:srcRect b="0" l="0" r="0" t="0"/>
          <a:stretch/>
        </p:blipFill>
        <p:spPr>
          <a:xfrm>
            <a:off x="65087" y="44450"/>
            <a:ext cx="1254125" cy="488950"/>
          </a:xfrm>
          <a:prstGeom prst="rect">
            <a:avLst/>
          </a:prstGeom>
          <a:noFill/>
          <a:ln>
            <a:noFill/>
          </a:ln>
        </p:spPr>
      </p:pic>
      <p:sp>
        <p:nvSpPr>
          <p:cNvPr id="271" name="Google Shape;271;p9"/>
          <p:cNvSpPr txBox="1"/>
          <p:nvPr/>
        </p:nvSpPr>
        <p:spPr>
          <a:xfrm>
            <a:off x="35814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The concepts of transfer learning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2023-11-30T14:02:20Z</dcterms:created>
  <dc:creator>Hoa Doan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3" name="TemplateType">
    <vt:i4>0</vt:i4>
  </property>
  <property fmtid="{D5CDD505-2E9C-101B-9397-08002B2CF9AE}" pid="4" name="GraphicType">
    <vt:i4>0</vt:i4>
  </property>
  <property fmtid="{D5CDD505-2E9C-101B-9397-08002B2CF9AE}" pid="5" name="Compression">
    <vt:i4>0</vt:i4>
  </property>
  <property fmtid="{D5CDD505-2E9C-101B-9397-08002B2CF9AE}" pid="6" name="ScreenSize">
    <vt:i4>0</vt:i4>
  </property>
  <property fmtid="{D5CDD505-2E9C-101B-9397-08002B2CF9AE}" pid="7" name="ScreenUsage">
    <vt:i4>0</vt:i4>
  </property>
  <property fmtid="{D5CDD505-2E9C-101B-9397-08002B2CF9AE}" pid="8" name="MailAddress">
    <vt:lpstr/>
  </property>
  <property fmtid="{D5CDD505-2E9C-101B-9397-08002B2CF9AE}" pid="9" name="HomePage">
    <vt:lpstr/>
  </property>
  <property fmtid="{D5CDD505-2E9C-101B-9397-08002B2CF9AE}" pid="10" name="Other">
    <vt:lpstr/>
  </property>
  <property fmtid="{D5CDD505-2E9C-101B-9397-08002B2CF9AE}" pid="11" name="DownloadOriginal">
    <vt:bool>false</vt:bool>
  </property>
  <property fmtid="{D5CDD505-2E9C-101B-9397-08002B2CF9AE}" pid="12" name="DownloadIEButton">
    <vt:bool>false</vt:bool>
  </property>
  <property fmtid="{D5CDD505-2E9C-101B-9397-08002B2CF9AE}" pid="13" name="UseBrowserColor">
    <vt:bool>true</vt:bool>
  </property>
  <property fmtid="{D5CDD505-2E9C-101B-9397-08002B2CF9AE}" pid="14" name="BackColor">
    <vt:i4>0</vt:i4>
  </property>
  <property fmtid="{D5CDD505-2E9C-101B-9397-08002B2CF9AE}" pid="15" name="TextColor">
    <vt:i4>0</vt:i4>
  </property>
  <property fmtid="{D5CDD505-2E9C-101B-9397-08002B2CF9AE}" pid="16" name="LinkColor">
    <vt:i4>0</vt:i4>
  </property>
  <property fmtid="{D5CDD505-2E9C-101B-9397-08002B2CF9AE}" pid="17" name="VisitedColor">
    <vt:i4>0</vt:i4>
  </property>
  <property fmtid="{D5CDD505-2E9C-101B-9397-08002B2CF9AE}" pid="18" name="TransparentButton">
    <vt:i4>0</vt:i4>
  </property>
  <property fmtid="{D5CDD505-2E9C-101B-9397-08002B2CF9AE}" pid="19" name="ButtonType">
    <vt:i4>0</vt:i4>
  </property>
  <property fmtid="{D5CDD505-2E9C-101B-9397-08002B2CF9AE}" pid="20" name="ShowNotes">
    <vt:bool>false</vt:bool>
  </property>
  <property fmtid="{D5CDD505-2E9C-101B-9397-08002B2CF9AE}" pid="21" name="NavBtnPos">
    <vt:i4>0</vt:i4>
  </property>
  <property fmtid="{D5CDD505-2E9C-101B-9397-08002B2CF9AE}" pid="22" name="OutputDir">
    <vt:lpstr>C:\Work\html</vt:lpstr>
  </property>
</Properties>
</file>