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TxWETZ2X/KFWnVInmUhclfesnh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i Thu Hong Phan" initials="" lastIdx="4" clrIdx="0"/>
  <p:cmAuthor id="1" name="Hoa Doan"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p:cViewPr varScale="1">
        <p:scale>
          <a:sx n="120" d="100"/>
          <a:sy n="120" d="100"/>
        </p:scale>
        <p:origin x="38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6" Type="http://customschemas.google.com/relationships/presentationmetadata" Target="metadata"/><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9274959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extLst>
      <p:ext uri="{BB962C8B-B14F-4D97-AF65-F5344CB8AC3E}">
        <p14:creationId xmlns:p14="http://schemas.microsoft.com/office/powerpoint/2010/main" val="292218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10: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77" name="Google Shape;277;p10: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105575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1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88" name="Google Shape;288;p1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964445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1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99" name="Google Shape;299;p1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211842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1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10" name="Google Shape;310;p1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1520223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14: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1" name="Google Shape;321;p14: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452867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3" name="Google Shape;333;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67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42" name="Google Shape;342;p16: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96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16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11" name="Google Shape;211;p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08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5: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22" name="Google Shape;222;p5: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66298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6: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32" name="Google Shape;232;p6: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63066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7: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42" name="Google Shape;242;p7: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4624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8: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8: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54" name="Google Shape;254;p8: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185872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9: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65" name="Google Shape;265;p9: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154834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8"/>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20"/>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1"/>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1"/>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3"/>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3"/>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4"/>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4"/>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4"/>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4"/>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7"/>
          <p:cNvGrpSpPr/>
          <p:nvPr/>
        </p:nvGrpSpPr>
        <p:grpSpPr>
          <a:xfrm>
            <a:off x="0" y="0"/>
            <a:ext cx="9144000" cy="6858000"/>
            <a:chOff x="0" y="0"/>
            <a:chExt cx="5760" cy="4320"/>
          </a:xfrm>
        </p:grpSpPr>
        <p:grpSp>
          <p:nvGrpSpPr>
            <p:cNvPr id="11" name="Google Shape;11;p17"/>
            <p:cNvGrpSpPr/>
            <p:nvPr/>
          </p:nvGrpSpPr>
          <p:grpSpPr>
            <a:xfrm>
              <a:off x="0" y="0"/>
              <a:ext cx="5760" cy="4320"/>
              <a:chOff x="0" y="0"/>
              <a:chExt cx="5760" cy="4320"/>
            </a:xfrm>
          </p:grpSpPr>
          <p:sp>
            <p:nvSpPr>
              <p:cNvPr id="12" name="Google Shape;12;p17"/>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7"/>
              <p:cNvGrpSpPr/>
              <p:nvPr/>
            </p:nvGrpSpPr>
            <p:grpSpPr>
              <a:xfrm>
                <a:off x="0" y="0"/>
                <a:ext cx="5760" cy="4320"/>
                <a:chOff x="0" y="0"/>
                <a:chExt cx="5760" cy="4320"/>
              </a:xfrm>
            </p:grpSpPr>
            <p:cxnSp>
              <p:nvCxnSpPr>
                <p:cNvPr id="14" name="Google Shape;14;p17"/>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7"/>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7"/>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7"/>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7"/>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7"/>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7"/>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7"/>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7"/>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7"/>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7"/>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7"/>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7"/>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7"/>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7"/>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7"/>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7"/>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7"/>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7"/>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7"/>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7"/>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7"/>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7"/>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7"/>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7"/>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7"/>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7"/>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7"/>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7"/>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7"/>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7"/>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7"/>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7"/>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7"/>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7"/>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7"/>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7"/>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7"/>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7"/>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7"/>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7"/>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7"/>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7"/>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7"/>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7"/>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7"/>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7"/>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7"/>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7"/>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7"/>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7"/>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7"/>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7"/>
            <p:cNvGrpSpPr/>
            <p:nvPr/>
          </p:nvGrpSpPr>
          <p:grpSpPr>
            <a:xfrm>
              <a:off x="3" y="559"/>
              <a:ext cx="4192" cy="1796"/>
              <a:chOff x="3" y="559"/>
              <a:chExt cx="4192" cy="1796"/>
            </a:xfrm>
          </p:grpSpPr>
          <p:cxnSp>
            <p:nvCxnSpPr>
              <p:cNvPr id="67" name="Google Shape;67;p17"/>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7"/>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7"/>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7"/>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7"/>
            <p:cNvGrpSpPr/>
            <p:nvPr/>
          </p:nvGrpSpPr>
          <p:grpSpPr>
            <a:xfrm>
              <a:off x="1480" y="1952"/>
              <a:ext cx="3808" cy="1812"/>
              <a:chOff x="1480" y="1952"/>
              <a:chExt cx="3808" cy="1812"/>
            </a:xfrm>
          </p:grpSpPr>
          <p:cxnSp>
            <p:nvCxnSpPr>
              <p:cNvPr id="72" name="Google Shape;72;p17"/>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7"/>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7"/>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7"/>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7"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9"/>
          <p:cNvGrpSpPr/>
          <p:nvPr/>
        </p:nvGrpSpPr>
        <p:grpSpPr>
          <a:xfrm>
            <a:off x="0" y="0"/>
            <a:ext cx="9144000" cy="6858000"/>
            <a:chOff x="0" y="0"/>
            <a:chExt cx="5760" cy="4320"/>
          </a:xfrm>
        </p:grpSpPr>
        <p:grpSp>
          <p:nvGrpSpPr>
            <p:cNvPr id="88" name="Google Shape;88;p19"/>
            <p:cNvGrpSpPr/>
            <p:nvPr/>
          </p:nvGrpSpPr>
          <p:grpSpPr>
            <a:xfrm>
              <a:off x="0" y="0"/>
              <a:ext cx="5760" cy="4320"/>
              <a:chOff x="0" y="0"/>
              <a:chExt cx="5760" cy="4320"/>
            </a:xfrm>
          </p:grpSpPr>
          <p:grpSp>
            <p:nvGrpSpPr>
              <p:cNvPr id="89" name="Google Shape;89;p19"/>
              <p:cNvGrpSpPr/>
              <p:nvPr/>
            </p:nvGrpSpPr>
            <p:grpSpPr>
              <a:xfrm>
                <a:off x="0" y="192"/>
                <a:ext cx="5760" cy="4032"/>
                <a:chOff x="0" y="192"/>
                <a:chExt cx="5760" cy="4032"/>
              </a:xfrm>
            </p:grpSpPr>
            <p:cxnSp>
              <p:nvCxnSpPr>
                <p:cNvPr id="90" name="Google Shape;90;p19"/>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9"/>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9"/>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9"/>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9"/>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9"/>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9"/>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9"/>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9"/>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9"/>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9"/>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9"/>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9"/>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9"/>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9"/>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9"/>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9"/>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9"/>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9"/>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9"/>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9"/>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9"/>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9"/>
              <p:cNvGrpSpPr/>
              <p:nvPr/>
            </p:nvGrpSpPr>
            <p:grpSpPr>
              <a:xfrm>
                <a:off x="192" y="0"/>
                <a:ext cx="5376" cy="4320"/>
                <a:chOff x="192" y="0"/>
                <a:chExt cx="5376" cy="4320"/>
              </a:xfrm>
            </p:grpSpPr>
            <p:cxnSp>
              <p:nvCxnSpPr>
                <p:cNvPr id="113" name="Google Shape;113;p19"/>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9"/>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9"/>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9"/>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9"/>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9"/>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9"/>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9"/>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9"/>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9"/>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9"/>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9"/>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9"/>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9"/>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9"/>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9"/>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9"/>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9"/>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9"/>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9"/>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9"/>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9"/>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9"/>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9"/>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9"/>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9"/>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9"/>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9"/>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9"/>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9"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9"/>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9"/>
            <p:cNvGrpSpPr/>
            <p:nvPr/>
          </p:nvGrpSpPr>
          <p:grpSpPr>
            <a:xfrm>
              <a:off x="261" y="892"/>
              <a:ext cx="1124" cy="1464"/>
              <a:chOff x="96" y="916"/>
              <a:chExt cx="2208" cy="2876"/>
            </a:xfrm>
          </p:grpSpPr>
          <p:cxnSp>
            <p:nvCxnSpPr>
              <p:cNvPr id="145" name="Google Shape;145;p19"/>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9"/>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9"/>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9"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066800" y="1752600"/>
            <a:ext cx="7924800" cy="1066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Exploring dropouts and Transfer Learning with Inception</a:t>
            </a:r>
            <a:endParaRPr/>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0"/>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Prepare the dataset</a:t>
            </a:r>
            <a:endParaRPr/>
          </a:p>
        </p:txBody>
      </p:sp>
      <p:sp>
        <p:nvSpPr>
          <p:cNvPr id="280" name="Google Shape;280;p10"/>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281" name="Google Shape;281;p10"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282" name="Google Shape;282;p10"/>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83" name="Google Shape;283;p10"/>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284" name="Google Shape;284;p10"/>
          <p:cNvPicPr preferRelativeResize="0"/>
          <p:nvPr/>
        </p:nvPicPr>
        <p:blipFill rotWithShape="1">
          <a:blip r:embed="rId4">
            <a:alphaModFix/>
          </a:blip>
          <a:srcRect/>
          <a:stretch/>
        </p:blipFill>
        <p:spPr>
          <a:xfrm>
            <a:off x="914400" y="1651000"/>
            <a:ext cx="7620000" cy="44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1"/>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Prepare the dataset</a:t>
            </a:r>
            <a:endParaRPr/>
          </a:p>
        </p:txBody>
      </p:sp>
      <p:sp>
        <p:nvSpPr>
          <p:cNvPr id="291" name="Google Shape;291;p11"/>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292" name="Google Shape;292;p11"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293" name="Google Shape;293;p11"/>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94" name="Google Shape;294;p11"/>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295" name="Google Shape;295;p11"/>
          <p:cNvPicPr preferRelativeResize="0"/>
          <p:nvPr/>
        </p:nvPicPr>
        <p:blipFill rotWithShape="1">
          <a:blip r:embed="rId4">
            <a:alphaModFix/>
          </a:blip>
          <a:srcRect/>
          <a:stretch/>
        </p:blipFill>
        <p:spPr>
          <a:xfrm>
            <a:off x="900112" y="1708150"/>
            <a:ext cx="7696200" cy="416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Train the model</a:t>
            </a:r>
            <a:endParaRPr/>
          </a:p>
        </p:txBody>
      </p:sp>
      <p:sp>
        <p:nvSpPr>
          <p:cNvPr id="302" name="Google Shape;302;p1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303" name="Google Shape;303;p12"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304" name="Google Shape;304;p1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05" name="Google Shape;305;p12"/>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306" name="Google Shape;306;p12"/>
          <p:cNvPicPr preferRelativeResize="0"/>
          <p:nvPr/>
        </p:nvPicPr>
        <p:blipFill rotWithShape="1">
          <a:blip r:embed="rId4">
            <a:alphaModFix/>
          </a:blip>
          <a:srcRect/>
          <a:stretch/>
        </p:blipFill>
        <p:spPr>
          <a:xfrm>
            <a:off x="914400" y="1600200"/>
            <a:ext cx="5981700" cy="153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3"/>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Evaluate the results</a:t>
            </a:r>
            <a:endParaRPr/>
          </a:p>
        </p:txBody>
      </p:sp>
      <p:sp>
        <p:nvSpPr>
          <p:cNvPr id="313" name="Google Shape;313;p1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314" name="Google Shape;314;p13"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315" name="Google Shape;315;p1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16" name="Google Shape;316;p13"/>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317" name="Google Shape;317;p13"/>
          <p:cNvPicPr preferRelativeResize="0"/>
          <p:nvPr/>
        </p:nvPicPr>
        <p:blipFill rotWithShape="1">
          <a:blip r:embed="rId4">
            <a:alphaModFix/>
          </a:blip>
          <a:srcRect/>
          <a:stretch/>
        </p:blipFill>
        <p:spPr>
          <a:xfrm>
            <a:off x="914400" y="1905000"/>
            <a:ext cx="5876925"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4"/>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Evaluate the results</a:t>
            </a:r>
            <a:endParaRPr/>
          </a:p>
        </p:txBody>
      </p:sp>
      <p:sp>
        <p:nvSpPr>
          <p:cNvPr id="324" name="Google Shape;32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325" name="Google Shape;325;p14"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220980" algn="l" rtl="0">
              <a:spcBef>
                <a:spcPts val="0"/>
              </a:spcBef>
              <a:spcAft>
                <a:spcPts val="0"/>
              </a:spcAft>
              <a:buSzPts val="1920"/>
              <a:buNone/>
            </a:pPr>
            <a:endParaRPr sz="3200">
              <a:solidFill>
                <a:schemeClr val="dk1"/>
              </a:solidFill>
              <a:latin typeface="Tahoma"/>
              <a:ea typeface="Tahoma"/>
              <a:cs typeface="Tahoma"/>
              <a:sym typeface="Tahoma"/>
            </a:endParaRPr>
          </a:p>
        </p:txBody>
      </p:sp>
      <p:pic>
        <p:nvPicPr>
          <p:cNvPr id="326" name="Google Shape;326;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27" name="Google Shape;327;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328" name="Google Shape;328;p14"/>
          <p:cNvPicPr preferRelativeResize="0"/>
          <p:nvPr/>
        </p:nvPicPr>
        <p:blipFill rotWithShape="1">
          <a:blip r:embed="rId4">
            <a:alphaModFix/>
          </a:blip>
          <a:srcRect/>
          <a:stretch/>
        </p:blipFill>
        <p:spPr>
          <a:xfrm>
            <a:off x="1113775" y="1752600"/>
            <a:ext cx="5896625" cy="3981300"/>
          </a:xfrm>
          <a:prstGeom prst="rect">
            <a:avLst/>
          </a:prstGeom>
          <a:noFill/>
          <a:ln>
            <a:noFill/>
          </a:ln>
        </p:spPr>
      </p:pic>
      <p:pic>
        <p:nvPicPr>
          <p:cNvPr id="329" name="Google Shape;329;p14"/>
          <p:cNvPicPr preferRelativeResize="0"/>
          <p:nvPr/>
        </p:nvPicPr>
        <p:blipFill>
          <a:blip r:embed="rId5">
            <a:alphaModFix/>
          </a:blip>
          <a:stretch>
            <a:fillRect/>
          </a:stretch>
        </p:blipFill>
        <p:spPr>
          <a:xfrm>
            <a:off x="3421575" y="5684075"/>
            <a:ext cx="757511" cy="335725"/>
          </a:xfrm>
          <a:prstGeom prst="rect">
            <a:avLst/>
          </a:prstGeom>
          <a:noFill/>
          <a:ln>
            <a:noFill/>
          </a:ln>
        </p:spPr>
      </p:pic>
      <p:pic>
        <p:nvPicPr>
          <p:cNvPr id="330" name="Google Shape;330;p14"/>
          <p:cNvPicPr preferRelativeResize="0"/>
          <p:nvPr/>
        </p:nvPicPr>
        <p:blipFill>
          <a:blip r:embed="rId6">
            <a:alphaModFix/>
          </a:blip>
          <a:stretch>
            <a:fillRect/>
          </a:stretch>
        </p:blipFill>
        <p:spPr>
          <a:xfrm>
            <a:off x="946500" y="3270875"/>
            <a:ext cx="318450" cy="843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5"/>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
        <p:nvSpPr>
          <p:cNvPr id="336" name="Google Shape;336;p15"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Understand the dropout</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Create new model by using a pre-trained model to achieve good results even with a small training dataset</a:t>
            </a:r>
            <a:endParaRPr/>
          </a:p>
        </p:txBody>
      </p:sp>
      <p:sp>
        <p:nvSpPr>
          <p:cNvPr id="337" name="Google Shape;337;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pic>
        <p:nvPicPr>
          <p:cNvPr id="338" name="Google Shape;338;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9" name="Google Shape;339;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6"/>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sp>
        <p:nvSpPr>
          <p:cNvPr id="345" name="Google Shape;345;p16"/>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pic>
        <p:nvPicPr>
          <p:cNvPr id="346" name="Google Shape;346;p16"/>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7" name="Google Shape;347;p16"/>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sp>
        <p:nvSpPr>
          <p:cNvPr id="196" name="Google Shape;196;p2"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Understand the dropout</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Create new model by using a pre-trained model to achieve good results even with a small training dataset</a:t>
            </a:r>
            <a:endParaRPr/>
          </a:p>
        </p:txBody>
      </p:sp>
      <p:sp>
        <p:nvSpPr>
          <p:cNvPr id="197" name="Google Shape;197;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199" name="Google Shape;199;p2"/>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The dropout</a:t>
            </a:r>
            <a:endParaRPr/>
          </a:p>
        </p:txBody>
      </p:sp>
      <p:sp>
        <p:nvSpPr>
          <p:cNvPr id="205" name="Google Shape;205;p3"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It is to remove a random number of neurons in your neural network. </a:t>
            </a:r>
            <a:endParaRPr/>
          </a:p>
          <a:p>
            <a:pPr marL="342900" lvl="0" indent="-342900" algn="l" rtl="0">
              <a:lnSpc>
                <a:spcPct val="150000"/>
              </a:lnSpc>
              <a:spcBef>
                <a:spcPts val="40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This works very well for two reasons: </a:t>
            </a:r>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The first is that neighboring neurons often end up with similar weights, which can lead to overfitting, so dropping some out at random can remove this. </a:t>
            </a:r>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The second is that often a neuron can over-weigh the input from a neuron in the previous layer, and can over specialize as a result.</a:t>
            </a:r>
            <a:endParaRPr/>
          </a:p>
        </p:txBody>
      </p:sp>
      <p:sp>
        <p:nvSpPr>
          <p:cNvPr id="206" name="Google Shape;206;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pic>
        <p:nvPicPr>
          <p:cNvPr id="207" name="Google Shape;207;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8" name="Google Shape;208;p3"/>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The dropout</a:t>
            </a:r>
            <a:endParaRPr/>
          </a:p>
        </p:txBody>
      </p:sp>
      <p:sp>
        <p:nvSpPr>
          <p:cNvPr id="214" name="Google Shape;214;p4"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p>
            <a:pPr marL="342900" lvl="0" indent="-220980" algn="l" rtl="0">
              <a:spcBef>
                <a:spcPts val="0"/>
              </a:spcBef>
              <a:spcAft>
                <a:spcPts val="0"/>
              </a:spcAft>
              <a:buSzPts val="1920"/>
              <a:buNone/>
            </a:pPr>
            <a:endParaRPr sz="3200">
              <a:solidFill>
                <a:schemeClr val="dk1"/>
              </a:solidFill>
              <a:latin typeface="Tahoma"/>
              <a:ea typeface="Tahoma"/>
              <a:cs typeface="Tahoma"/>
              <a:sym typeface="Tahoma"/>
            </a:endParaRPr>
          </a:p>
        </p:txBody>
      </p:sp>
      <p:sp>
        <p:nvSpPr>
          <p:cNvPr id="215" name="Google Shape;215;p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pic>
        <p:nvPicPr>
          <p:cNvPr id="216" name="Google Shape;216;p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7" name="Google Shape;217;p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218" name="Google Shape;218;p4"/>
          <p:cNvPicPr preferRelativeResize="0"/>
          <p:nvPr/>
        </p:nvPicPr>
        <p:blipFill rotWithShape="1">
          <a:blip r:embed="rId4">
            <a:alphaModFix/>
          </a:blip>
          <a:srcRect/>
          <a:stretch/>
        </p:blipFill>
        <p:spPr>
          <a:xfrm>
            <a:off x="2456425" y="1980975"/>
            <a:ext cx="4419600" cy="346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Setup the </a:t>
            </a:r>
            <a:r>
              <a:rPr lang="en-US" sz="4000" b="0" i="0" u="none">
                <a:solidFill>
                  <a:schemeClr val="dk2"/>
                </a:solidFill>
                <a:latin typeface="Tahoma"/>
                <a:ea typeface="Tahoma"/>
                <a:cs typeface="Tahoma"/>
                <a:sym typeface="Tahom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pre-trained </a:t>
            </a:r>
            <a:r>
              <a:rPr lang="en-US" sz="4000" b="0" i="0" u="none">
                <a:solidFill>
                  <a:schemeClr val="dk2"/>
                </a:solidFill>
                <a:latin typeface="Tahoma"/>
                <a:ea typeface="Tahoma"/>
                <a:cs typeface="Tahoma"/>
                <a:sym typeface="Tahoma"/>
              </a:rPr>
              <a:t>model</a:t>
            </a:r>
            <a:endParaRPr/>
          </a:p>
        </p:txBody>
      </p:sp>
      <p:sp>
        <p:nvSpPr>
          <p:cNvPr id="225" name="Google Shape;225;p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226" name="Google Shape;226;p5"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You will need to prepare pre-trained model and configure the layers that you need. For this session, you will use the convolution layers of the InceptionV3 architecture as your base model. To do that, you need to:</a:t>
            </a:r>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Set the input shape to fit your application. In this case</a:t>
            </a:r>
            <a:r>
              <a:rPr lang="en-US" sz="1600"/>
              <a:t>,</a:t>
            </a:r>
            <a:r>
              <a:rPr lang="en-US" sz="1600" b="0" i="0" u="none">
                <a:solidFill>
                  <a:schemeClr val="dk1"/>
                </a:solidFill>
                <a:latin typeface="Tahoma"/>
                <a:ea typeface="Tahoma"/>
                <a:cs typeface="Tahoma"/>
                <a:sym typeface="Tahoma"/>
              </a:rPr>
              <a:t> set it to 150x150x3 as you've been doing in the last few labs.</a:t>
            </a:r>
            <a:endParaRPr sz="2000" b="0" i="0" u="none">
              <a:solidFill>
                <a:schemeClr val="dk1"/>
              </a:solidFill>
              <a:latin typeface="Tahoma"/>
              <a:ea typeface="Tahoma"/>
              <a:cs typeface="Tahoma"/>
              <a:sym typeface="Tahoma"/>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Pick and freeze the convolution layers to take advantage of the features it has learned already.</a:t>
            </a:r>
            <a:endParaRPr sz="2000" b="0" i="0" u="none">
              <a:solidFill>
                <a:schemeClr val="dk1"/>
              </a:solidFill>
              <a:latin typeface="Tahoma"/>
              <a:ea typeface="Tahoma"/>
              <a:cs typeface="Tahoma"/>
              <a:sym typeface="Tahoma"/>
            </a:endParaRPr>
          </a:p>
          <a:p>
            <a:pPr marL="742950" lvl="1" indent="-28575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Add dense layers which you will train.</a:t>
            </a:r>
            <a:endParaRPr/>
          </a:p>
        </p:txBody>
      </p:sp>
      <p:pic>
        <p:nvPicPr>
          <p:cNvPr id="227" name="Google Shape;227;p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28" name="Google Shape;228;p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InceptionV3</a:t>
            </a:r>
            <a:endParaRPr/>
          </a:p>
        </p:txBody>
      </p:sp>
      <p:sp>
        <p:nvSpPr>
          <p:cNvPr id="235" name="Google Shape;235;p6"/>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236" name="Google Shape;236;p6"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Convolutional neural network (CNN) architecture designed for image classification and object detection. </a:t>
            </a:r>
            <a:endParaRPr/>
          </a:p>
          <a:p>
            <a:pPr marL="342900" lvl="0" indent="-34290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It is part of the Inception family of models developed by Google, with the goal of improving computational efficiency while maintaining or even enhancing performance.</a:t>
            </a:r>
            <a:endParaRPr/>
          </a:p>
          <a:p>
            <a:pPr marL="342900" lvl="0" indent="-34290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InceptionV3 employs a module called an "Inception module" that uses various filter sizes (1x1, 3x3, and 5x5 convolutions) in parallel to capture features at different scales.</a:t>
            </a:r>
            <a:endParaRPr/>
          </a:p>
          <a:p>
            <a:pPr marL="342900" lvl="0" indent="-342900" algn="l" rtl="0">
              <a:lnSpc>
                <a:spcPct val="150000"/>
              </a:lnSpc>
              <a:spcBef>
                <a:spcPts val="320"/>
              </a:spcBef>
              <a:spcAft>
                <a:spcPts val="0"/>
              </a:spcAft>
              <a:buClr>
                <a:schemeClr val="dk1"/>
              </a:buClr>
              <a:buSzPts val="960"/>
              <a:buFont typeface="Noto Sans Symbols"/>
              <a:buChar char="❑"/>
            </a:pPr>
            <a:r>
              <a:rPr lang="en-US" sz="1600" b="0" i="0" u="none">
                <a:solidFill>
                  <a:schemeClr val="dk1"/>
                </a:solidFill>
                <a:latin typeface="Tahoma"/>
                <a:ea typeface="Tahoma"/>
                <a:cs typeface="Tahoma"/>
                <a:sym typeface="Tahoma"/>
              </a:rPr>
              <a:t>It incorporates batch normalization and factorized convolutions to reduce the computational cost. </a:t>
            </a:r>
            <a:endParaRPr/>
          </a:p>
        </p:txBody>
      </p:sp>
      <p:pic>
        <p:nvPicPr>
          <p:cNvPr id="237" name="Google Shape;237;p6"/>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38" name="Google Shape;238;p6"/>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7"/>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Download the pre-trained weights</a:t>
            </a:r>
            <a:endParaRPr/>
          </a:p>
        </p:txBody>
      </p:sp>
      <p:sp>
        <p:nvSpPr>
          <p:cNvPr id="245" name="Google Shape;245;p7"/>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246" name="Google Shape;246;p7"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247" name="Google Shape;247;p7"/>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48" name="Google Shape;248;p7"/>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249" name="Google Shape;249;p7"/>
          <p:cNvPicPr preferRelativeResize="0"/>
          <p:nvPr/>
        </p:nvPicPr>
        <p:blipFill rotWithShape="1">
          <a:blip r:embed="rId4">
            <a:alphaModFix/>
          </a:blip>
          <a:srcRect/>
          <a:stretch/>
        </p:blipFill>
        <p:spPr>
          <a:xfrm>
            <a:off x="990600" y="1654175"/>
            <a:ext cx="7696201" cy="3971925"/>
          </a:xfrm>
          <a:prstGeom prst="rect">
            <a:avLst/>
          </a:prstGeom>
          <a:noFill/>
          <a:ln>
            <a:noFill/>
          </a:ln>
        </p:spPr>
      </p:pic>
      <p:sp>
        <p:nvSpPr>
          <p:cNvPr id="250" name="Google Shape;250;p7"/>
          <p:cNvSpPr/>
          <p:nvPr/>
        </p:nvSpPr>
        <p:spPr>
          <a:xfrm>
            <a:off x="1163275" y="1938200"/>
            <a:ext cx="7165200" cy="54660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Select last layer</a:t>
            </a:r>
            <a:endParaRPr/>
          </a:p>
        </p:txBody>
      </p:sp>
      <p:sp>
        <p:nvSpPr>
          <p:cNvPr id="257" name="Google Shape;257;p8"/>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258" name="Google Shape;258;p8"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259" name="Google Shape;259;p8"/>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60" name="Google Shape;260;p8"/>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261" name="Google Shape;261;p8"/>
          <p:cNvPicPr preferRelativeResize="0"/>
          <p:nvPr/>
        </p:nvPicPr>
        <p:blipFill rotWithShape="1">
          <a:blip r:embed="rId4">
            <a:alphaModFix/>
          </a:blip>
          <a:srcRect/>
          <a:stretch/>
        </p:blipFill>
        <p:spPr>
          <a:xfrm>
            <a:off x="914400" y="1708150"/>
            <a:ext cx="6962775" cy="92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9"/>
          <p:cNvSpPr txBox="1">
            <a:spLocks noGrp="1"/>
          </p:cNvSpPr>
          <p:nvPr>
            <p:ph type="title"/>
          </p:nvPr>
        </p:nvSpPr>
        <p:spPr>
          <a:xfrm>
            <a:off x="609600" y="304800"/>
            <a:ext cx="8153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a:t>Add dense layers for your c</a:t>
            </a:r>
            <a:r>
              <a:rPr lang="en-US" sz="4000" b="0" i="0" u="none">
                <a:solidFill>
                  <a:schemeClr val="dk2"/>
                </a:solidFill>
                <a:latin typeface="Tahoma"/>
                <a:ea typeface="Tahoma"/>
                <a:cs typeface="Tahoma"/>
                <a:sym typeface="Tahoma"/>
              </a:rPr>
              <a:t>lassifier</a:t>
            </a:r>
            <a:endParaRPr/>
          </a:p>
        </p:txBody>
      </p:sp>
      <p:sp>
        <p:nvSpPr>
          <p:cNvPr id="268" name="Google Shape;268;p9"/>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269" name="Google Shape;269;p9" descr="Rectangle: Click to edit Master text styles &#10;Second level &#10;Third level &#10;Fourth level &#10;Fifth level"/>
          <p:cNvSpPr txBox="1">
            <a:spLocks noGrp="1"/>
          </p:cNvSpPr>
          <p:nvPr>
            <p:ph type="body" idx="1"/>
          </p:nvPr>
        </p:nvSpPr>
        <p:spPr>
          <a:xfrm>
            <a:off x="838200" y="1752600"/>
            <a:ext cx="75438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Noto Sans Symbols"/>
              <a:buChar char="❑"/>
            </a:pPr>
            <a:r>
              <a:rPr lang="en-US" sz="2000" b="0" i="0" u="none">
                <a:solidFill>
                  <a:schemeClr val="dk1"/>
                </a:solidFill>
                <a:latin typeface="Tahoma"/>
                <a:ea typeface="Tahoma"/>
                <a:cs typeface="Tahoma"/>
                <a:sym typeface="Tahoma"/>
              </a:rPr>
              <a:t>What</a:t>
            </a:r>
            <a:endParaRPr/>
          </a:p>
        </p:txBody>
      </p:sp>
      <p:pic>
        <p:nvPicPr>
          <p:cNvPr id="270" name="Google Shape;270;p9"/>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71" name="Google Shape;271;p9"/>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a:solidFill>
                  <a:schemeClr val="dk1"/>
                </a:solidFill>
                <a:latin typeface="Tahoma"/>
                <a:ea typeface="Tahoma"/>
                <a:cs typeface="Tahoma"/>
                <a:sym typeface="Tahoma"/>
              </a:rPr>
              <a:t>Exploring dropouts and Transfer Learning with Inception</a:t>
            </a:r>
            <a:endParaRPr/>
          </a:p>
        </p:txBody>
      </p:sp>
      <p:pic>
        <p:nvPicPr>
          <p:cNvPr id="272" name="Google Shape;272;p9"/>
          <p:cNvPicPr preferRelativeResize="0"/>
          <p:nvPr/>
        </p:nvPicPr>
        <p:blipFill rotWithShape="1">
          <a:blip r:embed="rId4">
            <a:alphaModFix/>
          </a:blip>
          <a:srcRect/>
          <a:stretch/>
        </p:blipFill>
        <p:spPr>
          <a:xfrm>
            <a:off x="914400" y="1773237"/>
            <a:ext cx="7543800" cy="3867150"/>
          </a:xfrm>
          <a:prstGeom prst="rect">
            <a:avLst/>
          </a:prstGeom>
          <a:noFill/>
          <a:ln>
            <a:noFill/>
          </a:ln>
        </p:spPr>
      </p:pic>
      <p:sp>
        <p:nvSpPr>
          <p:cNvPr id="273" name="Google Shape;273;p9"/>
          <p:cNvSpPr/>
          <p:nvPr/>
        </p:nvSpPr>
        <p:spPr>
          <a:xfrm>
            <a:off x="989400" y="2721975"/>
            <a:ext cx="7165200" cy="108360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Macintosh PowerPoint</Application>
  <PresentationFormat>On-screen Show (4:3)</PresentationFormat>
  <Paragraphs>80</Paragraphs>
  <Slides>16</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Noto Sans Symbols</vt:lpstr>
      <vt:lpstr>Tahoma</vt:lpstr>
      <vt:lpstr>1_Blueprint</vt:lpstr>
      <vt:lpstr>Blueprint</vt:lpstr>
      <vt:lpstr>Exploring dropouts and Transfer Learning with Inception</vt:lpstr>
      <vt:lpstr>Objectives</vt:lpstr>
      <vt:lpstr>The dropout</vt:lpstr>
      <vt:lpstr>The dropout</vt:lpstr>
      <vt:lpstr>Setup the pre-trained model</vt:lpstr>
      <vt:lpstr>InceptionV3</vt:lpstr>
      <vt:lpstr>Download the pre-trained weights</vt:lpstr>
      <vt:lpstr>Select last layer</vt:lpstr>
      <vt:lpstr>Add dense layers for your classifier</vt:lpstr>
      <vt:lpstr>Prepare the dataset</vt:lpstr>
      <vt:lpstr>Prepare the dataset</vt:lpstr>
      <vt:lpstr>Train the model</vt:lpstr>
      <vt:lpstr>Evaluate the results</vt:lpstr>
      <vt:lpstr>Evaluate the results</vt:lpstr>
      <vt:lpstr>Summary</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dropouts and Transfer Learning with Inception</dc:title>
  <dc:creator>Hoa Doan</dc:creator>
  <cp:lastModifiedBy>Hoa Doan</cp:lastModifiedBy>
  <cp:revision>1</cp:revision>
  <dcterms:created xsi:type="dcterms:W3CDTF">2023-11-30T14:02:20Z</dcterms:created>
  <dcterms:modified xsi:type="dcterms:W3CDTF">2023-12-09T10:11:14Z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