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BV9uvI12PNuTwyAUmQRPZzy1M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0"/>
    <p:restoredTop sz="94643"/>
  </p:normalViewPr>
  <p:slideViewPr>
    <p:cSldViewPr snapToGrid="0">
      <p:cViewPr varScale="1">
        <p:scale>
          <a:sx n="120" d="100"/>
          <a:sy n="120" d="100"/>
        </p:scale>
        <p:origin x="140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2" Type="http://customschemas.google.com/relationships/presentationmetadata" Target="metadata"/><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16303876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extLst>
      <p:ext uri="{BB962C8B-B14F-4D97-AF65-F5344CB8AC3E}">
        <p14:creationId xmlns:p14="http://schemas.microsoft.com/office/powerpoint/2010/main" val="554290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0: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10: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79" name="Google Shape;279;p10: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2059344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1: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1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91" name="Google Shape;291;p1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1582152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1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03" name="Google Shape;303;p1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738647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3: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1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15" name="Google Shape;315;p1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772970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p14: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6" name="Google Shape;326;p14: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9430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5: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15: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15</a:t>
            </a:fld>
            <a:endParaRPr/>
          </a:p>
        </p:txBody>
      </p:sp>
    </p:spTree>
    <p:extLst>
      <p:ext uri="{BB962C8B-B14F-4D97-AF65-F5344CB8AC3E}">
        <p14:creationId xmlns:p14="http://schemas.microsoft.com/office/powerpoint/2010/main" val="51245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6: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8" name="Google Shape;348;p16: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49" name="Google Shape;349;p16: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16</a:t>
            </a:fld>
            <a:endParaRPr/>
          </a:p>
        </p:txBody>
      </p:sp>
    </p:spTree>
    <p:extLst>
      <p:ext uri="{BB962C8B-B14F-4D97-AF65-F5344CB8AC3E}">
        <p14:creationId xmlns:p14="http://schemas.microsoft.com/office/powerpoint/2010/main" val="10901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7: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0" name="Google Shape;360;p17: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61" name="Google Shape;361;p17: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17</a:t>
            </a:fld>
            <a:endParaRPr/>
          </a:p>
        </p:txBody>
      </p:sp>
    </p:spTree>
    <p:extLst>
      <p:ext uri="{BB962C8B-B14F-4D97-AF65-F5344CB8AC3E}">
        <p14:creationId xmlns:p14="http://schemas.microsoft.com/office/powerpoint/2010/main" val="104637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8: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18: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72" name="Google Shape;372;p18: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18</a:t>
            </a:fld>
            <a:endParaRPr/>
          </a:p>
        </p:txBody>
      </p:sp>
    </p:spTree>
    <p:extLst>
      <p:ext uri="{BB962C8B-B14F-4D97-AF65-F5344CB8AC3E}">
        <p14:creationId xmlns:p14="http://schemas.microsoft.com/office/powerpoint/2010/main" val="628966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9: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19: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83" name="Google Shape;383;p19: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19</a:t>
            </a:fld>
            <a:endParaRPr/>
          </a:p>
        </p:txBody>
      </p:sp>
    </p:spTree>
    <p:extLst>
      <p:ext uri="{BB962C8B-B14F-4D97-AF65-F5344CB8AC3E}">
        <p14:creationId xmlns:p14="http://schemas.microsoft.com/office/powerpoint/2010/main" val="152098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3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0: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2" name="Google Shape;392;p20: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93" name="Google Shape;393;p20: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20</a:t>
            </a:fld>
            <a:endParaRPr/>
          </a:p>
        </p:txBody>
      </p:sp>
    </p:spTree>
    <p:extLst>
      <p:ext uri="{BB962C8B-B14F-4D97-AF65-F5344CB8AC3E}">
        <p14:creationId xmlns:p14="http://schemas.microsoft.com/office/powerpoint/2010/main" val="1761250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1: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2" name="Google Shape;402;p2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403" name="Google Shape;403;p2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21</a:t>
            </a:fld>
            <a:endParaRPr/>
          </a:p>
        </p:txBody>
      </p:sp>
    </p:spTree>
    <p:extLst>
      <p:ext uri="{BB962C8B-B14F-4D97-AF65-F5344CB8AC3E}">
        <p14:creationId xmlns:p14="http://schemas.microsoft.com/office/powerpoint/2010/main" val="199411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2: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413" name="Google Shape;413;p22: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4945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3: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422" name="Google Shape;422;p23: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875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3" name="Google Shape;203;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extLst>
      <p:ext uri="{BB962C8B-B14F-4D97-AF65-F5344CB8AC3E}">
        <p14:creationId xmlns:p14="http://schemas.microsoft.com/office/powerpoint/2010/main" val="3474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4: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4: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14" name="Google Shape;214;p4: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181488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5: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5: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24" name="Google Shape;224;p5: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1830539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6: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6: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35" name="Google Shape;235;p6: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1290127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7: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46" name="Google Shape;246;p7: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69036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8: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6" name="Google Shape;256;p8: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57" name="Google Shape;257;p8: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1434433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9: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p9: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68" name="Google Shape;268;p9: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113135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25"/>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25"/>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25"/>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27"/>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2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8"/>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3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3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3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3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3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31"/>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3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3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3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4"/>
          <p:cNvGrpSpPr/>
          <p:nvPr/>
        </p:nvGrpSpPr>
        <p:grpSpPr>
          <a:xfrm>
            <a:off x="0" y="0"/>
            <a:ext cx="9144000" cy="6858000"/>
            <a:chOff x="0" y="0"/>
            <a:chExt cx="5760" cy="4320"/>
          </a:xfrm>
        </p:grpSpPr>
        <p:grpSp>
          <p:nvGrpSpPr>
            <p:cNvPr id="11" name="Google Shape;11;p24"/>
            <p:cNvGrpSpPr/>
            <p:nvPr/>
          </p:nvGrpSpPr>
          <p:grpSpPr>
            <a:xfrm>
              <a:off x="0" y="0"/>
              <a:ext cx="5760" cy="4320"/>
              <a:chOff x="0" y="0"/>
              <a:chExt cx="5760" cy="4320"/>
            </a:xfrm>
          </p:grpSpPr>
          <p:sp>
            <p:nvSpPr>
              <p:cNvPr id="12" name="Google Shape;12;p24"/>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24"/>
              <p:cNvGrpSpPr/>
              <p:nvPr/>
            </p:nvGrpSpPr>
            <p:grpSpPr>
              <a:xfrm>
                <a:off x="0" y="0"/>
                <a:ext cx="5760" cy="4320"/>
                <a:chOff x="0" y="0"/>
                <a:chExt cx="5760" cy="4320"/>
              </a:xfrm>
            </p:grpSpPr>
            <p:cxnSp>
              <p:nvCxnSpPr>
                <p:cNvPr id="14" name="Google Shape;14;p24"/>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24"/>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24"/>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24"/>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24"/>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24"/>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24"/>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24"/>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24"/>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24"/>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24"/>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24"/>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24"/>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24"/>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24"/>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24"/>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24"/>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24"/>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24"/>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24"/>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24"/>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24"/>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24"/>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24"/>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24"/>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24"/>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24"/>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24"/>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24"/>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24"/>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24"/>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24"/>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24"/>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24"/>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24"/>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24"/>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24"/>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24"/>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24"/>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24"/>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24"/>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24"/>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24"/>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24"/>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24"/>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24"/>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24"/>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24"/>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24"/>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24"/>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24"/>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24"/>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24"/>
            <p:cNvGrpSpPr/>
            <p:nvPr/>
          </p:nvGrpSpPr>
          <p:grpSpPr>
            <a:xfrm>
              <a:off x="3" y="559"/>
              <a:ext cx="4192" cy="1796"/>
              <a:chOff x="3" y="559"/>
              <a:chExt cx="4192" cy="1796"/>
            </a:xfrm>
          </p:grpSpPr>
          <p:cxnSp>
            <p:nvCxnSpPr>
              <p:cNvPr id="67" name="Google Shape;67;p24"/>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24"/>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24"/>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24"/>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24"/>
            <p:cNvGrpSpPr/>
            <p:nvPr/>
          </p:nvGrpSpPr>
          <p:grpSpPr>
            <a:xfrm>
              <a:off x="1480" y="1952"/>
              <a:ext cx="3808" cy="1812"/>
              <a:chOff x="1480" y="1952"/>
              <a:chExt cx="3808" cy="1812"/>
            </a:xfrm>
          </p:grpSpPr>
          <p:cxnSp>
            <p:nvCxnSpPr>
              <p:cNvPr id="72" name="Google Shape;72;p24"/>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24"/>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24"/>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2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24"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24"/>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24"/>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24"/>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26"/>
          <p:cNvGrpSpPr/>
          <p:nvPr/>
        </p:nvGrpSpPr>
        <p:grpSpPr>
          <a:xfrm>
            <a:off x="0" y="0"/>
            <a:ext cx="9144000" cy="6858000"/>
            <a:chOff x="0" y="0"/>
            <a:chExt cx="5760" cy="4320"/>
          </a:xfrm>
        </p:grpSpPr>
        <p:grpSp>
          <p:nvGrpSpPr>
            <p:cNvPr id="88" name="Google Shape;88;p26"/>
            <p:cNvGrpSpPr/>
            <p:nvPr/>
          </p:nvGrpSpPr>
          <p:grpSpPr>
            <a:xfrm>
              <a:off x="0" y="0"/>
              <a:ext cx="5760" cy="4320"/>
              <a:chOff x="0" y="0"/>
              <a:chExt cx="5760" cy="4320"/>
            </a:xfrm>
          </p:grpSpPr>
          <p:grpSp>
            <p:nvGrpSpPr>
              <p:cNvPr id="89" name="Google Shape;89;p26"/>
              <p:cNvGrpSpPr/>
              <p:nvPr/>
            </p:nvGrpSpPr>
            <p:grpSpPr>
              <a:xfrm>
                <a:off x="0" y="192"/>
                <a:ext cx="5760" cy="4032"/>
                <a:chOff x="0" y="192"/>
                <a:chExt cx="5760" cy="4032"/>
              </a:xfrm>
            </p:grpSpPr>
            <p:cxnSp>
              <p:nvCxnSpPr>
                <p:cNvPr id="90" name="Google Shape;90;p2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2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2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2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2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2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2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2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2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2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2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2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2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2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2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2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2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2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2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2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2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2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26"/>
              <p:cNvGrpSpPr/>
              <p:nvPr/>
            </p:nvGrpSpPr>
            <p:grpSpPr>
              <a:xfrm>
                <a:off x="192" y="0"/>
                <a:ext cx="5376" cy="4320"/>
                <a:chOff x="192" y="0"/>
                <a:chExt cx="5376" cy="4320"/>
              </a:xfrm>
            </p:grpSpPr>
            <p:cxnSp>
              <p:nvCxnSpPr>
                <p:cNvPr id="113" name="Google Shape;113;p2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2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2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2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2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2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2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2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2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2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2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2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2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2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2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2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2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2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2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2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2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2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2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2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2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2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2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2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2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26"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2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26"/>
            <p:cNvGrpSpPr/>
            <p:nvPr/>
          </p:nvGrpSpPr>
          <p:grpSpPr>
            <a:xfrm>
              <a:off x="261" y="892"/>
              <a:ext cx="1124" cy="1464"/>
              <a:chOff x="96" y="916"/>
              <a:chExt cx="2208" cy="2876"/>
            </a:xfrm>
          </p:grpSpPr>
          <p:cxnSp>
            <p:nvCxnSpPr>
              <p:cNvPr id="145" name="Google Shape;145;p26"/>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26"/>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26"/>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2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2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2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2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2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066800" y="1752600"/>
            <a:ext cx="79248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Sequence models and literature for NLP</a:t>
            </a:r>
            <a:endParaRPr/>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0"/>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282" name="Google Shape;282;p10"/>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283" name="Google Shape;283;p10"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a:t>F</a:t>
            </a:r>
            <a:r>
              <a:rPr lang="en-US" sz="2000" b="0" i="0" u="none">
                <a:solidFill>
                  <a:schemeClr val="dk1"/>
                </a:solidFill>
                <a:latin typeface="Tahoma"/>
                <a:ea typeface="Tahoma"/>
                <a:cs typeface="Tahoma"/>
                <a:sym typeface="Tahoma"/>
              </a:rPr>
              <a:t>or each line in the corpus, we'll generate a token list using the tokenizers, texts to sequences method.</a:t>
            </a:r>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15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Example:</a:t>
            </a:r>
            <a:endParaRPr/>
          </a:p>
        </p:txBody>
      </p:sp>
      <p:pic>
        <p:nvPicPr>
          <p:cNvPr id="284" name="Google Shape;284;p10"/>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85" name="Google Shape;285;p10"/>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286" name="Google Shape;286;p10"/>
          <p:cNvPicPr preferRelativeResize="0"/>
          <p:nvPr/>
        </p:nvPicPr>
        <p:blipFill rotWithShape="1">
          <a:blip r:embed="rId4">
            <a:alphaModFix/>
          </a:blip>
          <a:srcRect/>
          <a:stretch/>
        </p:blipFill>
        <p:spPr>
          <a:xfrm>
            <a:off x="990600" y="2819400"/>
            <a:ext cx="6934200" cy="1447800"/>
          </a:xfrm>
          <a:prstGeom prst="rect">
            <a:avLst/>
          </a:prstGeom>
          <a:noFill/>
          <a:ln>
            <a:noFill/>
          </a:ln>
        </p:spPr>
      </p:pic>
      <p:pic>
        <p:nvPicPr>
          <p:cNvPr id="287" name="Google Shape;287;p10"/>
          <p:cNvPicPr preferRelativeResize="0"/>
          <p:nvPr/>
        </p:nvPicPr>
        <p:blipFill rotWithShape="1">
          <a:blip r:embed="rId5">
            <a:alphaModFix/>
          </a:blip>
          <a:srcRect/>
          <a:stretch/>
        </p:blipFill>
        <p:spPr>
          <a:xfrm>
            <a:off x="3024187" y="4572000"/>
            <a:ext cx="3095625" cy="14906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1"/>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294" name="Google Shape;294;p11"/>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295" name="Google Shape;295;p11"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a:t>I</a:t>
            </a:r>
            <a:r>
              <a:rPr lang="en-US" sz="2000" b="0" i="0" u="none">
                <a:solidFill>
                  <a:schemeClr val="dk1"/>
                </a:solidFill>
                <a:latin typeface="Tahoma"/>
                <a:ea typeface="Tahoma"/>
                <a:cs typeface="Tahoma"/>
                <a:sym typeface="Tahoma"/>
              </a:rPr>
              <a:t>terate over this list of tokens and create a number of n-grams sequences</a:t>
            </a:r>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The result will be:</a:t>
            </a:r>
            <a:endParaRPr/>
          </a:p>
        </p:txBody>
      </p:sp>
      <p:pic>
        <p:nvPicPr>
          <p:cNvPr id="296" name="Google Shape;296;p11"/>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97" name="Google Shape;297;p11"/>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298" name="Google Shape;298;p11"/>
          <p:cNvPicPr preferRelativeResize="0"/>
          <p:nvPr/>
        </p:nvPicPr>
        <p:blipFill rotWithShape="1">
          <a:blip r:embed="rId4">
            <a:alphaModFix/>
          </a:blip>
          <a:srcRect/>
          <a:stretch/>
        </p:blipFill>
        <p:spPr>
          <a:xfrm>
            <a:off x="914400" y="2819400"/>
            <a:ext cx="7772400" cy="1447800"/>
          </a:xfrm>
          <a:prstGeom prst="rect">
            <a:avLst/>
          </a:prstGeom>
          <a:noFill/>
          <a:ln>
            <a:noFill/>
          </a:ln>
        </p:spPr>
      </p:pic>
      <p:pic>
        <p:nvPicPr>
          <p:cNvPr id="299" name="Google Shape;299;p11"/>
          <p:cNvPicPr preferRelativeResize="0"/>
          <p:nvPr/>
        </p:nvPicPr>
        <p:blipFill rotWithShape="1">
          <a:blip r:embed="rId5">
            <a:alphaModFix/>
          </a:blip>
          <a:srcRect/>
          <a:stretch/>
        </p:blipFill>
        <p:spPr>
          <a:xfrm>
            <a:off x="3609975" y="4359275"/>
            <a:ext cx="3095625" cy="179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2"/>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306" name="Google Shape;306;p1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307" name="Google Shape;307;p12"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a:t>F</a:t>
            </a:r>
            <a:r>
              <a:rPr lang="en-US" sz="2000" b="0" i="0" u="none">
                <a:solidFill>
                  <a:schemeClr val="dk1"/>
                </a:solidFill>
                <a:latin typeface="Tahoma"/>
                <a:ea typeface="Tahoma"/>
                <a:cs typeface="Tahoma"/>
                <a:sym typeface="Tahoma"/>
              </a:rPr>
              <a:t>ind the length of the longest sentence in the corpus</a:t>
            </a:r>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a:t>P</a:t>
            </a:r>
            <a:r>
              <a:rPr lang="en-US" sz="2000" b="0" i="0" u="none">
                <a:solidFill>
                  <a:schemeClr val="dk1"/>
                </a:solidFill>
                <a:latin typeface="Tahoma"/>
                <a:ea typeface="Tahoma"/>
                <a:cs typeface="Tahoma"/>
                <a:sym typeface="Tahoma"/>
              </a:rPr>
              <a:t>ad all of the sequences so that they are the same length</a:t>
            </a:r>
            <a:endParaRPr/>
          </a:p>
        </p:txBody>
      </p:sp>
      <p:pic>
        <p:nvPicPr>
          <p:cNvPr id="308" name="Google Shape;308;p1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09" name="Google Shape;309;p12"/>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310" name="Google Shape;310;p12"/>
          <p:cNvPicPr preferRelativeResize="0"/>
          <p:nvPr/>
        </p:nvPicPr>
        <p:blipFill rotWithShape="1">
          <a:blip r:embed="rId4">
            <a:alphaModFix/>
          </a:blip>
          <a:srcRect/>
          <a:stretch/>
        </p:blipFill>
        <p:spPr>
          <a:xfrm>
            <a:off x="914400" y="2424112"/>
            <a:ext cx="7620000" cy="952500"/>
          </a:xfrm>
          <a:prstGeom prst="rect">
            <a:avLst/>
          </a:prstGeom>
          <a:noFill/>
          <a:ln>
            <a:noFill/>
          </a:ln>
        </p:spPr>
      </p:pic>
      <p:pic>
        <p:nvPicPr>
          <p:cNvPr id="311" name="Google Shape;311;p12"/>
          <p:cNvPicPr preferRelativeResize="0"/>
          <p:nvPr/>
        </p:nvPicPr>
        <p:blipFill rotWithShape="1">
          <a:blip r:embed="rId5">
            <a:alphaModFix/>
          </a:blip>
          <a:srcRect/>
          <a:stretch/>
        </p:blipFill>
        <p:spPr>
          <a:xfrm>
            <a:off x="992187" y="4648200"/>
            <a:ext cx="7620000" cy="8874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3"/>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318" name="Google Shape;318;p1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
        <p:nvSpPr>
          <p:cNvPr id="319" name="Google Shape;319;p13"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Example: padded input sequences</a:t>
            </a:r>
            <a:endParaRPr/>
          </a:p>
        </p:txBody>
      </p:sp>
      <p:pic>
        <p:nvPicPr>
          <p:cNvPr id="320" name="Google Shape;320;p1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21" name="Google Shape;321;p13"/>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322" name="Google Shape;322;p13"/>
          <p:cNvPicPr preferRelativeResize="0"/>
          <p:nvPr/>
        </p:nvPicPr>
        <p:blipFill rotWithShape="1">
          <a:blip r:embed="rId4">
            <a:alphaModFix/>
          </a:blip>
          <a:srcRect/>
          <a:stretch/>
        </p:blipFill>
        <p:spPr>
          <a:xfrm>
            <a:off x="1301750" y="2381250"/>
            <a:ext cx="7086600" cy="3752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4"/>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329" name="Google Shape;329;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
        <p:nvSpPr>
          <p:cNvPr id="330" name="Google Shape;330;p14"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dirty="0">
                <a:solidFill>
                  <a:schemeClr val="dk1"/>
                </a:solidFill>
                <a:latin typeface="Tahoma"/>
                <a:ea typeface="Tahoma"/>
                <a:cs typeface="Tahoma"/>
                <a:sym typeface="Tahoma"/>
              </a:rPr>
              <a:t>Define input values- </a:t>
            </a:r>
            <a:r>
              <a:rPr lang="en-US" sz="2000" b="0" i="0" u="none" dirty="0" err="1">
                <a:solidFill>
                  <a:schemeClr val="dk1"/>
                </a:solidFill>
                <a:latin typeface="Tahoma"/>
                <a:ea typeface="Tahoma"/>
                <a:cs typeface="Tahoma"/>
                <a:sym typeface="Tahoma"/>
              </a:rPr>
              <a:t>xs</a:t>
            </a:r>
            <a:r>
              <a:rPr lang="en-US" sz="2000" b="0" i="0" u="none">
                <a:solidFill>
                  <a:schemeClr val="dk1"/>
                </a:solidFill>
                <a:latin typeface="Tahoma"/>
                <a:ea typeface="Tahoma"/>
                <a:cs typeface="Tahoma"/>
                <a:sym typeface="Tahoma"/>
              </a:rPr>
              <a:t> and their labels-y </a:t>
            </a:r>
            <a:r>
              <a:rPr lang="en-US" sz="2000" b="0" i="0" u="none" smtClean="0">
                <a:solidFill>
                  <a:schemeClr val="dk1"/>
                </a:solidFill>
                <a:latin typeface="Tahoma"/>
                <a:ea typeface="Tahoma"/>
                <a:cs typeface="Tahoma"/>
                <a:sym typeface="Wingdings"/>
              </a:rPr>
              <a:t></a:t>
            </a:r>
            <a:r>
              <a:rPr lang="en-US" sz="2000" b="0" i="0" u="none" smtClean="0">
                <a:solidFill>
                  <a:schemeClr val="dk1"/>
                </a:solidFill>
                <a:latin typeface="Tahoma"/>
                <a:ea typeface="Tahoma"/>
                <a:cs typeface="Tahoma"/>
                <a:sym typeface="Tahoma"/>
              </a:rPr>
              <a:t> </a:t>
            </a:r>
            <a:r>
              <a:rPr lang="en-US" sz="2000" b="0" i="0" u="none">
                <a:solidFill>
                  <a:schemeClr val="dk1"/>
                </a:solidFill>
                <a:latin typeface="Tahoma"/>
                <a:ea typeface="Tahoma"/>
                <a:cs typeface="Tahoma"/>
                <a:sym typeface="Tahoma"/>
              </a:rPr>
              <a:t>solution: take all but the last character as the x and then use the last character as the y on our label</a:t>
            </a:r>
            <a:endParaRPr/>
          </a:p>
        </p:txBody>
      </p:sp>
      <p:pic>
        <p:nvPicPr>
          <p:cNvPr id="331" name="Google Shape;331;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2" name="Google Shape;332;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333" name="Google Shape;333;p14"/>
          <p:cNvPicPr preferRelativeResize="0"/>
          <p:nvPr/>
        </p:nvPicPr>
        <p:blipFill rotWithShape="1">
          <a:blip r:embed="rId4">
            <a:alphaModFix/>
          </a:blip>
          <a:srcRect/>
          <a:stretch/>
        </p:blipFill>
        <p:spPr>
          <a:xfrm>
            <a:off x="3962400" y="3016250"/>
            <a:ext cx="4337050" cy="302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340" name="Google Shape;340;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sp>
        <p:nvSpPr>
          <p:cNvPr id="341" name="Google Shape;341;p15"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What is the input values-xs and label-y of the second sequence? </a:t>
            </a:r>
            <a:endParaRPr/>
          </a:p>
        </p:txBody>
      </p:sp>
      <p:pic>
        <p:nvPicPr>
          <p:cNvPr id="342" name="Google Shape;342;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3" name="Google Shape;343;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344" name="Google Shape;344;p15"/>
          <p:cNvPicPr preferRelativeResize="0"/>
          <p:nvPr/>
        </p:nvPicPr>
        <p:blipFill rotWithShape="1">
          <a:blip r:embed="rId4">
            <a:alphaModFix/>
          </a:blip>
          <a:srcRect/>
          <a:stretch/>
        </p:blipFill>
        <p:spPr>
          <a:xfrm>
            <a:off x="2895600" y="2257425"/>
            <a:ext cx="5467350" cy="3819525"/>
          </a:xfrm>
          <a:prstGeom prst="rect">
            <a:avLst/>
          </a:prstGeom>
          <a:noFill/>
          <a:ln>
            <a:noFill/>
          </a:ln>
        </p:spPr>
      </p:pic>
      <p:sp>
        <p:nvSpPr>
          <p:cNvPr id="345" name="Google Shape;345;p15"/>
          <p:cNvSpPr/>
          <p:nvPr/>
        </p:nvSpPr>
        <p:spPr>
          <a:xfrm>
            <a:off x="1752600" y="3505200"/>
            <a:ext cx="2362200" cy="304800"/>
          </a:xfrm>
          <a:prstGeom prst="rightArrow">
            <a:avLst>
              <a:gd name="adj1" fmla="val 20206"/>
              <a:gd name="adj2"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6"/>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352" name="Google Shape;352;p16"/>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sp>
        <p:nvSpPr>
          <p:cNvPr id="353" name="Google Shape;353;p16"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Get the input values- xs and labels-y </a:t>
            </a:r>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a:t>C</a:t>
            </a:r>
            <a:r>
              <a:rPr lang="en-US" sz="2000" b="0" i="0" u="none">
                <a:solidFill>
                  <a:schemeClr val="dk1"/>
                </a:solidFill>
                <a:latin typeface="Tahoma"/>
                <a:ea typeface="Tahoma"/>
                <a:cs typeface="Tahoma"/>
                <a:sym typeface="Tahoma"/>
              </a:rPr>
              <a:t>reate a one-hot encoding of the labels</a:t>
            </a:r>
            <a:endParaRPr/>
          </a:p>
        </p:txBody>
      </p:sp>
      <p:pic>
        <p:nvPicPr>
          <p:cNvPr id="354" name="Google Shape;354;p16"/>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55" name="Google Shape;355;p16"/>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356" name="Google Shape;356;p16"/>
          <p:cNvPicPr preferRelativeResize="0"/>
          <p:nvPr/>
        </p:nvPicPr>
        <p:blipFill rotWithShape="1">
          <a:blip r:embed="rId4">
            <a:alphaModFix/>
          </a:blip>
          <a:srcRect/>
          <a:stretch/>
        </p:blipFill>
        <p:spPr>
          <a:xfrm>
            <a:off x="1905000" y="2438400"/>
            <a:ext cx="4905375" cy="1095375"/>
          </a:xfrm>
          <a:prstGeom prst="rect">
            <a:avLst/>
          </a:prstGeom>
          <a:noFill/>
          <a:ln>
            <a:noFill/>
          </a:ln>
        </p:spPr>
      </p:pic>
      <p:pic>
        <p:nvPicPr>
          <p:cNvPr id="357" name="Google Shape;357;p16"/>
          <p:cNvPicPr preferRelativeResize="0"/>
          <p:nvPr/>
        </p:nvPicPr>
        <p:blipFill rotWithShape="1">
          <a:blip r:embed="rId5">
            <a:alphaModFix/>
          </a:blip>
          <a:srcRect/>
          <a:stretch/>
        </p:blipFill>
        <p:spPr>
          <a:xfrm>
            <a:off x="1066800" y="4495800"/>
            <a:ext cx="7543800" cy="103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7"/>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364" name="Google Shape;364;p17"/>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17</a:t>
            </a:fld>
            <a:endParaRPr/>
          </a:p>
        </p:txBody>
      </p:sp>
      <p:sp>
        <p:nvSpPr>
          <p:cNvPr id="365" name="Google Shape;365;p17"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Example</a:t>
            </a:r>
            <a:endParaRPr/>
          </a:p>
        </p:txBody>
      </p:sp>
      <p:pic>
        <p:nvPicPr>
          <p:cNvPr id="366" name="Google Shape;366;p17"/>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67" name="Google Shape;367;p17"/>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368" name="Google Shape;368;p17"/>
          <p:cNvPicPr preferRelativeResize="0"/>
          <p:nvPr/>
        </p:nvPicPr>
        <p:blipFill rotWithShape="1">
          <a:blip r:embed="rId4">
            <a:alphaModFix/>
          </a:blip>
          <a:srcRect/>
          <a:stretch/>
        </p:blipFill>
        <p:spPr>
          <a:xfrm>
            <a:off x="1524000" y="2270125"/>
            <a:ext cx="7162800" cy="397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8"/>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Create model</a:t>
            </a:r>
            <a:endParaRPr/>
          </a:p>
        </p:txBody>
      </p:sp>
      <p:sp>
        <p:nvSpPr>
          <p:cNvPr id="375" name="Google Shape;375;p18"/>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18</a:t>
            </a:fld>
            <a:endParaRPr/>
          </a:p>
        </p:txBody>
      </p:sp>
      <p:sp>
        <p:nvSpPr>
          <p:cNvPr id="376" name="Google Shape;376;p18"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266700" algn="l" rtl="0">
              <a:lnSpc>
                <a:spcPct val="150000"/>
              </a:lnSpc>
              <a:spcBef>
                <a:spcPts val="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5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Embedding layer</a:t>
            </a:r>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LSTM layer</a:t>
            </a:r>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Dense layer</a:t>
            </a:r>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Compile</a:t>
            </a:r>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Train</a:t>
            </a:r>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pic>
        <p:nvPicPr>
          <p:cNvPr id="377" name="Google Shape;377;p18"/>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78" name="Google Shape;378;p18"/>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379" name="Google Shape;379;p18"/>
          <p:cNvPicPr preferRelativeResize="0"/>
          <p:nvPr/>
        </p:nvPicPr>
        <p:blipFill rotWithShape="1">
          <a:blip r:embed="rId4">
            <a:alphaModFix/>
          </a:blip>
          <a:srcRect/>
          <a:stretch/>
        </p:blipFill>
        <p:spPr>
          <a:xfrm>
            <a:off x="838200" y="1708150"/>
            <a:ext cx="7696200" cy="1616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9"/>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The result</a:t>
            </a:r>
            <a:endParaRPr/>
          </a:p>
        </p:txBody>
      </p:sp>
      <p:sp>
        <p:nvSpPr>
          <p:cNvPr id="386" name="Google Shape;386;p19"/>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19</a:t>
            </a:fld>
            <a:endParaRPr/>
          </a:p>
        </p:txBody>
      </p:sp>
      <p:pic>
        <p:nvPicPr>
          <p:cNvPr id="387" name="Google Shape;387;p19"/>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88" name="Google Shape;388;p19"/>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389" name="Google Shape;389;p19"/>
          <p:cNvPicPr preferRelativeResize="0"/>
          <p:nvPr/>
        </p:nvPicPr>
        <p:blipFill rotWithShape="1">
          <a:blip r:embed="rId4">
            <a:alphaModFix/>
          </a:blip>
          <a:srcRect/>
          <a:stretch/>
        </p:blipFill>
        <p:spPr>
          <a:xfrm>
            <a:off x="1371600" y="1838325"/>
            <a:ext cx="5476875" cy="409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sp>
        <p:nvSpPr>
          <p:cNvPr id="196" name="Google Shape;196;p2"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Understand how to predict the next word</a:t>
            </a:r>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Implement the code to predict the next word</a:t>
            </a:r>
            <a:endParaRPr/>
          </a:p>
        </p:txBody>
      </p:sp>
      <p:sp>
        <p:nvSpPr>
          <p:cNvPr id="197" name="Google Shape;197;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199" name="Google Shape;199;p2"/>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0"/>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Predict the text</a:t>
            </a:r>
            <a:endParaRPr/>
          </a:p>
        </p:txBody>
      </p:sp>
      <p:sp>
        <p:nvSpPr>
          <p:cNvPr id="396" name="Google Shape;396;p20"/>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20</a:t>
            </a:fld>
            <a:endParaRPr/>
          </a:p>
        </p:txBody>
      </p:sp>
      <p:pic>
        <p:nvPicPr>
          <p:cNvPr id="397" name="Google Shape;397;p20"/>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98" name="Google Shape;398;p20"/>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399" name="Google Shape;399;p20"/>
          <p:cNvPicPr preferRelativeResize="0"/>
          <p:nvPr/>
        </p:nvPicPr>
        <p:blipFill rotWithShape="1">
          <a:blip r:embed="rId4">
            <a:alphaModFix/>
          </a:blip>
          <a:srcRect/>
          <a:stretch/>
        </p:blipFill>
        <p:spPr>
          <a:xfrm>
            <a:off x="1447800" y="1676400"/>
            <a:ext cx="5786437" cy="4737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1"/>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Predict the text</a:t>
            </a:r>
            <a:endParaRPr/>
          </a:p>
        </p:txBody>
      </p:sp>
      <p:sp>
        <p:nvSpPr>
          <p:cNvPr id="406" name="Google Shape;406;p21"/>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21</a:t>
            </a:fld>
            <a:endParaRPr/>
          </a:p>
        </p:txBody>
      </p:sp>
      <p:sp>
        <p:nvSpPr>
          <p:cNvPr id="407" name="Google Shape;407;p21"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220980" algn="l" rtl="0">
              <a:spcBef>
                <a:spcPts val="0"/>
              </a:spcBef>
              <a:spcAft>
                <a:spcPts val="0"/>
              </a:spcAft>
              <a:buSzPts val="1920"/>
              <a:buNone/>
            </a:pPr>
            <a:endParaRPr sz="3200">
              <a:solidFill>
                <a:schemeClr val="dk1"/>
              </a:solidFill>
              <a:latin typeface="Tahoma"/>
              <a:ea typeface="Tahoma"/>
              <a:cs typeface="Tahoma"/>
              <a:sym typeface="Tahoma"/>
            </a:endParaRPr>
          </a:p>
        </p:txBody>
      </p:sp>
      <p:pic>
        <p:nvPicPr>
          <p:cNvPr id="408" name="Google Shape;408;p21"/>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409" name="Google Shape;409;p21"/>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410" name="Google Shape;410;p21"/>
          <p:cNvPicPr preferRelativeResize="0"/>
          <p:nvPr/>
        </p:nvPicPr>
        <p:blipFill rotWithShape="1">
          <a:blip r:embed="rId4">
            <a:alphaModFix/>
          </a:blip>
          <a:srcRect/>
          <a:stretch/>
        </p:blipFill>
        <p:spPr>
          <a:xfrm>
            <a:off x="831850" y="1828800"/>
            <a:ext cx="7696200" cy="9731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sp>
        <p:nvSpPr>
          <p:cNvPr id="416" name="Google Shape;416;p22"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Understand how to predict the next word</a:t>
            </a:r>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Implement the code to predict the next word</a:t>
            </a:r>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sp>
        <p:nvSpPr>
          <p:cNvPr id="417" name="Google Shape;417;p2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22</a:t>
            </a:fld>
            <a:endParaRPr/>
          </a:p>
        </p:txBody>
      </p:sp>
      <p:pic>
        <p:nvPicPr>
          <p:cNvPr id="418" name="Google Shape;418;p2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419" name="Google Shape;419;p22"/>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sp>
        <p:nvSpPr>
          <p:cNvPr id="425" name="Google Shape;425;p2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23</a:t>
            </a:fld>
            <a:endParaRPr/>
          </a:p>
        </p:txBody>
      </p:sp>
      <p:pic>
        <p:nvPicPr>
          <p:cNvPr id="426" name="Google Shape;426;p2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427" name="Google Shape;427;p23"/>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Introduction</a:t>
            </a:r>
            <a:endParaRPr/>
          </a:p>
        </p:txBody>
      </p:sp>
      <p:sp>
        <p:nvSpPr>
          <p:cNvPr id="206" name="Google Shape;206;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207" name="Google Shape;207;p3"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Discuss and give your opinions: how computer predict the next word?</a:t>
            </a:r>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9" name="Google Shape;209;p3"/>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210" name="Google Shape;210;p3"/>
          <p:cNvPicPr preferRelativeResize="0"/>
          <p:nvPr/>
        </p:nvPicPr>
        <p:blipFill rotWithShape="1">
          <a:blip r:embed="rId4">
            <a:alphaModFix/>
          </a:blip>
          <a:srcRect/>
          <a:stretch/>
        </p:blipFill>
        <p:spPr>
          <a:xfrm>
            <a:off x="1219200" y="2895600"/>
            <a:ext cx="7239000" cy="29797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Introduction</a:t>
            </a:r>
            <a:endParaRPr/>
          </a:p>
        </p:txBody>
      </p:sp>
      <p:sp>
        <p:nvSpPr>
          <p:cNvPr id="217" name="Google Shape;217;p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218" name="Google Shape;218;p4"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Idea: We can get a body of texts, extract the full vocabulary from it, and then create datasets from that, where we make it phrase the Xs and the next word in that phrase to be the Ys. </a:t>
            </a:r>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For example, consider the phrase: </a:t>
            </a:r>
            <a:r>
              <a:rPr lang="en-US" sz="2000" b="1" i="0" u="none">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a:t>
            </a:r>
            <a:r>
              <a:rPr lang="en-US" sz="2000" b="1" i="0" u="none">
                <a:solidFill>
                  <a:schemeClr val="dk1"/>
                </a:solidFill>
                <a:latin typeface="Tahoma"/>
                <a:ea typeface="Tahoma"/>
                <a:cs typeface="Tahoma"/>
                <a:sym typeface="Tahoma"/>
              </a:rPr>
              <a:t> FPT</a:t>
            </a:r>
            <a:r>
              <a:rPr lang="en-US" sz="2000" b="0" i="0" u="none">
                <a:solidFill>
                  <a:schemeClr val="dk1"/>
                </a:solidFill>
                <a:latin typeface="Tahoma"/>
                <a:ea typeface="Tahoma"/>
                <a:cs typeface="Tahoma"/>
                <a:sym typeface="Tahoma"/>
              </a:rPr>
              <a:t>,</a:t>
            </a:r>
            <a:r>
              <a:rPr lang="en-US" sz="2000" b="1" i="0" u="none">
                <a:solidFill>
                  <a:schemeClr val="dk1"/>
                </a:solidFill>
                <a:latin typeface="Tahoma"/>
                <a:ea typeface="Tahoma"/>
                <a:cs typeface="Tahoma"/>
                <a:sym typeface="Tahoma"/>
              </a:rPr>
              <a:t> Love</a:t>
            </a:r>
            <a:r>
              <a:rPr lang="en-US" sz="2000" b="0" i="0" u="none">
                <a:solidFill>
                  <a:schemeClr val="dk1"/>
                </a:solidFill>
                <a:latin typeface="Tahoma"/>
                <a:ea typeface="Tahoma"/>
                <a:cs typeface="Tahoma"/>
                <a:sym typeface="Tahoma"/>
              </a:rPr>
              <a:t>, </a:t>
            </a:r>
            <a:r>
              <a:rPr lang="en-US" sz="2000" b="1" i="0" u="none">
                <a:solidFill>
                  <a:schemeClr val="dk1"/>
                </a:solidFill>
                <a:latin typeface="Tahoma"/>
                <a:ea typeface="Tahoma"/>
                <a:cs typeface="Tahoma"/>
                <a:sym typeface="Tahoma"/>
              </a:rPr>
              <a:t>HoaDNT</a:t>
            </a:r>
            <a:r>
              <a:rPr lang="en-US" sz="2000" b="0" i="0" u="none">
                <a:solidFill>
                  <a:schemeClr val="dk1"/>
                </a:solidFill>
                <a:latin typeface="Tahoma"/>
                <a:ea typeface="Tahoma"/>
                <a:cs typeface="Tahoma"/>
                <a:sym typeface="Tahoma"/>
              </a:rPr>
              <a:t>. What if we were to create training data where the Xs are </a:t>
            </a:r>
            <a:r>
              <a:rPr lang="en-US" sz="2000" b="1" i="0" u="none">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a:t>
            </a:r>
            <a:r>
              <a:rPr lang="en-US" sz="2000" b="1" i="0" u="none">
                <a:solidFill>
                  <a:schemeClr val="dk1"/>
                </a:solidFill>
                <a:latin typeface="Tahoma"/>
                <a:ea typeface="Tahoma"/>
                <a:cs typeface="Tahoma"/>
                <a:sym typeface="Tahoma"/>
              </a:rPr>
              <a:t>FPT</a:t>
            </a:r>
            <a:r>
              <a:rPr lang="en-US" sz="2000" b="0" i="0" u="none">
                <a:solidFill>
                  <a:schemeClr val="dk1"/>
                </a:solidFill>
                <a:latin typeface="Tahoma"/>
                <a:ea typeface="Tahoma"/>
                <a:cs typeface="Tahoma"/>
                <a:sym typeface="Tahoma"/>
              </a:rPr>
              <a:t>, </a:t>
            </a:r>
            <a:r>
              <a:rPr lang="en-US" sz="2000" b="1" i="0" u="none">
                <a:solidFill>
                  <a:schemeClr val="dk1"/>
                </a:solidFill>
                <a:latin typeface="Tahoma"/>
                <a:ea typeface="Tahoma"/>
                <a:cs typeface="Tahoma"/>
                <a:sym typeface="Tahoma"/>
              </a:rPr>
              <a:t>Love</a:t>
            </a:r>
            <a:r>
              <a:rPr lang="en-US" sz="2000" b="0" i="0" u="none">
                <a:solidFill>
                  <a:schemeClr val="dk1"/>
                </a:solidFill>
                <a:latin typeface="Tahoma"/>
                <a:ea typeface="Tahoma"/>
                <a:cs typeface="Tahoma"/>
                <a:sym typeface="Tahoma"/>
              </a:rPr>
              <a:t> and the Y is </a:t>
            </a:r>
            <a:r>
              <a:rPr lang="en-US" sz="2000" b="1" i="0" u="none">
                <a:solidFill>
                  <a:schemeClr val="dk1"/>
                </a:solidFill>
                <a:latin typeface="Tahoma"/>
                <a:ea typeface="Tahoma"/>
                <a:cs typeface="Tahoma"/>
                <a:sym typeface="Tahoma"/>
              </a:rPr>
              <a:t>HoaDNT</a:t>
            </a:r>
            <a:r>
              <a:rPr lang="en-US" sz="2000" b="0" i="0" u="none">
                <a:solidFill>
                  <a:schemeClr val="dk1"/>
                </a:solidFill>
                <a:latin typeface="Tahoma"/>
                <a:ea typeface="Tahoma"/>
                <a:cs typeface="Tahoma"/>
                <a:sym typeface="Tahoma"/>
              </a:rPr>
              <a:t>. Then, whenever neural network sees the words </a:t>
            </a:r>
            <a:r>
              <a:rPr lang="en-US" sz="2000" b="1" i="0" u="none">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a:t>
            </a:r>
            <a:r>
              <a:rPr lang="en-US" sz="2000" b="1" i="0" u="none">
                <a:solidFill>
                  <a:schemeClr val="dk1"/>
                </a:solidFill>
                <a:latin typeface="Tahoma"/>
                <a:ea typeface="Tahoma"/>
                <a:cs typeface="Tahoma"/>
                <a:sym typeface="Tahoma"/>
              </a:rPr>
              <a:t>FPT</a:t>
            </a:r>
            <a:r>
              <a:rPr lang="en-US" sz="2000" b="0" i="0" u="none">
                <a:solidFill>
                  <a:schemeClr val="dk1"/>
                </a:solidFill>
                <a:latin typeface="Tahoma"/>
                <a:ea typeface="Tahoma"/>
                <a:cs typeface="Tahoma"/>
                <a:sym typeface="Tahoma"/>
              </a:rPr>
              <a:t>, </a:t>
            </a:r>
            <a:r>
              <a:rPr lang="en-US" sz="2000" b="1" i="0" u="none">
                <a:solidFill>
                  <a:schemeClr val="dk1"/>
                </a:solidFill>
                <a:latin typeface="Tahoma"/>
                <a:ea typeface="Tahoma"/>
                <a:cs typeface="Tahoma"/>
                <a:sym typeface="Tahoma"/>
              </a:rPr>
              <a:t>Love</a:t>
            </a:r>
            <a:r>
              <a:rPr lang="en-US" sz="2000" b="0" i="0" u="none">
                <a:solidFill>
                  <a:schemeClr val="dk1"/>
                </a:solidFill>
                <a:latin typeface="Tahoma"/>
                <a:ea typeface="Tahoma"/>
                <a:cs typeface="Tahoma"/>
                <a:sym typeface="Tahoma"/>
              </a:rPr>
              <a:t>, the predicted next word would be </a:t>
            </a:r>
            <a:r>
              <a:rPr lang="en-US" sz="2000" b="1" i="0" u="none">
                <a:solidFill>
                  <a:schemeClr val="dk1"/>
                </a:solidFill>
                <a:latin typeface="Tahoma"/>
                <a:ea typeface="Tahoma"/>
                <a:cs typeface="Tahoma"/>
                <a:sym typeface="Tahoma"/>
              </a:rPr>
              <a:t>HoaDNT</a:t>
            </a:r>
            <a:r>
              <a:rPr lang="en-US" sz="2000" b="0" i="0" u="none">
                <a:solidFill>
                  <a:schemeClr val="dk1"/>
                </a:solidFill>
                <a:latin typeface="Tahoma"/>
                <a:ea typeface="Tahoma"/>
                <a:cs typeface="Tahoma"/>
                <a:sym typeface="Tahoma"/>
              </a:rPr>
              <a:t>.</a:t>
            </a:r>
            <a:endParaRPr/>
          </a:p>
        </p:txBody>
      </p:sp>
      <p:pic>
        <p:nvPicPr>
          <p:cNvPr id="219" name="Google Shape;219;p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20" name="Google Shape;220;p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5"/>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227" name="Google Shape;227;p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228" name="Google Shape;228;p5"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We have the dataset: traditional Irish song</a:t>
            </a:r>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pic>
        <p:nvPicPr>
          <p:cNvPr id="229" name="Google Shape;229;p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30" name="Google Shape;230;p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231" name="Google Shape;231;p5"/>
          <p:cNvPicPr preferRelativeResize="0"/>
          <p:nvPr/>
        </p:nvPicPr>
        <p:blipFill rotWithShape="1">
          <a:blip r:embed="rId4">
            <a:alphaModFix/>
          </a:blip>
          <a:srcRect/>
          <a:stretch/>
        </p:blipFill>
        <p:spPr>
          <a:xfrm>
            <a:off x="2438400" y="2338387"/>
            <a:ext cx="4833937" cy="37957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6"/>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238" name="Google Shape;238;p6"/>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239" name="Google Shape;239;p6"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Define a object to store the entire song(denoted line breaks with \n.)</a:t>
            </a:r>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pic>
        <p:nvPicPr>
          <p:cNvPr id="240" name="Google Shape;240;p6"/>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41" name="Google Shape;241;p6"/>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242" name="Google Shape;242;p6"/>
          <p:cNvPicPr preferRelativeResize="0"/>
          <p:nvPr/>
        </p:nvPicPr>
        <p:blipFill rotWithShape="1">
          <a:blip r:embed="rId4">
            <a:alphaModFix/>
          </a:blip>
          <a:srcRect/>
          <a:stretch/>
        </p:blipFill>
        <p:spPr>
          <a:xfrm>
            <a:off x="990600" y="2889250"/>
            <a:ext cx="7772400" cy="191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249" name="Google Shape;249;p7"/>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250" name="Google Shape;250;p7"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a:t>C</a:t>
            </a:r>
            <a:r>
              <a:rPr lang="en-US" sz="2000" b="0" i="0" u="none">
                <a:solidFill>
                  <a:schemeClr val="dk1"/>
                </a:solidFill>
                <a:latin typeface="Tahoma"/>
                <a:ea typeface="Tahoma"/>
                <a:cs typeface="Tahoma"/>
                <a:sym typeface="Tahoma"/>
              </a:rPr>
              <a:t>reate a Python list of sentences from the data</a:t>
            </a:r>
            <a:endParaRPr/>
          </a:p>
        </p:txBody>
      </p:sp>
      <p:pic>
        <p:nvPicPr>
          <p:cNvPr id="251" name="Google Shape;251;p7"/>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52" name="Google Shape;252;p7"/>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253" name="Google Shape;253;p7"/>
          <p:cNvPicPr preferRelativeResize="0"/>
          <p:nvPr/>
        </p:nvPicPr>
        <p:blipFill rotWithShape="1">
          <a:blip r:embed="rId4">
            <a:alphaModFix/>
          </a:blip>
          <a:srcRect/>
          <a:stretch/>
        </p:blipFill>
        <p:spPr>
          <a:xfrm>
            <a:off x="914400" y="2667000"/>
            <a:ext cx="7467600" cy="211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260" name="Google Shape;260;p8"/>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261" name="Google Shape;261;p8"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a:t>C</a:t>
            </a:r>
            <a:r>
              <a:rPr lang="en-US" sz="2000" b="0" i="0" u="none">
                <a:solidFill>
                  <a:schemeClr val="dk1"/>
                </a:solidFill>
                <a:latin typeface="Tahoma"/>
                <a:ea typeface="Tahoma"/>
                <a:cs typeface="Tahoma"/>
                <a:sym typeface="Tahoma"/>
              </a:rPr>
              <a:t>reate the dictionary of words and the overall corpus</a:t>
            </a:r>
            <a:endParaRPr/>
          </a:p>
          <a:p>
            <a:pPr marL="742950" lvl="1" indent="-285750" algn="l" rtl="0">
              <a:lnSpc>
                <a:spcPct val="150000"/>
              </a:lnSpc>
              <a:spcBef>
                <a:spcPts val="320"/>
              </a:spcBef>
              <a:spcAft>
                <a:spcPts val="0"/>
              </a:spcAft>
              <a:buClr>
                <a:schemeClr val="dk1"/>
              </a:buClr>
              <a:buSzPts val="960"/>
              <a:buFont typeface="Noto Sans Symbols"/>
              <a:buChar char="■"/>
            </a:pPr>
            <a:r>
              <a:rPr lang="en-US" sz="1600" b="0" i="0" u="none">
                <a:solidFill>
                  <a:schemeClr val="dk1"/>
                </a:solidFill>
                <a:latin typeface="Tahoma"/>
                <a:ea typeface="Tahoma"/>
                <a:cs typeface="Tahoma"/>
                <a:sym typeface="Tahoma"/>
              </a:rPr>
              <a:t>key being the word </a:t>
            </a:r>
            <a:endParaRPr/>
          </a:p>
          <a:p>
            <a:pPr marL="742950" lvl="1" indent="-285750" algn="l" rtl="0">
              <a:lnSpc>
                <a:spcPct val="150000"/>
              </a:lnSpc>
              <a:spcBef>
                <a:spcPts val="320"/>
              </a:spcBef>
              <a:spcAft>
                <a:spcPts val="0"/>
              </a:spcAft>
              <a:buClr>
                <a:schemeClr val="dk1"/>
              </a:buClr>
              <a:buSzPts val="960"/>
              <a:buFont typeface="Noto Sans Symbols"/>
              <a:buChar char="■"/>
            </a:pPr>
            <a:r>
              <a:rPr lang="en-US" sz="1600" b="0" i="0" u="none">
                <a:solidFill>
                  <a:schemeClr val="dk1"/>
                </a:solidFill>
                <a:latin typeface="Tahoma"/>
                <a:ea typeface="Tahoma"/>
                <a:cs typeface="Tahoma"/>
                <a:sym typeface="Tahoma"/>
              </a:rPr>
              <a:t>value being the token for that word</a:t>
            </a:r>
            <a:endParaRPr/>
          </a:p>
        </p:txBody>
      </p:sp>
      <p:pic>
        <p:nvPicPr>
          <p:cNvPr id="262" name="Google Shape;262;p8"/>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63" name="Google Shape;263;p8"/>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264" name="Google Shape;264;p8"/>
          <p:cNvPicPr preferRelativeResize="0"/>
          <p:nvPr/>
        </p:nvPicPr>
        <p:blipFill rotWithShape="1">
          <a:blip r:embed="rId4">
            <a:alphaModFix/>
          </a:blip>
          <a:srcRect/>
          <a:stretch/>
        </p:blipFill>
        <p:spPr>
          <a:xfrm>
            <a:off x="952500" y="3429000"/>
            <a:ext cx="7467600" cy="199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9"/>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Preparing the training data</a:t>
            </a:r>
            <a:endParaRPr/>
          </a:p>
        </p:txBody>
      </p:sp>
      <p:sp>
        <p:nvSpPr>
          <p:cNvPr id="271" name="Google Shape;271;p9"/>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272" name="Google Shape;272;p9"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a:t>O</a:t>
            </a:r>
            <a:r>
              <a:rPr lang="en-US" sz="2000" b="0" i="0" u="none">
                <a:solidFill>
                  <a:schemeClr val="dk1"/>
                </a:solidFill>
                <a:latin typeface="Tahoma"/>
                <a:ea typeface="Tahoma"/>
                <a:cs typeface="Tahoma"/>
                <a:sym typeface="Tahoma"/>
              </a:rPr>
              <a:t>ur training x's will be called input sequences: Python list.</a:t>
            </a:r>
            <a:endParaRPr/>
          </a:p>
        </p:txBody>
      </p:sp>
      <p:pic>
        <p:nvPicPr>
          <p:cNvPr id="273" name="Google Shape;273;p9"/>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74" name="Google Shape;274;p9"/>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Sequence models and literature for NLP</a:t>
            </a:r>
            <a:endParaRPr/>
          </a:p>
        </p:txBody>
      </p:sp>
      <p:pic>
        <p:nvPicPr>
          <p:cNvPr id="275" name="Google Shape;275;p9"/>
          <p:cNvPicPr preferRelativeResize="0"/>
          <p:nvPr/>
        </p:nvPicPr>
        <p:blipFill rotWithShape="1">
          <a:blip r:embed="rId4">
            <a:alphaModFix/>
          </a:blip>
          <a:srcRect/>
          <a:stretch/>
        </p:blipFill>
        <p:spPr>
          <a:xfrm>
            <a:off x="914400" y="2590800"/>
            <a:ext cx="7620000" cy="2809875"/>
          </a:xfrm>
          <a:prstGeom prst="rect">
            <a:avLst/>
          </a:prstGeom>
          <a:noFill/>
          <a:ln>
            <a:noFill/>
          </a:ln>
        </p:spPr>
      </p:pic>
    </p:spTree>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592</Words>
  <Application>Microsoft Macintosh PowerPoint</Application>
  <PresentationFormat>On-screen Show (4:3)</PresentationFormat>
  <Paragraphs>133</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Noto Sans Symbols</vt:lpstr>
      <vt:lpstr>Wingdings</vt:lpstr>
      <vt:lpstr>Tahoma</vt:lpstr>
      <vt:lpstr>1_Blueprint</vt:lpstr>
      <vt:lpstr>Blueprint</vt:lpstr>
      <vt:lpstr>Sequence models and literature for NLP</vt:lpstr>
      <vt:lpstr>Objectives</vt:lpstr>
      <vt:lpstr>Introduction</vt:lpstr>
      <vt:lpstr>Introduction</vt:lpstr>
      <vt:lpstr>Preparing the training data</vt:lpstr>
      <vt:lpstr>Preparing the training data</vt:lpstr>
      <vt:lpstr>Preparing the training data</vt:lpstr>
      <vt:lpstr>Preparing the training data</vt:lpstr>
      <vt:lpstr>Preparing the training data</vt:lpstr>
      <vt:lpstr>Preparing the training data</vt:lpstr>
      <vt:lpstr>Preparing the training data</vt:lpstr>
      <vt:lpstr>Preparing the training data</vt:lpstr>
      <vt:lpstr>Preparing the training data</vt:lpstr>
      <vt:lpstr>Preparing the training data</vt:lpstr>
      <vt:lpstr>Preparing the training data</vt:lpstr>
      <vt:lpstr>Preparing the training data</vt:lpstr>
      <vt:lpstr>Preparing the training data</vt:lpstr>
      <vt:lpstr>Create model</vt:lpstr>
      <vt:lpstr>The result</vt:lpstr>
      <vt:lpstr>Predict the text</vt:lpstr>
      <vt:lpstr>Predict the text</vt:lpstr>
      <vt:lpstr>Summary</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models and literature for NLP</dc:title>
  <dc:creator>Hoa Doan</dc:creator>
  <cp:lastModifiedBy>Hoa Doan</cp:lastModifiedBy>
  <cp:revision>1</cp:revision>
  <dcterms:created xsi:type="dcterms:W3CDTF">2023-12-03T15:46:44Z</dcterms:created>
  <dcterms:modified xsi:type="dcterms:W3CDTF">2023-12-09T10:16:54Z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