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7302500" cy="95885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h3wMv313tiu/IJIdd8eiZMkBr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bold.fntdata"/><Relationship Id="rId21" Type="http://schemas.openxmlformats.org/officeDocument/2006/relationships/slide" Target="slides/slide15.xml"/><Relationship Id="rId43" Type="http://schemas.openxmlformats.org/officeDocument/2006/relationships/font" Target="fonts/Tahom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2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2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2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2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2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2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2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2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3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3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3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3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3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38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40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4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4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3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37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37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3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3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3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3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3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3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3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3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3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3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3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3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3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3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3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3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3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3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3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3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3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3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3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3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3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3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3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3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3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3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3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3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3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3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3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3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3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3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3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3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3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3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3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3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3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3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3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3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3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3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37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37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37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37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7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37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37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37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37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37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3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3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3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3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39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3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3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3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3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3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3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3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3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3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3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3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3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3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3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3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3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3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3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3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3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3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3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39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3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3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3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3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3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3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3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3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3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3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3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3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3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3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3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3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3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3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3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3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3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3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3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3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3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3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3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3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3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39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39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3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39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39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39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3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3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3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3" name="Google Shape;293;p10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Synthetic Data</a:t>
            </a:r>
            <a:endParaRPr/>
          </a:p>
        </p:txBody>
      </p:sp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96" name="Google Shape;29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212" y="2362200"/>
            <a:ext cx="65532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4" name="Google Shape;304;p11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 the Dataset</a:t>
            </a:r>
            <a:endParaRPr/>
          </a:p>
        </p:txBody>
      </p:sp>
      <p:pic>
        <p:nvPicPr>
          <p:cNvPr id="305" name="Google Shape;3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424112"/>
            <a:ext cx="5105400" cy="330676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5" name="Google Shape;315;p12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and validation set</a:t>
            </a:r>
            <a:endParaRPr/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18" name="Google Shape;31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286000"/>
            <a:ext cx="4114800" cy="272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900" y="3651250"/>
            <a:ext cx="403860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27" name="Google Shape;327;p13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features and labels</a:t>
            </a:r>
            <a:endParaRPr/>
          </a:p>
        </p:txBody>
      </p:sp>
      <p:pic>
        <p:nvPicPr>
          <p:cNvPr id="328" name="Google Shape;3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722562"/>
            <a:ext cx="56292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38" name="Google Shape;338;p14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Generates dataset windows</a:t>
            </a:r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41" name="Google Shape;3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4037" y="2209800"/>
            <a:ext cx="5668962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150" y="5410200"/>
            <a:ext cx="3146425" cy="1065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14"/>
          <p:cNvCxnSpPr/>
          <p:nvPr/>
        </p:nvCxnSpPr>
        <p:spPr>
          <a:xfrm flipH="1">
            <a:off x="2057400" y="2438400"/>
            <a:ext cx="160020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4" name="Google Shape;344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51" name="Google Shape;351;p15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dataset windows from the train set.</a:t>
            </a:r>
            <a:endParaRPr/>
          </a:p>
        </p:txBody>
      </p:sp>
      <p:pic>
        <p:nvPicPr>
          <p:cNvPr id="352" name="Google Shape;3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54" name="Google Shape;3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514600"/>
            <a:ext cx="7543800" cy="79533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62" name="Google Shape;362;p16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properties of a single batch</a:t>
            </a:r>
            <a:endParaRPr/>
          </a:p>
        </p:txBody>
      </p:sp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65" name="Google Shape;3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90800"/>
            <a:ext cx="7453312" cy="287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373" name="Google Shape;373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74" name="Google Shape;374;p17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Model</a:t>
            </a:r>
            <a:endParaRPr/>
          </a:p>
        </p:txBody>
      </p:sp>
      <p:pic>
        <p:nvPicPr>
          <p:cNvPr id="375" name="Google Shape;3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362200"/>
            <a:ext cx="7620000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046537"/>
            <a:ext cx="34290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86" name="Google Shape;386;p18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the Model</a:t>
            </a:r>
            <a:endParaRPr/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438400"/>
            <a:ext cx="7543800" cy="1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396" name="Google Shape;396;p1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97" name="Google Shape;397;p19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Results</a:t>
            </a:r>
            <a:endParaRPr/>
          </a:p>
        </p:txBody>
      </p:sp>
      <p:pic>
        <p:nvPicPr>
          <p:cNvPr id="398" name="Google Shape;3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00" name="Google Shape;4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362200"/>
            <a:ext cx="7848600" cy="324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training, tuning, prediction a Deep Neural Network with Time Series Data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Deep Neural Network with more layers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07" name="Google Shape;407;p2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08" name="Google Shape;408;p20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 </a:t>
            </a:r>
            <a:endParaRPr/>
          </a:p>
        </p:txBody>
      </p:sp>
      <p:pic>
        <p:nvPicPr>
          <p:cNvPr id="409" name="Google Shape;4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11" name="Google Shape;4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" y="2187575"/>
            <a:ext cx="6781800" cy="4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18" name="Google Shape;418;p2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19" name="Google Shape;419;p21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MSE and MAE</a:t>
            </a:r>
            <a:endParaRPr/>
          </a:p>
        </p:txBody>
      </p:sp>
      <p:pic>
        <p:nvPicPr>
          <p:cNvPr id="420" name="Google Shape;4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22" name="Google Shape;4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590800"/>
            <a:ext cx="7543800" cy="19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30" name="Google Shape;430;p22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tune the learning rate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Redefine the model</a:t>
            </a:r>
            <a:endParaRPr/>
          </a:p>
        </p:txBody>
      </p:sp>
      <p:pic>
        <p:nvPicPr>
          <p:cNvPr id="431" name="Google Shape;4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33" name="Google Shape;4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" y="3200400"/>
            <a:ext cx="7877175" cy="187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40" name="Google Shape;440;p2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41" name="Google Shape;441;p23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 a learning rate scheduler callback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 the model</a:t>
            </a:r>
            <a:endParaRPr/>
          </a:p>
        </p:txBody>
      </p:sp>
      <p:pic>
        <p:nvPicPr>
          <p:cNvPr id="442" name="Google Shape;4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44" name="Google Shape;4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514600"/>
            <a:ext cx="74676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4281487"/>
            <a:ext cx="7620000" cy="1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52" name="Google Shape;452;p2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53" name="Google Shape;453;p24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the model with callbacks</a:t>
            </a:r>
            <a:endParaRPr/>
          </a:p>
        </p:txBody>
      </p:sp>
      <p:pic>
        <p:nvPicPr>
          <p:cNvPr id="454" name="Google Shape;4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56" name="Google Shape;4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590800"/>
            <a:ext cx="7620000" cy="109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775" y="3459162"/>
            <a:ext cx="7886700" cy="256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65" name="Google Shape;465;p25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P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lot the results of the training</a:t>
            </a:r>
            <a:endParaRPr/>
          </a:p>
        </p:txBody>
      </p:sp>
      <p:pic>
        <p:nvPicPr>
          <p:cNvPr id="466" name="Google Shape;4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68" name="Google Shape;4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625" y="2316162"/>
            <a:ext cx="6086475" cy="381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75" name="Google Shape;475;p2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76" name="Google Shape;476;p26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values of the range of learning rates that leads to lower losses and also which ones cause the training to become unstable </a:t>
            </a:r>
            <a:endParaRPr/>
          </a:p>
        </p:txBody>
      </p:sp>
      <p:pic>
        <p:nvPicPr>
          <p:cNvPr id="477" name="Google Shape;4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79" name="Google Shape;4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437" y="2819400"/>
            <a:ext cx="5491162" cy="329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86" name="Google Shape;486;p2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87" name="Google Shape;487;p27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Redefine : set the optimizer with a learning rate close to the minimum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 and train the model</a:t>
            </a:r>
            <a:endParaRPr/>
          </a:p>
        </p:txBody>
      </p:sp>
      <p:pic>
        <p:nvPicPr>
          <p:cNvPr id="488" name="Google Shape;4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490" name="Google Shape;4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743200"/>
            <a:ext cx="7543800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4449762"/>
            <a:ext cx="7172325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498" name="Google Shape;498;p2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99" name="Google Shape;499;p28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</a:t>
            </a:r>
            <a:endParaRPr/>
          </a:p>
        </p:txBody>
      </p:sp>
      <p:pic>
        <p:nvPicPr>
          <p:cNvPr id="500" name="Google Shape;5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3012" y="2286000"/>
            <a:ext cx="75057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510" name="Google Shape;510;p29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Plot the loss</a:t>
            </a:r>
            <a:endParaRPr/>
          </a:p>
        </p:txBody>
      </p:sp>
      <p:pic>
        <p:nvPicPr>
          <p:cNvPr id="511" name="Google Shape;5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513" name="Google Shape;5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1828800"/>
            <a:ext cx="53149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500" y="3405187"/>
            <a:ext cx="38481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6" name="Google Shape;206;p3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Imports libs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to build your model and prepare data windows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Numpy for numerical processing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Matplotlib's PyPlot library for visualization</a:t>
            </a:r>
            <a:endParaRPr/>
          </a:p>
          <a:p>
            <a:pPr indent="-281940" lvl="0" marL="342900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7" name="Google Shape;2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92550"/>
            <a:ext cx="55816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521" name="Google Shape;521;p3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522" name="Google Shape;522;p30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Plot all but the first 10</a:t>
            </a:r>
            <a:endParaRPr/>
          </a:p>
        </p:txBody>
      </p:sp>
      <p:pic>
        <p:nvPicPr>
          <p:cNvPr id="523" name="Google Shape;5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2209800"/>
            <a:ext cx="5300662" cy="152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665537"/>
            <a:ext cx="3314700" cy="25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533" name="Google Shape;533;p3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534" name="Google Shape;534;p31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G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 the predictions</a:t>
            </a:r>
            <a:endParaRPr/>
          </a:p>
        </p:txBody>
      </p:sp>
      <p:pic>
        <p:nvPicPr>
          <p:cNvPr id="535" name="Google Shape;5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537" name="Google Shape;5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514600"/>
            <a:ext cx="7391400" cy="2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544" name="Google Shape;544;p3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545" name="Google Shape;545;p32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the predictions</a:t>
            </a:r>
            <a:endParaRPr/>
          </a:p>
        </p:txBody>
      </p:sp>
      <p:pic>
        <p:nvPicPr>
          <p:cNvPr id="546" name="Google Shape;5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548" name="Google Shape;54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362200"/>
            <a:ext cx="6300787" cy="37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555" name="Google Shape;555;p3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556" name="Google Shape;556;p33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the metrics </a:t>
            </a:r>
            <a:endParaRPr/>
          </a:p>
        </p:txBody>
      </p:sp>
      <p:pic>
        <p:nvPicPr>
          <p:cNvPr id="557" name="Google Shape;5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559" name="Google Shape;55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362200"/>
            <a:ext cx="7062787" cy="123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567" name="Google Shape;567;p34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 discuss and give opinions</a:t>
            </a:r>
            <a:endParaRPr/>
          </a:p>
        </p:txBody>
      </p:sp>
      <p:pic>
        <p:nvPicPr>
          <p:cNvPr id="568" name="Google Shape;5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570" name="Google Shape;57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425" y="2819400"/>
            <a:ext cx="4041775" cy="240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9962" y="2827337"/>
            <a:ext cx="3983037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4"/>
          <p:cNvSpPr txBox="1"/>
          <p:nvPr/>
        </p:nvSpPr>
        <p:spPr>
          <a:xfrm flipH="1">
            <a:off x="1676400" y="5295900"/>
            <a:ext cx="2209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layer</a:t>
            </a:r>
            <a:endParaRPr/>
          </a:p>
        </p:txBody>
      </p:sp>
      <p:sp>
        <p:nvSpPr>
          <p:cNvPr id="573" name="Google Shape;573;p34"/>
          <p:cNvSpPr txBox="1"/>
          <p:nvPr/>
        </p:nvSpPr>
        <p:spPr>
          <a:xfrm flipH="1">
            <a:off x="5943600" y="5334000"/>
            <a:ext cx="2209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 layers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79" name="Google Shape;579;p3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training, tuning, prediction a Deep Neural Network with Time Series Data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Deep Neural Network with more layers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0" name="Google Shape;580;p3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81" name="Google Shape;5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588" name="Google Shape;588;p3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89" name="Google Shape;5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4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" y="5089525"/>
            <a:ext cx="4191000" cy="118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1600200"/>
            <a:ext cx="6337300" cy="37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4"/>
          <p:cNvCxnSpPr/>
          <p:nvPr/>
        </p:nvCxnSpPr>
        <p:spPr>
          <a:xfrm flipH="1">
            <a:off x="1795462" y="1836737"/>
            <a:ext cx="1404937" cy="3176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3" name="Google Shape;223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30" name="Google Shape;230;p5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0987" y="1752600"/>
            <a:ext cx="5829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533775"/>
            <a:ext cx="6661150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5"/>
          <p:cNvCxnSpPr/>
          <p:nvPr/>
        </p:nvCxnSpPr>
        <p:spPr>
          <a:xfrm flipH="1">
            <a:off x="1905000" y="1981200"/>
            <a:ext cx="1676400" cy="1552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6" name="Google Shape;236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3" name="Google Shape;243;p6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46" name="Google Shape;2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1828800"/>
            <a:ext cx="621188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150" y="4487862"/>
            <a:ext cx="6400800" cy="153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6"/>
          <p:cNvCxnSpPr/>
          <p:nvPr/>
        </p:nvCxnSpPr>
        <p:spPr>
          <a:xfrm flipH="1">
            <a:off x="2362200" y="2133600"/>
            <a:ext cx="121920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9" name="Google Shape;249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6" name="Google Shape;256;p7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57" name="Google Shape;2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59" name="Google Shape;2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1778000"/>
            <a:ext cx="63246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048125"/>
            <a:ext cx="7086600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7"/>
          <p:cNvCxnSpPr/>
          <p:nvPr/>
        </p:nvCxnSpPr>
        <p:spPr>
          <a:xfrm flipH="1">
            <a:off x="2590800" y="2057400"/>
            <a:ext cx="6096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2" name="Google Shape;262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9" name="Google Shape;269;p8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72" name="Google Shape;2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9337" y="1752600"/>
            <a:ext cx="6443662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087" y="3803650"/>
            <a:ext cx="5345112" cy="172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8"/>
          <p:cNvCxnSpPr/>
          <p:nvPr/>
        </p:nvCxnSpPr>
        <p:spPr>
          <a:xfrm flipH="1">
            <a:off x="2133600" y="19812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5" name="Google Shape;275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2" name="Google Shape;282;p9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Synthetic Data</a:t>
            </a:r>
            <a:endParaRPr/>
          </a:p>
        </p:txBody>
      </p:sp>
      <p:pic>
        <p:nvPicPr>
          <p:cNvPr id="283" name="Google Shape;2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 neural network training, tuning and prediction</a:t>
            </a:r>
            <a:endParaRPr/>
          </a:p>
        </p:txBody>
      </p:sp>
      <p:pic>
        <p:nvPicPr>
          <p:cNvPr id="285" name="Google Shape;2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514600"/>
            <a:ext cx="7620000" cy="29098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Training a Deep Neural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2022-10-28T07:26:15Z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