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zte/M66NSQz69B/N9m2L78+p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customschemas.google.com/relationships/presentationmetadata" Target="metadata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4950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675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5713" y="720725"/>
            <a:ext cx="4792662" cy="35941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fld id="{C7AD7CA7-9B48-7C47-9142-1CE6FF9B917B}" type="slidenum">
              <a:rPr lang="en-US" altLang="en-US" sz="1300"/>
              <a:pPr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03980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89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103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51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16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52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691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1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1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74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2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74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2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598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2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363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2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1585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2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995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2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666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2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54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3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3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6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3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273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3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3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3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3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574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3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023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p3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8048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Google Shape;602;p3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812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72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62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8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33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88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78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4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5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45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4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6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8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48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4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4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42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4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4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4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4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4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4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4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4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4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4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4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4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4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4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4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4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4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4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4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4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4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4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4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4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4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4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4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4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4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4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4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4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4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4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4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4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4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4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4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4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4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4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4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4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4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4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4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4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4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4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4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4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4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4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4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4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42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4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4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42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4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4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4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4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44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44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44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44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44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44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44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44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44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44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44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44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44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44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44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44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44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44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44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44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44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44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44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44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44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44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44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44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44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44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44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44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44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44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44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44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44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44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44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44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44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44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44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44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44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44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44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44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44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44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44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44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44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44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44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44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44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44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4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4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44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>
                <a:ea typeface="MS PGothic" charset="-128"/>
              </a:rPr>
              <a:t>How RNNs can applied to time series data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  <a:defRPr sz="3200">
                <a:solidFill>
                  <a:schemeClr val="tx1"/>
                </a:solidFill>
                <a:latin typeface="Tahom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2"/>
              <a:buChar char="w"/>
              <a:defRPr sz="2400">
                <a:solidFill>
                  <a:schemeClr val="tx1"/>
                </a:solidFill>
                <a:latin typeface="Tahoma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0F69E4-0118-E04F-A7E2-F555FE81CE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8196" name="Text Placeholder 1" descr="Rectangle: Click to edit Master text styles&#10;Second level&#10;Third level&#10;Fourth level&#10;Fifth level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838200" y="1752600"/>
            <a:ext cx="7848600" cy="4267200"/>
          </a:xfrm>
          <a:blipFill>
            <a:blip r:embed="rId3"/>
            <a:stretch>
              <a:fillRect r="-78"/>
            </a:stretch>
          </a:blipFill>
          <a:extLst/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Recurrent Neural Networks for time series</a:t>
            </a:r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How RNNs can applied to time series data</a:t>
            </a:r>
            <a:endParaRPr/>
          </a:p>
        </p:txBody>
      </p:sp>
      <p:sp>
        <p:nvSpPr>
          <p:cNvPr id="287" name="Google Shape;287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288" name="Google Shape;288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Backpropagation Through Time (BPTT):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RNNs use a variation of backpropagation called Backpropagation Through Time. This involves propagating the error gradients backward through the entire sequence to update the weights of the network.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 Short-Term Memory (LSTM) and Gated Recurrent Unit (GRU):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address the vanishing gradient problem and capture long-term dependencies, more advanced RNN architectures like LSTMs and GRUs are often used. These architectures introduce memory cells and gating mechanisms to better control the flow of information.</a:t>
            </a:r>
            <a:endParaRPr/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How RNNs can applied to time series data</a:t>
            </a:r>
            <a:endParaRPr/>
          </a:p>
        </p:txBody>
      </p:sp>
      <p:sp>
        <p:nvSpPr>
          <p:cNvPr id="297" name="Google Shape;297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298" name="Google Shape;298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Hyperparameter Tuning: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 with hyperparameters such as the number of recurrent units, the learning rate, and the sequence length to find the configuration that works best for your specific time series data.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Validation and Testing: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training, evaluate the model on a validation set to ensure it generalizes well. Then, test the model on an independent test set to assess its performance on unseen data.</a:t>
            </a:r>
            <a:endParaRPr/>
          </a:p>
        </p:txBody>
      </p:sp>
      <p:pic>
        <p:nvPicPr>
          <p:cNvPr id="299" name="Google Shape;29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sp>
        <p:nvSpPr>
          <p:cNvPr id="307" name="Google Shape;307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308" name="Google Shape;308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Recurrent Neural Networks (RNNs) to build a forecasting model.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stacked RNN using simpleRNN layers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Lambda layers to reshape the input and scale the output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the Huber loss during training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batched data windows to generate model predictions</a:t>
            </a:r>
            <a:endParaRPr/>
          </a:p>
        </p:txBody>
      </p:sp>
      <p:pic>
        <p:nvPicPr>
          <p:cNvPr id="309" name="Google Shape;3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317" name="Google Shape;317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Imports libs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to build your model and prepare data windows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Numpy for numerical processing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Matplotlib's PyPlot library for visualization</a:t>
            </a:r>
            <a:endParaRPr/>
          </a:p>
          <a:p>
            <a:pPr marL="342900" lvl="0" indent="-281940" algn="l" rtl="0">
              <a:spcBef>
                <a:spcPts val="320"/>
              </a:spcBef>
              <a:spcAft>
                <a:spcPts val="0"/>
              </a:spcAft>
              <a:buSzPts val="960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8" name="Google Shape;3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3892550"/>
            <a:ext cx="55816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328" name="Google Shape;328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125" y="5089525"/>
            <a:ext cx="4191000" cy="118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0800" y="1600200"/>
            <a:ext cx="6337300" cy="373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15"/>
          <p:cNvCxnSpPr/>
          <p:nvPr/>
        </p:nvCxnSpPr>
        <p:spPr>
          <a:xfrm flipH="1">
            <a:off x="1795462" y="1836737"/>
            <a:ext cx="1404937" cy="3176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34" name="Google Shape;334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341" name="Google Shape;341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342" name="Google Shape;3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344" name="Google Shape;34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987" y="1752600"/>
            <a:ext cx="5829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533775"/>
            <a:ext cx="6661150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16"/>
          <p:cNvCxnSpPr/>
          <p:nvPr/>
        </p:nvCxnSpPr>
        <p:spPr>
          <a:xfrm flipH="1">
            <a:off x="1905000" y="1981200"/>
            <a:ext cx="1676400" cy="15525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47" name="Google Shape;347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354" name="Google Shape;354;p1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355" name="Google Shape;3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1828800"/>
            <a:ext cx="621188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150" y="4487862"/>
            <a:ext cx="6400800" cy="153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17"/>
          <p:cNvCxnSpPr/>
          <p:nvPr/>
        </p:nvCxnSpPr>
        <p:spPr>
          <a:xfrm flipH="1">
            <a:off x="2362200" y="2133600"/>
            <a:ext cx="1219200" cy="228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0" name="Google Shape;360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367" name="Google Shape;367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370" name="Google Shape;37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8400" y="1778000"/>
            <a:ext cx="63246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048125"/>
            <a:ext cx="7086600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18"/>
          <p:cNvCxnSpPr/>
          <p:nvPr/>
        </p:nvCxnSpPr>
        <p:spPr>
          <a:xfrm flipH="1">
            <a:off x="2590800" y="2057400"/>
            <a:ext cx="609600" cy="205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73" name="Google Shape;373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380" name="Google Shape;380;p1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381" name="Google Shape;38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383" name="Google Shape;38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9337" y="1752600"/>
            <a:ext cx="6443662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803650"/>
            <a:ext cx="5345112" cy="172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19"/>
          <p:cNvCxnSpPr/>
          <p:nvPr/>
        </p:nvCxnSpPr>
        <p:spPr>
          <a:xfrm flipH="1">
            <a:off x="2133600" y="1981200"/>
            <a:ext cx="762000" cy="17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86" name="Google Shape;386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Conceptual overview Recurrent Neural Networks for time series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393" name="Google Shape;393;p2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Synthetic Data</a:t>
            </a:r>
            <a:endParaRPr/>
          </a:p>
        </p:txBody>
      </p:sp>
      <p:pic>
        <p:nvPicPr>
          <p:cNvPr id="394" name="Google Shape;39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396" name="Google Shape;39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514600"/>
            <a:ext cx="7620000" cy="29098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404" name="Google Shape;404;p2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Synthetic Data</a:t>
            </a:r>
            <a:endParaRPr/>
          </a:p>
        </p:txBody>
      </p:sp>
      <p:pic>
        <p:nvPicPr>
          <p:cNvPr id="405" name="Google Shape;4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407" name="Google Shape;40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212" y="2362200"/>
            <a:ext cx="65532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415" name="Google Shape;415;p2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Split the Dataset</a:t>
            </a:r>
            <a:endParaRPr/>
          </a:p>
        </p:txBody>
      </p:sp>
      <p:pic>
        <p:nvPicPr>
          <p:cNvPr id="416" name="Google Shape;4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418" name="Google Shape;41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2424112"/>
            <a:ext cx="5105400" cy="330676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426" name="Google Shape;426;p2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and validation set</a:t>
            </a:r>
            <a:endParaRPr/>
          </a:p>
        </p:txBody>
      </p:sp>
      <p:pic>
        <p:nvPicPr>
          <p:cNvPr id="427" name="Google Shape;4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429" name="Google Shape;42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2286000"/>
            <a:ext cx="4114800" cy="272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4900" y="3651250"/>
            <a:ext cx="403860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438" name="Google Shape;438;p2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features and labels</a:t>
            </a:r>
            <a:endParaRPr/>
          </a:p>
        </p:txBody>
      </p:sp>
      <p:pic>
        <p:nvPicPr>
          <p:cNvPr id="439" name="Google Shape;4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441" name="Google Shape;44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722562"/>
            <a:ext cx="56292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  <p:sp>
        <p:nvSpPr>
          <p:cNvPr id="449" name="Google Shape;449;p2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Generates dataset windows</a:t>
            </a:r>
            <a:endParaRPr/>
          </a:p>
        </p:txBody>
      </p:sp>
      <p:pic>
        <p:nvPicPr>
          <p:cNvPr id="450" name="Google Shape;4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452" name="Google Shape;45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4037" y="2209800"/>
            <a:ext cx="5668962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150" y="5410200"/>
            <a:ext cx="3146425" cy="1065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25"/>
          <p:cNvCxnSpPr/>
          <p:nvPr/>
        </p:nvCxnSpPr>
        <p:spPr>
          <a:xfrm flipH="1">
            <a:off x="2057400" y="2438400"/>
            <a:ext cx="1600200" cy="297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55" name="Google Shape;455;p2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462" name="Google Shape;462;p2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dataset windows from the train set.</a:t>
            </a:r>
            <a:endParaRPr/>
          </a:p>
        </p:txBody>
      </p:sp>
      <p:pic>
        <p:nvPicPr>
          <p:cNvPr id="463" name="Google Shape;4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465" name="Google Shape;46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2514600"/>
            <a:ext cx="7543800" cy="795337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473" name="Google Shape;473;p2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properties of a single batch</a:t>
            </a:r>
            <a:endParaRPr/>
          </a:p>
        </p:txBody>
      </p:sp>
      <p:pic>
        <p:nvPicPr>
          <p:cNvPr id="474" name="Google Shape;47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476" name="Google Shape;47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2590800"/>
            <a:ext cx="7453312" cy="287496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484" name="Google Shape;484;p2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Model</a:t>
            </a:r>
            <a:endParaRPr/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487" name="Google Shape;487;p2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488" name="Google Shape;48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250" y="2286000"/>
            <a:ext cx="67818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0200" y="4330700"/>
            <a:ext cx="3176587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496" name="Google Shape;496;p2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Tune the Learning Rate</a:t>
            </a:r>
            <a:endParaRPr/>
          </a:p>
        </p:txBody>
      </p:sp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499" name="Google Shape;499;p2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00" name="Google Shape;50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362200"/>
            <a:ext cx="73342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Recurrent Neural Networks</a:t>
            </a: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(RNNs) are a type of artificial neural network designed for sequence modeling and processing.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RNNs have connections that form directed cycles, allowing them to maintain a memory of previous inputs in their internal state.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3724275"/>
            <a:ext cx="51816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  <p:sp>
        <p:nvSpPr>
          <p:cNvPr id="507" name="Google Shape;507;p3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Visualize the results and pick an optimal learning rate.</a:t>
            </a:r>
            <a:endParaRPr/>
          </a:p>
        </p:txBody>
      </p:sp>
      <p:pic>
        <p:nvPicPr>
          <p:cNvPr id="508" name="Google Shape;5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11" name="Google Shape;51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2700" y="2466975"/>
            <a:ext cx="59531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518" name="Google Shape;518;p3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Visualize the results and pick an optimal learning rate.</a:t>
            </a:r>
            <a:endParaRPr/>
          </a:p>
        </p:txBody>
      </p:sp>
      <p:pic>
        <p:nvPicPr>
          <p:cNvPr id="519" name="Google Shape;5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521" name="Google Shape;521;p3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22" name="Google Shape;52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2286000"/>
            <a:ext cx="6010275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  <p:sp>
        <p:nvSpPr>
          <p:cNvPr id="529" name="Google Shape;529;p3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Declare the model again and train with the learning rate you picked. </a:t>
            </a:r>
            <a:endParaRPr/>
          </a:p>
        </p:txBody>
      </p:sp>
      <p:pic>
        <p:nvPicPr>
          <p:cNvPr id="530" name="Google Shape;5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532" name="Google Shape;532;p3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33" name="Google Shape;53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2514600"/>
            <a:ext cx="57150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540" name="Google Shape;540;p3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Prediction</a:t>
            </a:r>
            <a:endParaRPr/>
          </a:p>
        </p:txBody>
      </p:sp>
      <p:pic>
        <p:nvPicPr>
          <p:cNvPr id="541" name="Google Shape;5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44" name="Google Shape;54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2438400"/>
            <a:ext cx="7158037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  <p:sp>
        <p:nvSpPr>
          <p:cNvPr id="551" name="Google Shape;551;p3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Prediction</a:t>
            </a:r>
            <a:endParaRPr/>
          </a:p>
        </p:txBody>
      </p:sp>
      <p:pic>
        <p:nvPicPr>
          <p:cNvPr id="552" name="Google Shape;55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554" name="Google Shape;554;p3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55" name="Google Shape;55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228850"/>
            <a:ext cx="64230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/>
          </a:p>
        </p:txBody>
      </p:sp>
      <p:sp>
        <p:nvSpPr>
          <p:cNvPr id="562" name="Google Shape;562;p3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Leveraging Tensorflow models' capability to process batches</a:t>
            </a:r>
            <a:endParaRPr/>
          </a:p>
        </p:txBody>
      </p:sp>
      <p:pic>
        <p:nvPicPr>
          <p:cNvPr id="563" name="Google Shape;5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565" name="Google Shape;565;p3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66" name="Google Shape;56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2405062"/>
            <a:ext cx="4643437" cy="372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  <p:sp>
        <p:nvSpPr>
          <p:cNvPr id="573" name="Google Shape;573;p3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Results </a:t>
            </a:r>
            <a:endParaRPr/>
          </a:p>
        </p:txBody>
      </p:sp>
      <p:pic>
        <p:nvPicPr>
          <p:cNvPr id="574" name="Google Shape;57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576" name="Google Shape;576;p3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77" name="Google Shape;57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286000"/>
            <a:ext cx="69913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  <p:sp>
        <p:nvSpPr>
          <p:cNvPr id="584" name="Google Shape;584;p3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Results </a:t>
            </a:r>
            <a:endParaRPr/>
          </a:p>
        </p:txBody>
      </p:sp>
      <p:pic>
        <p:nvPicPr>
          <p:cNvPr id="585" name="Google Shape;58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sp>
        <p:nvSpPr>
          <p:cNvPr id="587" name="Google Shape;587;p3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pic>
        <p:nvPicPr>
          <p:cNvPr id="588" name="Google Shape;58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2700" y="2219325"/>
            <a:ext cx="6869112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</p:txBody>
      </p:sp>
      <p:sp>
        <p:nvSpPr>
          <p:cNvPr id="595" name="Google Shape;595;p3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  <p:sp>
        <p:nvSpPr>
          <p:cNvPr id="596" name="Google Shape;596;p3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the MSE and MAE. </a:t>
            </a: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81940" algn="l" rtl="0">
              <a:spcBef>
                <a:spcPts val="320"/>
              </a:spcBef>
              <a:spcAft>
                <a:spcPts val="0"/>
              </a:spcAft>
              <a:buSzPts val="960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97" name="Google Shape;5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599" name="Google Shape;59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575" y="2743200"/>
            <a:ext cx="66484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Student discuss and give opinions</a:t>
            </a:r>
            <a:endParaRPr/>
          </a:p>
        </p:txBody>
      </p:sp>
      <p:sp>
        <p:nvSpPr>
          <p:cNvPr id="606" name="Google Shape;606;p3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  <p:pic>
        <p:nvPicPr>
          <p:cNvPr id="607" name="Google Shape;6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  <p:pic>
        <p:nvPicPr>
          <p:cNvPr id="609" name="Google Shape;60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724025"/>
            <a:ext cx="3505200" cy="20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6650" y="4116387"/>
            <a:ext cx="34671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9"/>
          <p:cNvSpPr txBox="1"/>
          <p:nvPr/>
        </p:nvSpPr>
        <p:spPr>
          <a:xfrm>
            <a:off x="6515100" y="1323975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DNN</a:t>
            </a:r>
            <a:endParaRPr/>
          </a:p>
        </p:txBody>
      </p:sp>
      <p:sp>
        <p:nvSpPr>
          <p:cNvPr id="612" name="Google Shape;612;p39"/>
          <p:cNvSpPr txBox="1"/>
          <p:nvPr/>
        </p:nvSpPr>
        <p:spPr>
          <a:xfrm>
            <a:off x="2479675" y="6188075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</a:t>
            </a:r>
            <a:endParaRPr/>
          </a:p>
        </p:txBody>
      </p:sp>
      <p:pic>
        <p:nvPicPr>
          <p:cNvPr id="613" name="Google Shape;613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312" y="1808162"/>
            <a:ext cx="3494087" cy="2074862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9"/>
          <p:cNvSpPr txBox="1"/>
          <p:nvPr/>
        </p:nvSpPr>
        <p:spPr>
          <a:xfrm>
            <a:off x="2514600" y="1447800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Features of RNN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8" name="Google Shape;218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Connections: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RNNs have connections that loop back on themselves, enabling them to maintain a hidden state that captures information about previous inputs in a sequence.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Processing: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RNNs process inputs sequentially, taking into account the order of the elements in a sequence. Each step in the sequence influences the network's state and output.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620" name="Google Shape;620;p4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Conceptual overview Recurrent Neural Networks for time series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a Simple RNN for forecasting</a:t>
            </a:r>
            <a:endParaRPr/>
          </a:p>
          <a:p>
            <a:pPr marL="342900" lvl="0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4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/>
          </a:p>
        </p:txBody>
      </p:sp>
      <p:pic>
        <p:nvPicPr>
          <p:cNvPr id="622" name="Google Shape;62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1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629" name="Google Shape;629;p4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/>
          </a:p>
        </p:txBody>
      </p:sp>
      <p:pic>
        <p:nvPicPr>
          <p:cNvPr id="630" name="Google Shape;63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Features of RNN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8" name="Google Shape;228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Weights: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same set of weights and biases is used at each time step, allowing the network to learn patterns and dependencies across different positions in the sequence.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Variable-Length Sequences: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RNNs can handle sequences of varying lengths, making them flexible for tasks where the length of the input or output sequence is not fixed.</a:t>
            </a:r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Features of RNN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38" name="Google Shape;238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Vanishing and Exploding Gradients: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RNNs are prone to issues like vanishing and exploding gradients, which can make it challenging to capture long-range dependencies in sequences. This limitation has led to the development of more advanced RNN architectures.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 Short-Term Memory (LSTM) Networks: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LSTMs are a specialized type of RNN designed to address the vanishing gradient problem. They introduce memory cells and gating mechanisms to better capture and control long-term dependencies.</a:t>
            </a:r>
            <a:endParaRPr/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Applications of RNN: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48" name="Google Shape;248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Natural Language Processing (NLP):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RNNs are widely used for tasks such as language modeling, machine translation, text generation, and sentiment analysis.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 Forecasting: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RNNs can model and forecast time series data, capturing temporal dependencies for applications in finance, weather prediction, and more.</a:t>
            </a:r>
            <a:endParaRPr/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How RNNs can applied to time series data</a:t>
            </a:r>
            <a:endParaRPr/>
          </a:p>
        </p:txBody>
      </p:sp>
      <p:sp>
        <p:nvSpPr>
          <p:cNvPr id="257" name="Google Shape;257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58" name="Google Shape;258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Preparation: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Organize your time series data into sequences. Each sequence represents a window of time with its corresponding values.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 or standardize the data to bring all features to a similar scale.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Architecture of RNN:	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basic architecture of an RNN includes a series of recurrent units or cells connected in a way that forms a sequence. Each cell maintains a hidden state, which is updated at each time step.</a:t>
            </a:r>
            <a:endParaRPr/>
          </a:p>
        </p:txBody>
      </p:sp>
      <p:pic>
        <p:nvPicPr>
          <p:cNvPr id="259" name="Google Shape;2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lang="en-US" sz="3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How RNNs can applied to time series data</a:t>
            </a:r>
            <a:endParaRPr/>
          </a:p>
        </p:txBody>
      </p:sp>
      <p:sp>
        <p:nvSpPr>
          <p:cNvPr id="267" name="Google Shape;267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68" name="Google Shape;268;p9" descr="Rectangle: Click to edit Master text styles&#10;Second level&#10;Third level&#10;Fourth level&#10;Fifth level"/>
          <p:cNvSpPr txBox="1">
            <a:spLocks noGrp="1"/>
          </p:cNvSpPr>
          <p:nvPr>
            <p:ph type="body" idx="4294967295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9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lang="en-US" sz="3200" b="0" i="0" u="none" strike="noStrike" cap="none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pic>
        <p:nvPicPr>
          <p:cNvPr id="269" name="Google Shape;26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Recurrent Neural Networks for time series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Microsoft Macintosh PowerPoint</Application>
  <PresentationFormat>On-screen Show (4:3)</PresentationFormat>
  <Paragraphs>233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Noto Sans Symbols</vt:lpstr>
      <vt:lpstr>Times New Roman</vt:lpstr>
      <vt:lpstr>Wingdings</vt:lpstr>
      <vt:lpstr>Tahoma</vt:lpstr>
      <vt:lpstr>MS PGothic</vt:lpstr>
      <vt:lpstr>1_Blueprint</vt:lpstr>
      <vt:lpstr>Blueprint</vt:lpstr>
      <vt:lpstr>Recurrent Neural Networks for time series</vt:lpstr>
      <vt:lpstr>Objectives</vt:lpstr>
      <vt:lpstr>Recurrent Neural Networks </vt:lpstr>
      <vt:lpstr>Features of RNN</vt:lpstr>
      <vt:lpstr>Features of RNN</vt:lpstr>
      <vt:lpstr>Features of RNN</vt:lpstr>
      <vt:lpstr>Applications of RNN:</vt:lpstr>
      <vt:lpstr>How RNNs can applied to time series data</vt:lpstr>
      <vt:lpstr>How RNNs can applied to time series data</vt:lpstr>
      <vt:lpstr>How RNNs can applied to time series data</vt:lpstr>
      <vt:lpstr>How RNNs can applied to time series data</vt:lpstr>
      <vt:lpstr>How RNNs can applied to time series data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Implement a Simple RNN for forecasting</vt:lpstr>
      <vt:lpstr>Student discuss and give opinions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for time series</dc:title>
  <dc:creator>Microsoft Office User</dc:creator>
  <cp:lastModifiedBy>Hoa Doan</cp:lastModifiedBy>
  <cp:revision>1</cp:revision>
  <dcterms:created xsi:type="dcterms:W3CDTF">2022-10-28T07:26:15Z</dcterms:created>
  <dcterms:modified xsi:type="dcterms:W3CDTF">2023-12-09T10:23:49Z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