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FE94D2F1.xml" ContentType="application/vnd.ms-powerpoint.comments+xml"/>
  <Override PartName="/ppt/comments/modernComment_106_20EC5003.xml" ContentType="application/vnd.ms-powerpoint.comments+xml"/>
  <Override PartName="/ppt/comments/modernComment_107_531C8D4B.xml" ContentType="application/vnd.ms-powerpoint.comments+xml"/>
  <Override PartName="/ppt/ink/ink1.xml" ContentType="application/inkml+xml"/>
  <Override PartName="/ppt/ink/ink2.xml" ContentType="application/inkml+xml"/>
  <Override PartName="/ppt/comments/modernComment_109_660773AD.xml" ContentType="application/vnd.ms-powerpoint.comments+xml"/>
  <Override PartName="/ppt/notesSlides/notesSlide2.xml" ContentType="application/vnd.openxmlformats-officedocument.presentationml.notesSlide+xml"/>
  <Override PartName="/ppt/ink/ink3.xml" ContentType="application/inkml+xml"/>
  <Override PartName="/ppt/comments/modernComment_10C_2508152.xml" ContentType="application/vnd.ms-powerpoint.comment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60" r:id="rId2"/>
  </p:sldMasterIdLst>
  <p:notesMasterIdLst>
    <p:notesMasterId r:id="rId25"/>
  </p:notesMasterIdLst>
  <p:sldIdLst>
    <p:sldId id="256" r:id="rId3"/>
    <p:sldId id="273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82" r:id="rId12"/>
    <p:sldId id="274" r:id="rId13"/>
    <p:sldId id="277" r:id="rId14"/>
    <p:sldId id="276" r:id="rId15"/>
    <p:sldId id="267" r:id="rId16"/>
    <p:sldId id="278" r:id="rId17"/>
    <p:sldId id="279" r:id="rId18"/>
    <p:sldId id="280" r:id="rId19"/>
    <p:sldId id="281" r:id="rId20"/>
    <p:sldId id="271" r:id="rId21"/>
    <p:sldId id="260" r:id="rId22"/>
    <p:sldId id="264" r:id="rId23"/>
    <p:sldId id="26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B9B60-61B6-DBC8-903D-1A92253D5906}" name="Shivam Varshney" initials="SV" userId="655955288e7356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CA20-DC19-449E-844B-E201C4F3AD40}" v="29" dt="2023-05-15T20:33:42.467"/>
    <p1510:client id="{18963BDF-9E4D-497D-BA0C-A6AD72CD00E2}" v="2" dt="2023-05-20T11:50:10.799"/>
    <p1510:client id="{22DEECB4-7B4C-4044-8656-9E69FA94141E}" v="1271" dt="2023-05-31T23:23:58.479"/>
    <p1510:client id="{24E10118-9B62-4D10-804D-DF28DCB3541A}" v="56" dt="2023-05-17T05:54:43.372"/>
    <p1510:client id="{3D3230DD-B3DB-4999-BA49-23A22EF6022C}" v="217" dt="2023-05-22T21:15:33.191"/>
    <p1510:client id="{5C951285-F45D-4F71-A798-75ED5253355B}" v="307" dt="2023-05-31T21:54:57.747"/>
    <p1510:client id="{5F10D256-3B53-4536-AAC0-D9EAC7CB0C25}" v="3" dt="2023-05-30T22:31:47.626"/>
    <p1510:client id="{69FF1F46-8288-456F-AB00-7D286838A119}" v="290" dt="2023-06-01T13:07:26.315"/>
    <p1510:client id="{6B26931E-2101-4E35-B51A-BBCBCE904E83}" v="16" dt="2023-05-31T23:59:41.602"/>
    <p1510:client id="{6DA83FBC-5877-419E-AD77-82F979264039}" v="4" dt="2023-05-31T20:29:33.062"/>
    <p1510:client id="{80A51726-674E-4F6C-A959-7BC8C0714B97}" v="335" dt="2023-05-19T21:40:00.193"/>
    <p1510:client id="{8EEBEF57-BB45-427E-96EA-4B05FB59E6EB}" v="164" dt="2023-05-25T21:18:33.102"/>
    <p1510:client id="{95F27D3B-C1F4-4CCF-9FFE-E439CAB0097A}" v="700" dt="2023-05-16T23:55:18.253"/>
    <p1510:client id="{CA3F1A4C-E5E8-4270-8C80-AE6BF4E93636}" v="3" dt="2023-05-31T23:25:07.845"/>
    <p1510:client id="{CDC48590-A8D2-4DB2-8101-8908CB5E1DA9}" v="28" dt="2023-05-17T13:51:14.903"/>
    <p1510:client id="{DC0C3169-D3F5-4AE1-A2F1-037763CEE5D7}" v="949" dt="2023-05-15T13:44:16.357"/>
    <p1510:client id="{E8CF5E0C-AEF0-4F44-883D-91672373FC06}" v="922" dt="2023-05-29T13:51:39.956"/>
    <p1510:client id="{ED8F45AB-3A0E-4CAA-A3E0-75F552AC8C7A}" v="346" dt="2023-05-23T20:31:09.937"/>
    <p1510:client id="{F823BEF3-B47A-496C-84FB-778A7C4ED514}" v="60" dt="2023-05-31T14:53:16.243"/>
    <p1510:client id="{F8DB2F66-2EF2-4CDA-AE3D-2508EB7EDF0B}" v="1" dt="2023-05-29T17:43:48.789"/>
    <p1510:client id="{F99C0E59-16BB-46C9-95B0-0B2179A3D1D9}" v="426" dt="2023-05-31T15:40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5_FE94D2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DBD93D-2E11-4536-BCC8-1F793B6AB56D}" authorId="{977B9B60-61B6-DBC8-903D-1A92253D5906}" created="2023-05-22T20:51:40.651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Interpret result: The p-bg is very small -&gt; there are auto-correlation in residuals, even when we add the augmentations, we still cant get rid of auto-correlation. Hence, we test for its 1st difference.</a:t>
        </a:r>
      </a:p>
    </p188:txBody>
  </p188:cm>
  <p188:cm id="{A232DB95-4CCA-411D-8C08-9B8A0E65CCBC}" authorId="{977B9B60-61B6-DBC8-903D-1A92253D5906}" created="2023-05-22T20:52:01.777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The p-bg is greater than 5% -&gt; there are no auto-correlations in residual Next, we test the stationary of its 1st lag, by checking p-adf. p-adf is smaller than 5%. We can reject the null in the case of the first differences about non-stationary. Its 1st lag is stationary. We can conclude that the Time Series X1 is integrated of order 1.</a:t>
        </a:r>
      </a:p>
    </p188:txBody>
  </p188:cm>
</p188:cmLst>
</file>

<file path=ppt/comments/modernComment_106_20EC50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BE9FB-8489-41B0-B5C5-7A7FAF786C24}" authorId="{977B9B60-61B6-DBC8-903D-1A92253D5906}" created="2023-05-22T20:58:38.518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Interpret result: Similar to X1, the p-bg here is smaller than 5% -&gt; there are auto-correlation in residuals, even when we add the augmentations, we still cant get rid of auto-correlation. Hence, we test for its 1st difference.</a:t>
        </a:r>
      </a:p>
    </p188:txBody>
  </p188:cm>
  <p188:cm id="{30F63EC0-32FD-4B73-8E7E-EAA1BE6DBFA4}" authorId="{977B9B60-61B6-DBC8-903D-1A92253D5906}" created="2023-05-22T20:58:51.737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By adding 1 augmentation, there will be no auto correlation in Residuals. p-adf is greater than 5%, we can reject the null hypothesis in the case the non-stationary of first differences. Its 1st lag is stationary. we can conclude that the Time Series X2 is integrated of order 1.
Conclusion: As a result, both variables has the same order 1: ∼I(1) so in the next step we can check whether they are cointegrated or not.</a:t>
        </a:r>
      </a:p>
    </p188:txBody>
  </p188:cm>
</p188:cmLst>
</file>

<file path=ppt/comments/modernComment_107_531C8D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193E28-81B9-4FCF-949C-4FF99A42D2A0}" authorId="{977B9B60-61B6-DBC8-903D-1A92253D5906}" created="2023-05-22T21:03:02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4380107" sldId="263"/>
      <ac:spMk id="11" creationId="{A6F49BBE-3655-0EDF-9418-5C0823C3C44B}"/>
    </ac:deMkLst>
    <p188:txBody>
      <a:bodyPr/>
      <a:lstStyle/>
      <a:p>
        <a:r>
          <a:rPr lang="en-GB"/>
          <a:t>The ADF test with no augmentations can be used. The result is that non-stationarity of residuals is STRONGLY REJECTED, so residuals are stationary, which means that x1 and x2 are cointegrated.</a:t>
        </a:r>
      </a:p>
    </p188:txBody>
  </p188:cm>
</p188:cmLst>
</file>

<file path=ppt/comments/modernComment_109_660773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CF1DD8-D902-430E-A606-EFCE5F6D73C6}" authorId="{977B9B60-61B6-DBC8-903D-1A92253D5906}" created="2023-05-22T21:12:41.892">
    <pc:sldMkLst xmlns:pc="http://schemas.microsoft.com/office/powerpoint/2013/main/command">
      <pc:docMk/>
      <pc:sldMk cId="1711764397" sldId="265"/>
    </pc:sldMkLst>
    <p188:txBody>
      <a:bodyPr/>
      <a:lstStyle/>
      <a:p>
        <a:r>
          <a:rPr lang="en-GB"/>
          <a:t>The PACF shown is suggestive of an AR(5) model or AR(7). So an initial candidate model is an ARIMA(5,1,0). We also have some variations of this model: ARIMA(5,1,1), ARIMA(4,1,0), ARIMA(3,1,0), ARIMA(7,1,0).</a:t>
        </a:r>
      </a:p>
    </p188:txBody>
  </p188:cm>
</p188:cmLst>
</file>

<file path=ppt/comments/modernComment_10C_25081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D7C7B9-DF06-4B83-9A33-DC2990300E38}" authorId="{977B9B60-61B6-DBC8-903D-1A92253D5906}" created="2023-05-23T20:22:38.328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Three out of four tests suggests K = 6.
We will choose the K=6 lag structure:</a:t>
        </a:r>
      </a:p>
    </p188:txBody>
  </p188:cm>
  <p188:cm id="{464CD650-1A30-403D-93BD-31D3991AFF5B}" authorId="{977B9B60-61B6-DBC8-903D-1A92253D5906}" created="2023-05-23T20:23:01.407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Test Statistic &lt; Critical Value: CANNOT reject the null
Test Statistic &gt; Critical Value: reject the null
First we start with r=0, (no cointegrating vector): t-test statistic &gt; Critical value: we reject the null hypothesis about NO cointerating vector.
Next, we test the hypothesis of r=1: Test Statistic &lt; Critical Value: we CANNOT reject the null about 1 cointegrating vector.
The model has ONLY 1 cointegrating vector.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E452-6DFC-4CC7-9868-CD9EF66E75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106A3C-0031-4925-ADE7-92ACC33B3F0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Check for Cointegration</a:t>
          </a:r>
          <a:endParaRPr lang="en-US"/>
        </a:p>
      </dgm:t>
    </dgm:pt>
    <dgm:pt modelId="{1AB317AB-F49B-46F6-BFEA-13B4709D5541}" type="parTrans" cxnId="{4BF276B7-4AB5-4991-9373-1611F7B9E26C}">
      <dgm:prSet/>
      <dgm:spPr/>
      <dgm:t>
        <a:bodyPr/>
        <a:lstStyle/>
        <a:p>
          <a:endParaRPr lang="en-US"/>
        </a:p>
      </dgm:t>
    </dgm:pt>
    <dgm:pt modelId="{D7E278E0-6F46-471B-B513-D53645C1FF51}" type="sibTrans" cxnId="{4BF276B7-4AB5-4991-9373-1611F7B9E26C}">
      <dgm:prSet/>
      <dgm:spPr/>
      <dgm:t>
        <a:bodyPr/>
        <a:lstStyle/>
        <a:p>
          <a:endParaRPr lang="en-US"/>
        </a:p>
      </dgm:t>
    </dgm:pt>
    <dgm:pt modelId="{630514ED-7626-42EF-8885-7F0C6626CF24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Apply Box-Jenkins Procedure</a:t>
          </a:r>
          <a:endParaRPr lang="en-US"/>
        </a:p>
      </dgm:t>
    </dgm:pt>
    <dgm:pt modelId="{708AEBF6-CC97-4D61-A2D7-265D2F472688}" type="parTrans" cxnId="{2A0F2683-100C-4471-8BC7-DC6004A34335}">
      <dgm:prSet/>
      <dgm:spPr/>
      <dgm:t>
        <a:bodyPr/>
        <a:lstStyle/>
        <a:p>
          <a:endParaRPr lang="en-US"/>
        </a:p>
      </dgm:t>
    </dgm:pt>
    <dgm:pt modelId="{3F0FB36A-CEA0-4A9F-8F20-97A3BE16CB7C}" type="sibTrans" cxnId="{2A0F2683-100C-4471-8BC7-DC6004A34335}">
      <dgm:prSet/>
      <dgm:spPr/>
      <dgm:t>
        <a:bodyPr/>
        <a:lstStyle/>
        <a:p>
          <a:endParaRPr lang="en-US"/>
        </a:p>
      </dgm:t>
    </dgm:pt>
    <dgm:pt modelId="{B39835B4-92BF-4668-B418-9544E10AAA94}">
      <dgm:prSet/>
      <dgm:spPr/>
      <dgm:t>
        <a:bodyPr/>
        <a:lstStyle/>
        <a:p>
          <a:pPr rtl="0"/>
          <a:r>
            <a:rPr lang="en-GB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>
            <a:solidFill>
              <a:schemeClr val="bg1"/>
            </a:solidFill>
          </a:endParaRPr>
        </a:p>
      </dgm:t>
    </dgm:pt>
    <dgm:pt modelId="{786D629B-2CC5-42B1-A18C-4AB5C75B3C92}" type="parTrans" cxnId="{DA5EC838-8477-4670-BFAC-432E1F625828}">
      <dgm:prSet/>
      <dgm:spPr/>
      <dgm:t>
        <a:bodyPr/>
        <a:lstStyle/>
        <a:p>
          <a:endParaRPr lang="en-US"/>
        </a:p>
      </dgm:t>
    </dgm:pt>
    <dgm:pt modelId="{9CFD2F36-33ED-4F2F-88BE-10D725A5601B}" type="sibTrans" cxnId="{DA5EC838-8477-4670-BFAC-432E1F625828}">
      <dgm:prSet/>
      <dgm:spPr/>
      <dgm:t>
        <a:bodyPr/>
        <a:lstStyle/>
        <a:p>
          <a:endParaRPr lang="en-US"/>
        </a:p>
      </dgm:t>
    </dgm:pt>
    <dgm:pt modelId="{007463EA-8A49-43A6-8ADD-32CE583E146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Evaluation</a:t>
          </a:r>
        </a:p>
      </dgm:t>
    </dgm:pt>
    <dgm:pt modelId="{541E12D0-B1DC-4077-B726-D8C8F73597C7}" type="parTrans" cxnId="{97C50AA5-16B8-4FC4-9BBD-7894E6399F7D}">
      <dgm:prSet/>
      <dgm:spPr/>
    </dgm:pt>
    <dgm:pt modelId="{A5E24DDB-27C7-4156-AF4E-691F733370B6}" type="sibTrans" cxnId="{97C50AA5-16B8-4FC4-9BBD-7894E6399F7D}">
      <dgm:prSet/>
      <dgm:spPr/>
    </dgm:pt>
    <dgm:pt modelId="{766B7982-A232-44A8-B202-76C37EDE0B4D}" type="pres">
      <dgm:prSet presAssocID="{90FDE452-6DFC-4CC7-9868-CD9EF66E7537}" presName="linear" presStyleCnt="0">
        <dgm:presLayoutVars>
          <dgm:animLvl val="lvl"/>
          <dgm:resizeHandles val="exact"/>
        </dgm:presLayoutVars>
      </dgm:prSet>
      <dgm:spPr/>
    </dgm:pt>
    <dgm:pt modelId="{11E75AD3-8C2C-4D08-8B4D-FB43B41B2546}" type="pres">
      <dgm:prSet presAssocID="{77106A3C-0031-4925-ADE7-92ACC33B3F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E038C-B68D-4095-9562-0389D17524C2}" type="pres">
      <dgm:prSet presAssocID="{D7E278E0-6F46-471B-B513-D53645C1FF51}" presName="spacer" presStyleCnt="0"/>
      <dgm:spPr/>
    </dgm:pt>
    <dgm:pt modelId="{938A27B8-3414-4B93-A8A2-F4E4F7283C49}" type="pres">
      <dgm:prSet presAssocID="{630514ED-7626-42EF-8885-7F0C6626C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10A94-CB76-4218-92C4-FAFAA5584725}" type="pres">
      <dgm:prSet presAssocID="{3F0FB36A-CEA0-4A9F-8F20-97A3BE16CB7C}" presName="spacer" presStyleCnt="0"/>
      <dgm:spPr/>
    </dgm:pt>
    <dgm:pt modelId="{2D7CC0E2-4863-4934-ABBA-92CB502EE013}" type="pres">
      <dgm:prSet presAssocID="{B39835B4-92BF-4668-B418-9544E10AA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7060D-AD61-4CAF-835A-C57D9ACBFEA7}" type="pres">
      <dgm:prSet presAssocID="{9CFD2F36-33ED-4F2F-88BE-10D725A5601B}" presName="spacer" presStyleCnt="0"/>
      <dgm:spPr/>
    </dgm:pt>
    <dgm:pt modelId="{E1E88F3D-7FDA-40FA-AC40-8DA2E68B76CC}" type="pres">
      <dgm:prSet presAssocID="{007463EA-8A49-43A6-8ADD-32CE583E14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93612-236B-4D86-84A8-60BF5CEB2C59}" type="presOf" srcId="{630514ED-7626-42EF-8885-7F0C6626CF24}" destId="{938A27B8-3414-4B93-A8A2-F4E4F7283C49}" srcOrd="0" destOrd="0" presId="urn:microsoft.com/office/officeart/2005/8/layout/vList2"/>
    <dgm:cxn modelId="{D3154B16-0944-4BFF-B999-E7D842B76595}" type="presOf" srcId="{007463EA-8A49-43A6-8ADD-32CE583E1462}" destId="{E1E88F3D-7FDA-40FA-AC40-8DA2E68B76CC}" srcOrd="0" destOrd="0" presId="urn:microsoft.com/office/officeart/2005/8/layout/vList2"/>
    <dgm:cxn modelId="{DA5EC838-8477-4670-BFAC-432E1F625828}" srcId="{90FDE452-6DFC-4CC7-9868-CD9EF66E7537}" destId="{B39835B4-92BF-4668-B418-9544E10AAA94}" srcOrd="2" destOrd="0" parTransId="{786D629B-2CC5-42B1-A18C-4AB5C75B3C92}" sibTransId="{9CFD2F36-33ED-4F2F-88BE-10D725A5601B}"/>
    <dgm:cxn modelId="{5092B672-5E25-445F-AC38-845CA05B4A70}" type="presOf" srcId="{B39835B4-92BF-4668-B418-9544E10AAA94}" destId="{2D7CC0E2-4863-4934-ABBA-92CB502EE013}" srcOrd="0" destOrd="0" presId="urn:microsoft.com/office/officeart/2005/8/layout/vList2"/>
    <dgm:cxn modelId="{95B0C475-BCD1-4AEB-84B0-CCB38222418D}" type="presOf" srcId="{90FDE452-6DFC-4CC7-9868-CD9EF66E7537}" destId="{766B7982-A232-44A8-B202-76C37EDE0B4D}" srcOrd="0" destOrd="0" presId="urn:microsoft.com/office/officeart/2005/8/layout/vList2"/>
    <dgm:cxn modelId="{2A0F2683-100C-4471-8BC7-DC6004A34335}" srcId="{90FDE452-6DFC-4CC7-9868-CD9EF66E7537}" destId="{630514ED-7626-42EF-8885-7F0C6626CF24}" srcOrd="1" destOrd="0" parTransId="{708AEBF6-CC97-4D61-A2D7-265D2F472688}" sibTransId="{3F0FB36A-CEA0-4A9F-8F20-97A3BE16CB7C}"/>
    <dgm:cxn modelId="{97C50AA5-16B8-4FC4-9BBD-7894E6399F7D}" srcId="{90FDE452-6DFC-4CC7-9868-CD9EF66E7537}" destId="{007463EA-8A49-43A6-8ADD-32CE583E1462}" srcOrd="3" destOrd="0" parTransId="{541E12D0-B1DC-4077-B726-D8C8F73597C7}" sibTransId="{A5E24DDB-27C7-4156-AF4E-691F733370B6}"/>
    <dgm:cxn modelId="{4BF276B7-4AB5-4991-9373-1611F7B9E26C}" srcId="{90FDE452-6DFC-4CC7-9868-CD9EF66E7537}" destId="{77106A3C-0031-4925-ADE7-92ACC33B3F09}" srcOrd="0" destOrd="0" parTransId="{1AB317AB-F49B-46F6-BFEA-13B4709D5541}" sibTransId="{D7E278E0-6F46-471B-B513-D53645C1FF51}"/>
    <dgm:cxn modelId="{3271ADBC-A0F9-446B-9B34-EB367974CB5F}" type="presOf" srcId="{77106A3C-0031-4925-ADE7-92ACC33B3F09}" destId="{11E75AD3-8C2C-4D08-8B4D-FB43B41B2546}" srcOrd="0" destOrd="0" presId="urn:microsoft.com/office/officeart/2005/8/layout/vList2"/>
    <dgm:cxn modelId="{B9981B23-DF09-4B72-AF71-C060455B5C05}" type="presParOf" srcId="{766B7982-A232-44A8-B202-76C37EDE0B4D}" destId="{11E75AD3-8C2C-4D08-8B4D-FB43B41B2546}" srcOrd="0" destOrd="0" presId="urn:microsoft.com/office/officeart/2005/8/layout/vList2"/>
    <dgm:cxn modelId="{D32EFECC-81A2-482D-BC63-9E9912B7D27E}" type="presParOf" srcId="{766B7982-A232-44A8-B202-76C37EDE0B4D}" destId="{B20E038C-B68D-4095-9562-0389D17524C2}" srcOrd="1" destOrd="0" presId="urn:microsoft.com/office/officeart/2005/8/layout/vList2"/>
    <dgm:cxn modelId="{75629308-9EC7-42EF-BF8F-8D9FB8A0C5F3}" type="presParOf" srcId="{766B7982-A232-44A8-B202-76C37EDE0B4D}" destId="{938A27B8-3414-4B93-A8A2-F4E4F7283C49}" srcOrd="2" destOrd="0" presId="urn:microsoft.com/office/officeart/2005/8/layout/vList2"/>
    <dgm:cxn modelId="{D43E49ED-F702-4F30-9468-88DD856C4486}" type="presParOf" srcId="{766B7982-A232-44A8-B202-76C37EDE0B4D}" destId="{12810A94-CB76-4218-92C4-FAFAA5584725}" srcOrd="3" destOrd="0" presId="urn:microsoft.com/office/officeart/2005/8/layout/vList2"/>
    <dgm:cxn modelId="{CA63DA5E-3382-4E7F-9F5D-B65F8CC417D7}" type="presParOf" srcId="{766B7982-A232-44A8-B202-76C37EDE0B4D}" destId="{2D7CC0E2-4863-4934-ABBA-92CB502EE013}" srcOrd="4" destOrd="0" presId="urn:microsoft.com/office/officeart/2005/8/layout/vList2"/>
    <dgm:cxn modelId="{D738271F-6682-47CD-8B2C-CBB26DA9FF8B}" type="presParOf" srcId="{766B7982-A232-44A8-B202-76C37EDE0B4D}" destId="{8A07060D-AD61-4CAF-835A-C57D9ACBFEA7}" srcOrd="5" destOrd="0" presId="urn:microsoft.com/office/officeart/2005/8/layout/vList2"/>
    <dgm:cxn modelId="{354D951D-4294-44DC-916E-3DF049E1DD9F}" type="presParOf" srcId="{766B7982-A232-44A8-B202-76C37EDE0B4D}" destId="{E1E88F3D-7FDA-40FA-AC40-8DA2E68B7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5AD3-8C2C-4D08-8B4D-FB43B41B2546}">
      <dsp:nvSpPr>
        <dsp:cNvPr id="0" name=""/>
        <dsp:cNvSpPr/>
      </dsp:nvSpPr>
      <dsp:spPr>
        <a:xfrm>
          <a:off x="0" y="707155"/>
          <a:ext cx="507707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Check for Cointegration</a:t>
          </a:r>
          <a:endParaRPr lang="en-US" sz="3200" kern="1200"/>
        </a:p>
      </dsp:txBody>
      <dsp:txXfrm>
        <a:off x="37467" y="744622"/>
        <a:ext cx="5002137" cy="692586"/>
      </dsp:txXfrm>
    </dsp:sp>
    <dsp:sp modelId="{938A27B8-3414-4B93-A8A2-F4E4F7283C49}">
      <dsp:nvSpPr>
        <dsp:cNvPr id="0" name=""/>
        <dsp:cNvSpPr/>
      </dsp:nvSpPr>
      <dsp:spPr>
        <a:xfrm>
          <a:off x="0" y="1566835"/>
          <a:ext cx="507707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Apply Box-Jenkins Procedure</a:t>
          </a:r>
          <a:endParaRPr lang="en-US" sz="3200" kern="1200"/>
        </a:p>
      </dsp:txBody>
      <dsp:txXfrm>
        <a:off x="37467" y="1604302"/>
        <a:ext cx="5002137" cy="692586"/>
      </dsp:txXfrm>
    </dsp:sp>
    <dsp:sp modelId="{2D7CC0E2-4863-4934-ABBA-92CB502EE013}">
      <dsp:nvSpPr>
        <dsp:cNvPr id="0" name=""/>
        <dsp:cNvSpPr/>
      </dsp:nvSpPr>
      <dsp:spPr>
        <a:xfrm>
          <a:off x="0" y="2426515"/>
          <a:ext cx="507707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 sz="3200" kern="1200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 sz="3200" kern="1200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 sz="3200" kern="1200">
            <a:solidFill>
              <a:schemeClr val="bg1"/>
            </a:solidFill>
          </a:endParaRPr>
        </a:p>
      </dsp:txBody>
      <dsp:txXfrm>
        <a:off x="37467" y="2463982"/>
        <a:ext cx="5002137" cy="692586"/>
      </dsp:txXfrm>
    </dsp:sp>
    <dsp:sp modelId="{E1E88F3D-7FDA-40FA-AC40-8DA2E68B76CC}">
      <dsp:nvSpPr>
        <dsp:cNvPr id="0" name=""/>
        <dsp:cNvSpPr/>
      </dsp:nvSpPr>
      <dsp:spPr>
        <a:xfrm>
          <a:off x="0" y="3286195"/>
          <a:ext cx="507707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Model Evaluation</a:t>
          </a:r>
        </a:p>
      </dsp:txBody>
      <dsp:txXfrm>
        <a:off x="37467" y="3323662"/>
        <a:ext cx="50021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7080 12155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10996 4598 16383 0 0,'5'0'0'0'0,"5"0"0"0"0,7 5 0 0 0,0 6 0 0 0,1 5 0 0 0,3 1 0 0 0,-2 2 0 0 0,0 2 0 0 0,1 2 0 0 0,2-3 0 0 0,-2 0 0 0 0,-1-3 0 0 0,-3-1 0 0 0,0-2 0 0 0,2-4 0 0 0,3 1 0 0 0,2-1 0 0 0,-2 2 0 0 0,-1-1 0 0 0,1 2 0 0 0,2 0 0 0 0,1-4 0 0 0,-3 2 0 0 0,-1 0 0 0 0,-3 1 0 0 0,-1 0 0 0 0,2 1 0 0 0,-2 4 0 0 0,1-1 0 0 0,2 1 0 0 0,2 3 0 0 0,-2 2 0 0 0,1-3 0 0 0,0-4 0 0 0,-2-5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11881 5134 16383 0 0,'-4'-5'0'0'0,"-7"-5"0"0"0,-6-7 0 0 0,1-4 0 0 0,-3 1 0 0 0,-2-1 0 0 0,-2-1 0 0 0,-2 3 0 0 0,3 0 0 0 0,2-1 0 0 0,-2-2 0 0 0,-1-2 0 0 0,3-1 0 0 0,1 3 0 0 0,3 1 0 0 0,0 0 0 0 0,-2 3 0 0 0,2 0 0 0 0,4-2 0 0 0,-1 3 0 0 0,2 0 0 0 0,-2 2 0 0 0,-3 0 0 0 0,1-3 0 0 0,3-3 0 0 0,-1 3 0 0 0,-3 4 0 0 0,2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11144 4958 16383 0 0,'5'0'0'0'0,"6"0"0"0"0,5 0 0 0 0,6 0 0 0 0,2 0 0 0 0,3 0 0 0 0,1 0 0 0 0,0 0 0 0 0,0 0 0 0 0,1 0 0 0 0,-2 0 0 0 0,1 0 0 0 0,-1 0 0 0 0,1 0 0 0 0,-1 0 0 0 0,0 0 0 0 0,0 0 0 0 0,0 0 0 0 0,0 0 0 0 0,0 0 0 0 0,0 0 0 0 0,1 0 0 0 0,-1 0 0 0 0,4 0 0 0 0,3 0 0 0 0,-1 0 0 0 0,-1 0 0 0 0,-2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22871 8514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22151 5339 16383 0 0,'14'5'0'0'0,"18"6"0"0"0,9 10 0 0 0,10 6 0 0 0,7 4 0 0 0,-3 0 0 0 0,-5 1 0 0 0,-3 3 0 0 0,1-4 0 0 0,-9-3 0 0 0,-10-1 0 0 0,-6-1 0 0 0,-2-1 0 0 0,0 1 0 0 0,-3 1 0 0 0,-1 4 0 0 0,2 2 0 0 0,6 4 0 0 0,5 10 0 0 0,1 7 0 0 0,-1 2 0 0 0,-4-3 0 0 0,2 8 0 0 0,6 12 0 0 0,1 7 0 0 0,0 9 0 0 0,2 7 0 0 0,1 2 0 0 0,-7-3 0 0 0,1-2 0 0 0,-6 0 0 0 0,-1-6 0 0 0,-2 0 0 0 0,-4-9 0 0 0,0-5 0 0 0,-5-9 0 0 0,1-7 0 0 0,-2-4 0 0 0,-3-2 0 0 0,-4-5 0 0 0,-3 0 0 0 0,-1-5 0 0 0,-2-3 0 0 0,-1 0 0 0 0,5-6 0 0 0,2 1 0 0 0,4 8 0 0 0,0 2 0 0 0,-1 8 0 0 0,2 4 0 0 0,0 2 0 0 0,2 1 0 0 0,-1-6 0 0 0,-3-1 0 0 0,-2-6 0 0 0,-3 0 0 0 0,3-9 0 0 0,0-1 0 0 0,-2-1 0 0 0,0-3 0 0 0,-3-1 0 0 0,0-2 0 0 0,-1 0 0 0 0,-1-1 0 0 0,0 0 0 0 0,-1-1 0 0 0,1 1 0 0 0,0 0 0 0 0,0 0 0 0 0,0 0 0 0 0,-1 0 0 0 0,1 0 0 0 0,0 0 0 0 0,0 1 0 0 0,0-1 0 0 0,0 0 0 0 0,0 0 0 0 0,0 0 0 0 0,0 0 0 0 0,0 0 0 0 0,0 1 0 0 0,0-1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23279 8193 16383 0 0,'-4'0'0'0'0,"-7"0"0"0"0,-6 0 0 0 0,1-5 0 0 0,-3-1 0 0 0,-2-5 0 0 0,3-4 0 0 0,-1 0 0 0 0,3-3 0 0 0,0 3 0 0 0,-2 3 0 0 0,-3 4 0 0 0,2-1 0 0 0,1 1 0 0 0,2-3 0 0 0,0 0 0 0 0,-3 2 0 0 0,3-1 0 0 0,-1 0 0 0 0,-2 2 0 0 0,-3 2 0 0 0,3-2 0 0 0,0-4 0 0 0,-2-5 0 0 0,-1 0 0 0 0,-2 3 0 0 0,-2 5 0 0 0,4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23082 10398 16383 0 0,'0'9'0'0'0,"0"17"0"0"0,0 28 0 0 0,0 22 0 0 0,0 17 0 0 0,0 2 0 0 0,0 8 0 0 0,0-5 0 0 0,0 0 0 0 0,0-12 0 0 0,0-7 0 0 0,0-12 0 0 0,0-9 0 0 0,0-9 0 0 0,0-4 0 0 0,0-5 0 0 0,0-4 0 0 0,0 0 0 0 0,0-1 0 0 0,0-1 0 0 0,0-3 0 0 0,0-2 0 0 0,0 4 0 0 0,0 1 0 0 0,0-1 0 0 0,5-2 0 0 0,1-1 0 0 0,0-1 0 0 0,-1-1 0 0 0,3 4 0 0 0,0 1 0 0 0,-1 0 0 0 0,-2-1 0 0 0,-2-2 0 0 0,-1-1 0 0 0,-1-1 0 0 0,-1 0 0 0 0,0-1 0 0 0,0 0 0 0 0,4 0 0 0 0,2-1 0 0 0,-1 1 0 0 0,0 5 0 0 0,-2 1 0 0 0,4 0 0 0 0,0-1 0 0 0,-1-2 0 0 0,-1 4 0 0 0,3 1 0 0 0,0-2 0 0 0,-1-1 0 0 0,-2-2 0 0 0,-2-1 0 0 0,-1-1 0 0 0,-2 0 0 0 0,1-1 0 0 0,-2-1 0 0 0,1 1 0 0 0,0 0 0 0 0,-1 0 0 0 0,1 0 0 0 0,0 0 0 0 0,0 0 0 0 0,0 0 0 0 0,0 1 0 0 0,0-1 0 0 0,0 0 0 0 0,0 5 0 0 0,0 1 0 0 0,0 0 0 0 0,0-1 0 0 0,0-2 0 0 0,0-1 0 0 0,0 0 0 0 0,0-2 0 0 0,0 0 0 0 0,0 0 0 0 0,0 0 0 0 0,0 0 0 0 0,0 0 0 0 0,0 0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23292 12856 16383 0 0,'0'-4'0'0'0,"-5"-2"0"0"0,-6-5 0 0 0,-1-4 0 0 0,-3-1 0 0 0,-4 4 0 0 0,2-2 0 0 0,-2 2 0 0 0,4-2 0 0 0,-2-3 0 0 0,-1 2 0 0 0,1-2 0 0 0,0-2 0 0 0,-2 2 0 0 0,-3-1 0 0 0,-2 3 0 0 0,-1-1 0 0 0,-2-2 0 0 0,0 1 0 0 0,4 0 0 0 0,2-2 0 0 0,-1 2 0 0 0,4 0 0 0 0,0 2 0 0 0,3-1 0 0 0,0 2 0 0 0,2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23209 12795 16383 0 0,'5'-4'0'0'0,"1"-7"0"0"0,4-6 0 0 0,6 1 0 0 0,-1-3 0 0 0,3 3 0 0 0,-3-1 0 0 0,1-2 0 0 0,3-3 0 0 0,-2-2 0 0 0,0 4 0 0 0,3 4 0 0 0,-3 1 0 0 0,0-2 0 0 0,3-3 0 0 0,2-2 0 0 0,2 3 0 0 0,-3-1 0 0 0,-1 3 0 0 0,-3 1 0 0 0,-1 2 0 0 0,-2-1 0 0 0,-4-2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11859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8705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3905 9869 16383 0 0,'0'5'0'0'0,"0"5"0"0"0,0 7 0 0 0,0 4 0 0 0,0 4 0 0 0,0 2 0 0 0,0 1 0 0 0,0 4 0 0 0,0 3 0 0 0,0-1 0 0 0,0-2 0 0 0,0-1 0 0 0,0-1 0 0 0,0-2 0 0 0,0 0 0 0 0,0-1 0 0 0,0 5 0 0 0,0 0 0 0 0,0 1 0 0 0,0-1 0 0 0,0-2 0 0 0,0-1 0 0 0,0-1 0 0 0,0 5 0 0 0,0 4 0 0 0,0 2 0 0 0,0-1 0 0 0,0-3 0 0 0,0 2 0 0 0,0-1 0 0 0,0-1 0 0 0,0-3 0 0 0,0-2 0 0 0,0-1 0 0 0,0-1 0 0 0,0-1 0 0 0,0 0 0 0 0,0-1 0 0 0,0 1 0 0 0,0 0 0 0 0,0 0 0 0 0,0-5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4075 10922 16383 0 0,'-4'0'0'0'0,"-12"0"0"0"0,-7-4 0 0 0,-4-2 0 0 0,3-5 0 0 0,0 0 0 0 0,-1 2 0 0 0,1-2 0 0 0,-2 0 0 0 0,0 3 0 0 0,0-3 0 0 0,-1 2 0 0 0,0-4 0 0 0,-1 2 0 0 0,1 2 0 0 0,0-2 0 0 0,4-4 0 0 0,2 1 0 0 0,0 3 0 0 0,-2-2 0 0 0,0 2 0 0 0,-2 2 0 0 0,3-1 0 0 0,2 0 0 0 0,-2 3 0 0 0,4-3 0 0 0,0 1 0 0 0,-1-3 0 0 0,-3 0 0 0 0,4-2 0 0 0,-1-3 0 0 0,-2 1 0 0 0,-1 4 0 0 0,2-2 0 0 0,6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3884 10932 16383 0 0,'5'-5'0'0'0,"5"-1"0"0"0,7 0 0 0 0,4-3 0 0 0,4 0 0 0 0,-3-4 0 0 0,0 1 0 0 0,0 2 0 0 0,2 4 0 0 0,1-3 0 0 0,-4-4 0 0 0,-1 0 0 0 0,1-2 0 0 0,2 1 0 0 0,1 3 0 0 0,1 4 0 0 0,1-2 0 0 0,-3-4 0 0 0,-2 0 0 0 0,0 3 0 0 0,2 2 0 0 0,-4-1 0 0 0,1 0 0 0 0,-5-3 0 0 0,1 1 0 0 0,2 3 0 0 0,-2-3 0 0 0,1 1 0 0 0,2 2 0 0 0,2-2 0 0 0,-2-5 0 0 0,1 2 0 0 0,0 2 0 0 0,-2-2 0 0 0,-4-3 0 0 0,-1 1 0 0 0,3 4 0 0 0,3 3 0 0 0,-2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10305 15068 16383 0 0,'0'-102'0'0'0,"-9"-167"0"0"0,-13-116 0 0 0,-20-66 0 0 0,-17-36 0 0 0,-4 1 0 0 0,-4 46 0 0 0,4 43 0 0 0,8 56 0 0 0,10 59 0 0 0,11 63 0 0 0,8 50 0 0 0,7 31 0 0 0,4 26 0 0 0,3 17 0 0 0,-1 6 0 0 0,3 10 0 0 0,-3 0 0 0 0,-3-6 0 0 0,1-7 0 0 0,3-1 0 0 0,4-3 0 0 0,-2 0 0 0 0,1 8 0 0 0,2 9 0 0 0,-2 10 0 0 0,0 1 0 0 0,2 4 0 0 0,2 4 0 0 0,1-2 0 0 0,3-10 0 0 0,0 4 0 0 0,1 0 0 0 0,0 1 0 0 0,1 8 0 0 0,-1 5 0 0 0,0 2 0 0 0,1 1 0 0 0,-1 4 0 0 0,0 6 0 0 0,0 5 0 0 0,0 4 0 0 0,0 3 0 0 0,0 2 0 0 0,-5-4 0 0 0,-1-2 0 0 0,0 1 0 0 0,1 2 0 0 0,-3 0 0 0 0,0 1 0 0 0,1-4 0 0 0,2-5 0 0 0,2-1 0 0 0,1-8 0 0 0,-4-5 0 0 0,0 2 0 0 0,0 0 0 0 0,2-5 0 0 0,1-3 0 0 0,1-5 0 0 0,1-1 0 0 0,1 1 0 0 0,0 2 0 0 0,0 6 0 0 0,-4 9 0 0 0,-2 7 0 0 0,1 6 0 0 0,0 3 0 0 0,2-1 0 0 0,1-6 0 0 0,1-1 0 0 0,0 2 0 0 0,1-3 0 0 0,0 2 0 0 0,1 1 0 0 0,-1 3 0 0 0,0 2 0 0 0,-4-3 0 0 0,-3 0 0 0 0,-3 1 0 0 0,-1 2 0 0 0,2 1 0 0 0,-2 6 0 0 0,0-3 0 0 0,3-9 0 0 0,2-5 0 0 0,-2-8 0 0 0,0-1 0 0 0,1-1 0 0 0,2-10 0 0 0,2 0 0 0 0,2 2 0 0 0,0 2 0 0 0,1 0 0 0 0,0 2 0 0 0,1 0 0 0 0,-1 1 0 0 0,0 5 0 0 0,1 5 0 0 0,-1 7 0 0 0,0 4 0 0 0,0 4 0 0 0,0 1 0 0 0,0 2 0 0 0,0-4 0 0 0,0-3 0 0 0,0 1 0 0 0,0 1 0 0 0,0 1 0 0 0,0 1 0 0 0,0 1 0 0 0,0 1 0 0 0,0-1 0 0 0,0-3 0 0 0,0-2 0 0 0,0 0 0 0 0,0 1 0 0 0,0 2 0 0 0,0-4 0 0 0,0 0 0 0 0,0 0 0 0 0,0 3 0 0 0,0 0 0 0 0,0 2 0 0 0,0 1 0 0 0,0 1 0 0 0,0 0 0 0 0,-5 5 0 0 0,-1 1 0 0 0,-5 5 0 0 0,-4 4 0 0 0,-5 5 0 0 0,-3 3 0 0 0,1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9352 5487 16383 0 0,'-4'0'0'0'0,"-7"5"0"0"0,-6 10 0 0 0,-4 13 0 0 0,-4 0 0 0 0,-1 2 0 0 0,2-1 0 0 0,2-1 0 0 0,0-4 0 0 0,3-3 0 0 0,5 1 0 0 0,1-4 0 0 0,-3-5 0 0 0,2 0 0 0 0,3 2 0 0 0,-1-1 0 0 0,1 2 0 0 0,-2-3 0 0 0,2 2 0 0 0,2 3 0 0 0,3-2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9366 5509 16383 0 0,'0'4'0'0'0,"0"7"0"0"0,5 1 0 0 0,10 8 0 0 0,3 5 0 0 0,3-2 0 0 0,3-4 0 0 0,-3-2 0 0 0,-1-3 0 0 0,-3 1 0 0 0,0-3 0 0 0,1 2 0 0 0,-1 3 0 0 0,0 3 0 0 0,2-2 0 0 0,2-4 0 0 0,-2 1 0 0 0,-4 1 0 0 0,-1-1 0 0 0,3-3 0 0 0,2 0 0 0 0,3-1 0 0 0,3-3 0 0 0,-4 2 0 0 0,0 0 0 0 0,0-3 0 0 0,2-2 0 0 0,-3-2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9FE5-F9F8-4004-B685-F3FEF92DBDFE}" type="datetimeFigureOut"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DA5-0D38-403A-93A1-AE57F00CD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series 1:</a:t>
            </a:r>
          </a:p>
          <a:p>
            <a:r>
              <a:rPr lang="en-US"/>
              <a:t>#The p-</a:t>
            </a:r>
            <a:r>
              <a:rPr lang="en-US" err="1"/>
              <a:t>bg</a:t>
            </a:r>
            <a:r>
              <a:rPr lang="en-US"/>
              <a:t> is greater than 5% -&gt; there are no auto-correlations in residual</a:t>
            </a:r>
          </a:p>
          <a:p>
            <a:r>
              <a:rPr lang="en-US"/>
              <a:t>#Next, we test the stationary of its 1st lag, by checking p-</a:t>
            </a:r>
            <a:r>
              <a:rPr lang="en-US" err="1"/>
              <a:t>adf</a:t>
            </a:r>
            <a:r>
              <a:rPr lang="en-US"/>
              <a:t>. </a:t>
            </a:r>
            <a:endParaRPr lang="en-GB"/>
          </a:p>
          <a:p>
            <a:r>
              <a:rPr lang="en-US"/>
              <a:t>#p-adf is smaller than 5%. We can reject the null in the case of the first differences about non-stationary.</a:t>
            </a:r>
            <a:endParaRPr lang="en-GB"/>
          </a:p>
          <a:p>
            <a:r>
              <a:rPr lang="en-US"/>
              <a:t>#Its 1st lag is stationary.</a:t>
            </a:r>
            <a:endParaRPr lang="en-GB"/>
          </a:p>
          <a:p>
            <a:r>
              <a:rPr lang="en-US"/>
              <a:t>#We can conclude that the Time Series X1 is integrated of order 1.</a:t>
            </a:r>
            <a:endParaRPr lang="en-GB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Time series 2:</a:t>
            </a:r>
          </a:p>
          <a:p>
            <a:r>
              <a:rPr lang="en-US"/>
              <a:t>#By adding 1 augmentation, there will be no auto correlation in Residuals.</a:t>
            </a:r>
          </a:p>
          <a:p>
            <a:r>
              <a:rPr lang="en-US"/>
              <a:t>#p-adf is greater than 5%, we can reject the null hypothesis in the case the non-stationary of first differences. </a:t>
            </a:r>
          </a:p>
          <a:p>
            <a:r>
              <a:rPr lang="en-US"/>
              <a:t>#Its 1st lag is stationary.</a:t>
            </a:r>
            <a:endParaRPr lang="en-US">
              <a:cs typeface="Calibri"/>
            </a:endParaRPr>
          </a:p>
          <a:p>
            <a:r>
              <a:rPr lang="en-US"/>
              <a:t>#we can conclude that the Time Series X2 is integrated of order 1.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#Conclusion:</a:t>
            </a:r>
            <a:endParaRPr lang="en-US">
              <a:cs typeface="Calibri"/>
            </a:endParaRPr>
          </a:p>
          <a:p>
            <a:r>
              <a:rPr lang="en-US"/>
              <a:t>#As a result, both variables has the same order 1: ∼I(1)</a:t>
            </a:r>
            <a:endParaRPr lang="en-US">
              <a:cs typeface="Calibri"/>
            </a:endParaRPr>
          </a:p>
          <a:p>
            <a:r>
              <a:rPr lang="en-US"/>
              <a:t>#so in the next step we can check whether they are cointegrated or not.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Ljung-Box Q-test is a "portmanteau" test that assesses the null hypothesis that </a:t>
            </a:r>
            <a:r>
              <a:rPr lang="en-US"/>
              <a:t>a series of residuals exhibits no autocorrelation for a fixed number of lags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50.png"/><Relationship Id="rId21" Type="http://schemas.openxmlformats.org/officeDocument/2006/relationships/image" Target="../media/image510.png"/><Relationship Id="rId34" Type="http://schemas.openxmlformats.org/officeDocument/2006/relationships/customXml" Target="../ink/ink18.xml"/><Relationship Id="rId7" Type="http://schemas.openxmlformats.org/officeDocument/2006/relationships/image" Target="../media/image440.png"/><Relationship Id="rId12" Type="http://schemas.openxmlformats.org/officeDocument/2006/relationships/customXml" Target="../ink/ink7.xml"/><Relationship Id="rId17" Type="http://schemas.openxmlformats.org/officeDocument/2006/relationships/image" Target="../media/image490.png"/><Relationship Id="rId25" Type="http://schemas.openxmlformats.org/officeDocument/2006/relationships/image" Target="../media/image13.png"/><Relationship Id="rId33" Type="http://schemas.openxmlformats.org/officeDocument/2006/relationships/image" Target="../media/image56.png"/><Relationship Id="rId2" Type="http://schemas.microsoft.com/office/2018/10/relationships/comments" Target="../comments/modernComment_10C_250815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6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52.png"/><Relationship Id="rId15" Type="http://schemas.openxmlformats.org/officeDocument/2006/relationships/image" Target="../media/image480.png"/><Relationship Id="rId23" Type="http://schemas.openxmlformats.org/officeDocument/2006/relationships/image" Target="../media/image520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500.png"/><Relationship Id="rId31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45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53.png"/><Relationship Id="rId30" Type="http://schemas.openxmlformats.org/officeDocument/2006/relationships/customXml" Target="../ink/ink16.xml"/><Relationship Id="rId35" Type="http://schemas.openxmlformats.org/officeDocument/2006/relationships/image" Target="../media/image57.png"/><Relationship Id="rId8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94D2F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20EC50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microsoft.com/office/2018/10/relationships/comments" Target="../comments/modernComment_107_531C8D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09_660773A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0CE90-7D36-9BE8-6492-9B07216C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FORECASTING FINANCIAL INSTRUMENTS PRICES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WITH VECM AND ARIMA MODELS</a:t>
            </a:r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1255-D2F5-5EEA-2A42-2199CC08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830" r="17841" b="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6AE5EF-DD13-2305-C816-1D6E1506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GB">
                <a:solidFill>
                  <a:srgbClr val="FFFFFF"/>
                </a:solidFill>
              </a:rPr>
              <a:t>Nhan Nguyen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Shivam Varshney</a:t>
            </a:r>
          </a:p>
        </p:txBody>
      </p:sp>
    </p:spTree>
    <p:extLst>
      <p:ext uri="{BB962C8B-B14F-4D97-AF65-F5344CB8AC3E}">
        <p14:creationId xmlns:p14="http://schemas.microsoft.com/office/powerpoint/2010/main" val="33757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C0B1C-DDD4-5B4E-291F-6F6517C5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" y="508601"/>
            <a:ext cx="5001241" cy="283959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B3FE586-8568-E3CC-43BA-4D84A27F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" y="3344921"/>
            <a:ext cx="5003220" cy="3332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E6EA50-002D-2AA7-3023-E99E19F8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00" y="510497"/>
            <a:ext cx="5029912" cy="375324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636D91-613D-71E9-A59B-5CC951B0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2743"/>
              </p:ext>
            </p:extLst>
          </p:nvPr>
        </p:nvGraphicFramePr>
        <p:xfrm>
          <a:off x="5977155" y="4299357"/>
          <a:ext cx="5097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0">
                  <a:extLst>
                    <a:ext uri="{9D8B030D-6E8A-4147-A177-3AD203B41FA5}">
                      <a16:colId xmlns:a16="http://schemas.microsoft.com/office/drawing/2014/main" val="1273408558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334589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Ljung-Box for </a:t>
                      </a:r>
                      <a:r>
                        <a:rPr lang="en-US" sz="1800" b="1" i="0" u="none" strike="noStrike" noProof="0" dirty="0" err="1">
                          <a:latin typeface="Arial"/>
                        </a:rPr>
                        <a:t>Resid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.</a:t>
                      </a:r>
                      <a:endParaRPr lang="en-US" b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70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lag = 10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0.7214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15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0.7733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0.7768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0.5961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995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D5CE89C-7E40-5290-3D64-38AD5258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" y="-41964"/>
            <a:ext cx="12037032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TS X1: Model Summary &amp; Residuals Test for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352252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9172"/>
            <a:ext cx="10325000" cy="6341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0512"/>
              </p:ext>
            </p:extLst>
          </p:nvPr>
        </p:nvGraphicFramePr>
        <p:xfrm>
          <a:off x="757875" y="1225547"/>
          <a:ext cx="1085046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15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361808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01931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48186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06121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terms;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MA1, MA3.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arima710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AR5, AR7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4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5146684"/>
            <a:ext cx="9971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Conclusion: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We use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ARIMA(3,1,3)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for forecasting Time Series X1.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535-D5E8-0470-2126-9986751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121004"/>
            <a:ext cx="10325000" cy="5117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/>
                <a:cs typeface="Arial"/>
              </a:rPr>
              <a:t>TS X2: Initial Identification of Parameters p and 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5C923-5AE8-AD08-138D-64D88543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33" y="2009854"/>
            <a:ext cx="8042131" cy="47217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5401E-7FAB-C5EA-FEB7-511338015DA6}"/>
              </a:ext>
            </a:extLst>
          </p:cNvPr>
          <p:cNvSpPr txBox="1"/>
          <p:nvPr/>
        </p:nvSpPr>
        <p:spPr>
          <a:xfrm>
            <a:off x="805435" y="789549"/>
            <a:ext cx="10276477" cy="114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3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 </a:t>
            </a:r>
            <a:endParaRPr lang="en-US" sz="23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3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ARIMA(3,1,0).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048"/>
            <a:ext cx="10325000" cy="6385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4441"/>
              </p:ext>
            </p:extLst>
          </p:nvPr>
        </p:nvGraphicFramePr>
        <p:xfrm>
          <a:off x="634388" y="964059"/>
          <a:ext cx="11064283" cy="3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13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428057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45323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86577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2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815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 except lag20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MA3.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4623332"/>
            <a:ext cx="997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Conclusion: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We use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ARIMA(5,1,0)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for forecasting Time Series 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593-D375-DDC4-CCC3-092198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1" y="2147"/>
            <a:ext cx="10325000" cy="69444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Forecasting for TS X1 and X2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735524-412D-529E-2D8F-B6D1D118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1" y="1182592"/>
            <a:ext cx="5768612" cy="3564436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3B142C-68B1-97FE-3709-D6BF6C0C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74" y="1179473"/>
            <a:ext cx="5738108" cy="3564616"/>
          </a:xfrm>
          <a:prstGeom prst="rect">
            <a:avLst/>
          </a:prstGeom>
        </p:spPr>
      </p:pic>
      <p:pic>
        <p:nvPicPr>
          <p:cNvPr id="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829-90AE-4006-1A85-2DC78F6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6" y="5087391"/>
            <a:ext cx="5477796" cy="644310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87876D-D232-9D37-D193-D344A36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75" y="5090197"/>
            <a:ext cx="5379474" cy="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76C8E5-EDFE-062F-7B6D-51A90CC0DC32}"/>
              </a:ext>
            </a:extLst>
          </p:cNvPr>
          <p:cNvSpPr txBox="1">
            <a:spLocks/>
          </p:cNvSpPr>
          <p:nvPr/>
        </p:nvSpPr>
        <p:spPr>
          <a:xfrm>
            <a:off x="147945" y="-306181"/>
            <a:ext cx="10325000" cy="1694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/>
                <a:cs typeface="Arial"/>
              </a:rPr>
              <a:t>III. VECM Model and Analysis</a:t>
            </a:r>
            <a:endParaRPr lang="en-US" sz="2800" dirty="0">
              <a:latin typeface="Arial"/>
              <a:cs typeface="Arial"/>
            </a:endParaRPr>
          </a:p>
          <a:p>
            <a:endParaRPr lang="en-GB" sz="2800" b="1" dirty="0">
              <a:latin typeface="Arial"/>
              <a:cs typeface="Arial"/>
            </a:endParaRPr>
          </a:p>
          <a:p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B9CFC6-4392-EB27-06E8-3B033540D0CE}"/>
              </a:ext>
            </a:extLst>
          </p:cNvPr>
          <p:cNvSpPr txBox="1">
            <a:spLocks/>
          </p:cNvSpPr>
          <p:nvPr/>
        </p:nvSpPr>
        <p:spPr>
          <a:xfrm>
            <a:off x="96803" y="987114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Determine the lag</a:t>
            </a: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B58E30-45CD-B3DD-18A3-38FF4A6F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" y="1566691"/>
            <a:ext cx="3272486" cy="181851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813770-8E14-0762-792A-22D9F7D2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98" y="1567192"/>
            <a:ext cx="4844845" cy="4974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4CB4DF9-C832-252C-B095-C98E3BD7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6" y="1633878"/>
            <a:ext cx="4476135" cy="4842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BE3709-855C-B782-8720-938A32654152}"/>
              </a:ext>
            </a:extLst>
          </p:cNvPr>
          <p:cNvSpPr txBox="1">
            <a:spLocks/>
          </p:cNvSpPr>
          <p:nvPr/>
        </p:nvSpPr>
        <p:spPr>
          <a:xfrm>
            <a:off x="3704012" y="987113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1: Trace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536B9-60F1-4A1D-2251-0FCA55590517}"/>
              </a:ext>
            </a:extLst>
          </p:cNvPr>
          <p:cNvSpPr txBox="1">
            <a:spLocks/>
          </p:cNvSpPr>
          <p:nvPr/>
        </p:nvSpPr>
        <p:spPr>
          <a:xfrm>
            <a:off x="7815124" y="987112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2: Eigen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7F01A-BEFE-6C90-0C7A-DC683F48E67E}"/>
              </a:ext>
            </a:extLst>
          </p:cNvPr>
          <p:cNvSpPr txBox="1"/>
          <p:nvPr/>
        </p:nvSpPr>
        <p:spPr>
          <a:xfrm>
            <a:off x="148622" y="4000624"/>
            <a:ext cx="40854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model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ONLY 1 cointegrating vector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0372E-F4B6-DC84-F788-37ABCE7E0916}"/>
              </a:ext>
            </a:extLst>
          </p:cNvPr>
          <p:cNvSpPr txBox="1"/>
          <p:nvPr/>
        </p:nvSpPr>
        <p:spPr>
          <a:xfrm>
            <a:off x="145410" y="613794"/>
            <a:ext cx="4854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12D24"/>
                </a:solidFill>
                <a:latin typeface="Arial"/>
              </a:rPr>
              <a:t>Johansen Cointegration Test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001-7DD4-79B1-9900-D4016C5C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VECM Model</a:t>
            </a:r>
            <a:endParaRPr lang="en-US" sz="3000" dirty="0"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29C4C-67C0-A6D6-2961-57F4BCAA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865149"/>
            <a:ext cx="6553199" cy="18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1C069-B014-3AC1-50AD-718EDA12C549}"/>
              </a:ext>
            </a:extLst>
          </p:cNvPr>
          <p:cNvSpPr txBox="1"/>
          <p:nvPr/>
        </p:nvSpPr>
        <p:spPr>
          <a:xfrm>
            <a:off x="4410998" y="4742836"/>
            <a:ext cx="70079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Adjustment Coeff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different sign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-&gt;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ECM works.</a:t>
            </a:r>
            <a:endParaRPr lang="en-US" sz="22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6851-3BBE-D6A2-3B6A-8BD178501ADF}"/>
              </a:ext>
            </a:extLst>
          </p:cNvPr>
          <p:cNvSpPr txBox="1"/>
          <p:nvPr/>
        </p:nvSpPr>
        <p:spPr>
          <a:xfrm>
            <a:off x="428933" y="5302046"/>
            <a:ext cx="9311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Reparametrizing VEC model into VAR:</a:t>
            </a:r>
          </a:p>
          <a:p>
            <a:endParaRPr lang="en-US">
              <a:solidFill>
                <a:srgbClr val="003B4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E56D3-D375-60D6-BED9-E5F7FFC9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2" y="611151"/>
            <a:ext cx="10897829" cy="194245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F52034-7313-E8E6-ACE5-E415E21F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55" y="2947833"/>
            <a:ext cx="3351571" cy="225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BF095-207D-453E-B192-81745F896177}"/>
              </a:ext>
            </a:extLst>
          </p:cNvPr>
          <p:cNvSpPr txBox="1"/>
          <p:nvPr/>
        </p:nvSpPr>
        <p:spPr>
          <a:xfrm>
            <a:off x="517332" y="2556511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Cointegrating Vector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FB20B-6350-B862-210F-A34DA04B1730}"/>
              </a:ext>
            </a:extLst>
          </p:cNvPr>
          <p:cNvSpPr txBox="1"/>
          <p:nvPr/>
        </p:nvSpPr>
        <p:spPr>
          <a:xfrm>
            <a:off x="6668637" y="2556510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ea typeface="+mn-lt"/>
                <a:cs typeface="+mn-lt"/>
              </a:rPr>
              <a:t> Adjustment Coefficients</a:t>
            </a:r>
            <a:endParaRPr lang="en-US">
              <a:latin typeface="Arial"/>
              <a:ea typeface="+mn-lt"/>
              <a:cs typeface="+mn-lt"/>
            </a:endParaRP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13DE002-FA79-55EA-725D-341A1DEE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5" y="5803094"/>
            <a:ext cx="7714635" cy="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8CE7A2-6533-E7AC-1240-D10DB322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/>
                <a:ea typeface="+mj-lt"/>
                <a:cs typeface="+mj-lt"/>
              </a:rPr>
              <a:t>Impulse Response Functions &amp; Variance 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b="1" dirty="0">
                <a:latin typeface="Arial"/>
                <a:ea typeface="+mj-lt"/>
                <a:cs typeface="+mj-lt"/>
              </a:rPr>
              <a:t>Decomposition</a:t>
            </a:r>
            <a:endParaRPr lang="en-US" b="1" dirty="0">
              <a:latin typeface="Arial"/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81EC168-04C6-8B3D-72B4-DF4C67A5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9" y="717712"/>
            <a:ext cx="4095135" cy="297679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7F0F6B7-ECDC-CF54-71A3-F1614E41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" y="3726396"/>
            <a:ext cx="4101280" cy="295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E59C7-98A2-CE82-BA90-98401BD30788}"/>
              </a:ext>
            </a:extLst>
          </p:cNvPr>
          <p:cNvSpPr txBox="1"/>
          <p:nvPr/>
        </p:nvSpPr>
        <p:spPr>
          <a:xfrm>
            <a:off x="5142057" y="5760100"/>
            <a:ext cx="69464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residuals seem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stable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9AB25-6F64-1BB9-FE75-35B3604ABFC6}"/>
              </a:ext>
            </a:extLst>
          </p:cNvPr>
          <p:cNvGrpSpPr/>
          <p:nvPr/>
        </p:nvGrpSpPr>
        <p:grpSpPr>
          <a:xfrm>
            <a:off x="5141896" y="718802"/>
            <a:ext cx="5932537" cy="4944224"/>
            <a:chOff x="5049131" y="692298"/>
            <a:chExt cx="5932537" cy="4944224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38732687-35A2-37F7-AC0B-2C0C9D1A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131" y="692298"/>
              <a:ext cx="5932537" cy="4658394"/>
            </a:xfrm>
            <a:prstGeom prst="rect">
              <a:avLst/>
            </a:prstGeom>
          </p:spPr>
        </p:pic>
        <p:pic>
          <p:nvPicPr>
            <p:cNvPr id="2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E87F8DAC-918C-45A5-7009-AE5A1014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789" y="1487833"/>
              <a:ext cx="5155094" cy="414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89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3A0805-BBC4-16D5-EA70-D83D0A5D22C9}"/>
              </a:ext>
            </a:extLst>
          </p:cNvPr>
          <p:cNvSpPr txBox="1">
            <a:spLocks/>
          </p:cNvSpPr>
          <p:nvPr/>
        </p:nvSpPr>
        <p:spPr>
          <a:xfrm>
            <a:off x="506724" y="823"/>
            <a:ext cx="10325000" cy="65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Checking Residual's Normalization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255553-2ACC-91B3-1371-D34B6862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595152"/>
            <a:ext cx="4801829" cy="204819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1302261-FD79-5ED3-0F62-DC84612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" y="2764809"/>
            <a:ext cx="5262714" cy="330097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0DA0E7B-1090-A10B-EFB4-1B078928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54" y="2799148"/>
            <a:ext cx="5225844" cy="3306042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BD3DE1-48E2-83DD-5E73-F9FB56FF1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4" y="595287"/>
            <a:ext cx="4353232" cy="220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1E7D5-22DF-69D0-CB88-B3EC9182622A}"/>
              </a:ext>
            </a:extLst>
          </p:cNvPr>
          <p:cNvSpPr txBox="1"/>
          <p:nvPr/>
        </p:nvSpPr>
        <p:spPr>
          <a:xfrm>
            <a:off x="545690" y="6064045"/>
            <a:ext cx="95950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</a:t>
            </a:r>
            <a:r>
              <a:rPr lang="en-US" sz="2200" dirty="0">
                <a:latin typeface="Arial"/>
                <a:ea typeface="+mn-lt"/>
                <a:cs typeface="+mn-lt"/>
              </a:rPr>
              <a:t>Residuals: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 auto-correlation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Normal Distribution</a:t>
            </a:r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B2-AAEB-12AC-9D25-AB0393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7" y="-1115"/>
            <a:ext cx="10325000" cy="6375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Forecast and Comparing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115EA-9B61-53F0-4D31-949C4E403EB3}"/>
              </a:ext>
            </a:extLst>
          </p:cNvPr>
          <p:cNvSpPr txBox="1"/>
          <p:nvPr/>
        </p:nvSpPr>
        <p:spPr>
          <a:xfrm>
            <a:off x="429509" y="5121094"/>
            <a:ext cx="56120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lang="en-US" sz="2200" dirty="0">
                <a:latin typeface="Arial"/>
                <a:cs typeface="Arial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VAR </a:t>
            </a:r>
            <a:r>
              <a:rPr lang="en-US" sz="2200" dirty="0">
                <a:latin typeface="Arial"/>
                <a:cs typeface="Arial"/>
              </a:rPr>
              <a:t>Model outperform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X2</a:t>
            </a:r>
            <a:r>
              <a:rPr lang="en-US" sz="2200" dirty="0">
                <a:latin typeface="Arial"/>
                <a:ea typeface="+mn-lt"/>
                <a:cs typeface="+mn-lt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ARIMA </a:t>
            </a:r>
            <a:r>
              <a:rPr lang="en-US" sz="2200" dirty="0">
                <a:latin typeface="Arial"/>
                <a:ea typeface="+mn-lt"/>
                <a:cs typeface="+mn-lt"/>
              </a:rPr>
              <a:t>Model outperform</a:t>
            </a:r>
          </a:p>
        </p:txBody>
      </p:sp>
      <p:pic>
        <p:nvPicPr>
          <p:cNvPr id="3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DE45F1-30BE-AA64-881C-63A3E9BA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02" y="136001"/>
            <a:ext cx="4500716" cy="308887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512E67E-A8CF-9BB4-6E5E-AB391F3A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82" y="3226659"/>
            <a:ext cx="4426974" cy="30330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19F89B-9896-BF28-A4EC-6A0E7936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1" y="689983"/>
            <a:ext cx="4498608" cy="1694017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8BD3FF00-BD9C-5E3A-730D-B7D8F28B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9" y="2454078"/>
            <a:ext cx="5181600" cy="25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6A7D-D1CD-8AEB-D8AC-9E1B8C3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>
                <a:latin typeface="Arial"/>
                <a:cs typeface="Arial"/>
              </a:rPr>
              <a:t>Outline for presentation</a:t>
            </a:r>
            <a:endParaRPr lang="en-US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59D71-9E4D-7652-09D3-95BC5843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6214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1EE-6776-0436-68FE-506BBC6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5" y="519122"/>
            <a:ext cx="10325000" cy="59337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Thank you for your attention!! (not on the memes)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B2207E-03AD-7358-E4B2-C582B1AF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542748"/>
            <a:ext cx="4571999" cy="4610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0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CF6710-6FBF-B155-6628-1AB770BF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" y="-668"/>
            <a:ext cx="4762500" cy="30765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14:cNvPr>
              <p14:cNvContentPartPr/>
              <p14:nvPr/>
            </p14:nvContentPartPr>
            <p14:xfrm>
              <a:off x="2414867" y="3445808"/>
              <a:ext cx="14007" cy="140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517" y="2745458"/>
                <a:ext cx="1400700" cy="14007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A cat wearing a bow tie&#10;&#10;Description automatically generated">
            <a:extLst>
              <a:ext uri="{FF2B5EF4-FFF2-40B4-BE49-F238E27FC236}">
                <a16:creationId xmlns:a16="http://schemas.microsoft.com/office/drawing/2014/main" id="{1E07C185-9AA6-B5D3-F372-980664F80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547" y="-2704"/>
            <a:ext cx="2743200" cy="316064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56ED98E-9FD7-62D3-CA18-AFB0897C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8" y="3530248"/>
            <a:ext cx="4424082" cy="295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0EC25-F26D-F9D9-D055-14A5C017AEC3}"/>
              </a:ext>
            </a:extLst>
          </p:cNvPr>
          <p:cNvSpPr txBox="1"/>
          <p:nvPr/>
        </p:nvSpPr>
        <p:spPr>
          <a:xfrm>
            <a:off x="7930417" y="449427"/>
            <a:ext cx="3611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Applying Box-Jenkins Procedure</a:t>
            </a:r>
          </a:p>
        </p:txBody>
      </p:sp>
      <p:pic>
        <p:nvPicPr>
          <p:cNvPr id="2" name="Picture 2" descr="A picture containing text, printer&#10;&#10;Description automatically generated">
            <a:extLst>
              <a:ext uri="{FF2B5EF4-FFF2-40B4-BE49-F238E27FC236}">
                <a16:creationId xmlns:a16="http://schemas.microsoft.com/office/drawing/2014/main" id="{7281C95C-E51F-1243-3A34-88E315879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671" y="2876241"/>
            <a:ext cx="2743200" cy="2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190-3AC6-BFEE-AF6C-3E3BEC6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1" y="120259"/>
            <a:ext cx="10325000" cy="1442463"/>
          </a:xfrm>
        </p:spPr>
        <p:txBody>
          <a:bodyPr/>
          <a:lstStyle/>
          <a:p>
            <a:r>
              <a:rPr lang="en-GB"/>
              <a:t>Johansen Cointegration Test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1A4-C9B5-6914-C17A-0F7E4C0B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48" y="3698054"/>
            <a:ext cx="3025261" cy="3176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/>
              <a:t>Determining the lag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F8937-E1B7-EF9F-605F-9D09659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44" y="4962590"/>
            <a:ext cx="6707808" cy="170785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2944AF-1315-6CB1-EDF9-01DF6D7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76" y="1033253"/>
            <a:ext cx="6034156" cy="4445749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883495C-492D-F879-6D95-230EE25E6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631" y="1284810"/>
            <a:ext cx="2743200" cy="576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14:cNvPr>
              <p14:cNvContentPartPr/>
              <p14:nvPr/>
            </p14:nvContentPartPr>
            <p14:xfrm>
              <a:off x="1753576" y="4176346"/>
              <a:ext cx="12211" cy="4385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26" y="4158358"/>
                <a:ext cx="1221100" cy="474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14:cNvPr>
              <p14:cNvContentPartPr/>
              <p14:nvPr/>
            </p14:nvContentPartPr>
            <p14:xfrm>
              <a:off x="1475525" y="4495053"/>
              <a:ext cx="278051" cy="13067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540" y="4477103"/>
                <a:ext cx="313662" cy="16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14:cNvPr>
              <p14:cNvContentPartPr/>
              <p14:nvPr/>
            </p14:nvContentPartPr>
            <p14:xfrm>
              <a:off x="1743808" y="4479373"/>
              <a:ext cx="272988" cy="14635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825" y="4461393"/>
                <a:ext cx="308595" cy="18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14:cNvPr>
              <p14:cNvContentPartPr/>
              <p14:nvPr/>
            </p14:nvContentPartPr>
            <p14:xfrm>
              <a:off x="4247372" y="2152578"/>
              <a:ext cx="358820" cy="3450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9395" y="2134581"/>
                <a:ext cx="394414" cy="348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14:cNvPr>
              <p14:cNvContentPartPr/>
              <p14:nvPr/>
            </p14:nvContentPartPr>
            <p14:xfrm>
              <a:off x="4119124" y="2154115"/>
              <a:ext cx="115837" cy="13702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1137" y="2136179"/>
                <a:ext cx="151451" cy="172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14:cNvPr>
              <p14:cNvContentPartPr/>
              <p14:nvPr/>
            </p14:nvContentPartPr>
            <p14:xfrm>
              <a:off x="4274037" y="2163884"/>
              <a:ext cx="175251" cy="13668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6081" y="2145899"/>
                <a:ext cx="210804" cy="172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14:cNvPr>
              <p14:cNvContentPartPr/>
              <p14:nvPr/>
            </p14:nvContentPartPr>
            <p14:xfrm>
              <a:off x="5026269" y="1743808"/>
              <a:ext cx="234713" cy="17388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8297" y="1725844"/>
                <a:ext cx="270297" cy="20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14:cNvPr>
              <p14:cNvContentPartPr/>
              <p14:nvPr/>
            </p14:nvContentPartPr>
            <p14:xfrm>
              <a:off x="5220814" y="1755600"/>
              <a:ext cx="166916" cy="18359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827" y="1737636"/>
                <a:ext cx="202530" cy="21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14:cNvPr>
              <p14:cNvContentPartPr/>
              <p14:nvPr/>
            </p14:nvContentPartPr>
            <p14:xfrm>
              <a:off x="5094654" y="1909884"/>
              <a:ext cx="272316" cy="1221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691" y="1299334"/>
                <a:ext cx="307882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14:cNvPr>
              <p14:cNvContentPartPr/>
              <p14:nvPr/>
            </p14:nvContentPartPr>
            <p14:xfrm>
              <a:off x="10506807" y="3551115"/>
              <a:ext cx="12211" cy="12211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6257" y="2940565"/>
                <a:ext cx="1221100" cy="1221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7DDD2F1-7329-3B98-1EE3-36AAF4E62733}"/>
              </a:ext>
            </a:extLst>
          </p:cNvPr>
          <p:cNvSpPr txBox="1"/>
          <p:nvPr/>
        </p:nvSpPr>
        <p:spPr>
          <a:xfrm>
            <a:off x="9237785" y="3640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for another type of test: for Eigen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3C664-F3E9-72F0-E676-CC31A62DE723}"/>
              </a:ext>
            </a:extLst>
          </p:cNvPr>
          <p:cNvSpPr txBox="1"/>
          <p:nvPr/>
        </p:nvSpPr>
        <p:spPr>
          <a:xfrm>
            <a:off x="9335477" y="5496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Same 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14:cNvPr>
              <p14:cNvContentPartPr/>
              <p14:nvPr/>
            </p14:nvContentPartPr>
            <p14:xfrm>
              <a:off x="10174655" y="2085731"/>
              <a:ext cx="469414" cy="127868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6670" y="2067737"/>
                <a:ext cx="505025" cy="131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14:cNvPr>
              <p14:cNvContentPartPr/>
              <p14:nvPr/>
            </p14:nvContentPartPr>
            <p14:xfrm>
              <a:off x="10459589" y="3278061"/>
              <a:ext cx="183987" cy="9720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41622" y="3260126"/>
                <a:ext cx="219563" cy="132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14:cNvPr>
              <p14:cNvContentPartPr/>
              <p14:nvPr/>
            </p14:nvContentPartPr>
            <p14:xfrm>
              <a:off x="10604500" y="4420576"/>
              <a:ext cx="49417" cy="109307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6724" y="4402580"/>
                <a:ext cx="84613" cy="1128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14:cNvPr>
              <p14:cNvContentPartPr/>
              <p14:nvPr/>
            </p14:nvContentPartPr>
            <p14:xfrm>
              <a:off x="10484062" y="5371521"/>
              <a:ext cx="169284" cy="14320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6129" y="5353530"/>
                <a:ext cx="204791" cy="17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14:cNvPr>
              <p14:cNvContentPartPr/>
              <p14:nvPr/>
            </p14:nvContentPartPr>
            <p14:xfrm>
              <a:off x="10663117" y="5338277"/>
              <a:ext cx="136080" cy="14714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5164" y="5320332"/>
                <a:ext cx="171626" cy="182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0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0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3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9" name="Rectangle 13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565CF9D-6D3D-252F-7B14-F4ED6C0E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 b="3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0" name="Flowchart: Document 13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9481-C647-74FC-DBD8-17238BD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20571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Checking for Cointegration</a:t>
            </a:r>
          </a:p>
        </p:txBody>
      </p:sp>
      <p:grpSp>
        <p:nvGrpSpPr>
          <p:cNvPr id="181" name="Group 13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BA29CA-B7C9-519E-581E-E0E6CC9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2825"/>
            <a:ext cx="7252722" cy="4277553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F1C24E-AB14-B3B8-6635-CDF399B5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326763"/>
            <a:ext cx="7241457" cy="2530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62144-4178-46A4-6E97-F6F9CE8C4114}"/>
              </a:ext>
            </a:extLst>
          </p:cNvPr>
          <p:cNvSpPr>
            <a:spLocks noGrp="1"/>
          </p:cNvSpPr>
          <p:nvPr/>
        </p:nvSpPr>
        <p:spPr>
          <a:xfrm>
            <a:off x="7273339" y="623183"/>
            <a:ext cx="4420852" cy="352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500" dirty="0">
                <a:latin typeface="Arial"/>
                <a:cs typeface="Arial"/>
              </a:rPr>
              <a:t>Based on the graph, we can see there is a long-term relationship between Time series X1 and X2.</a:t>
            </a:r>
            <a:br>
              <a:rPr lang="en-GB" sz="2500" dirty="0">
                <a:latin typeface="Arial"/>
              </a:rPr>
            </a:br>
            <a:br>
              <a:rPr lang="en-GB" sz="2500" dirty="0">
                <a:latin typeface="Arial"/>
              </a:rPr>
            </a:br>
            <a:r>
              <a:rPr lang="en-GB" sz="2500" dirty="0">
                <a:latin typeface="Arial"/>
                <a:cs typeface="Arial"/>
              </a:rPr>
              <a:t>-&gt; We decided to go for the first two time series and performed cointegration test.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F43280-09B4-29DF-4220-7BEC8B3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820" y="-1083775"/>
            <a:ext cx="6610215" cy="2044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Arial"/>
                <a:cs typeface="Arial"/>
              </a:rPr>
              <a:t>Data </a:t>
            </a:r>
            <a:r>
              <a:rPr lang="en-US" sz="3400" b="1" dirty="0">
                <a:latin typeface="Arial"/>
                <a:ea typeface="+mj-lt"/>
                <a:cs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36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17E-0F05-E269-71A5-7E216E8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8" y="319826"/>
            <a:ext cx="12642274" cy="721144"/>
          </a:xfrm>
        </p:spPr>
        <p:txBody>
          <a:bodyPr>
            <a:normAutofit fontScale="90000"/>
          </a:bodyPr>
          <a:lstStyle/>
          <a:p>
            <a:br>
              <a:rPr lang="en-GB" sz="3000" b="1">
                <a:latin typeface="Arial"/>
              </a:rPr>
            </a:br>
            <a:r>
              <a:rPr lang="en-GB" sz="2400">
                <a:latin typeface="Arial"/>
                <a:ea typeface="+mj-lt"/>
                <a:cs typeface="+mj-lt"/>
              </a:rPr>
              <a:t>Apply ADF and BG Test on the original data and its 1st difference to test its stationarity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C08D7-C1C6-1934-4367-14A25C8AFBC3}"/>
              </a:ext>
            </a:extLst>
          </p:cNvPr>
          <p:cNvSpPr txBox="1">
            <a:spLocks/>
          </p:cNvSpPr>
          <p:nvPr/>
        </p:nvSpPr>
        <p:spPr>
          <a:xfrm>
            <a:off x="163232" y="5493557"/>
            <a:ext cx="11583977" cy="69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X1</a:t>
            </a:r>
            <a:r>
              <a:rPr lang="en-GB" sz="2400" dirty="0">
                <a:latin typeface="Arial"/>
                <a:ea typeface="+mj-lt"/>
                <a:cs typeface="+mj-lt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6F94616-AA8A-9B1C-1902-6111DC41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68" y="3877928"/>
            <a:ext cx="5634440" cy="1436383"/>
          </a:xfrm>
          <a:prstGeom prst="rect">
            <a:avLst/>
          </a:prstGeo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2900BB3C-73D3-95DF-03C2-15E1B961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18" y="1040512"/>
            <a:ext cx="5575062" cy="25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D201-F8A5-284D-7F65-5D167CC9079F}"/>
              </a:ext>
            </a:extLst>
          </p:cNvPr>
          <p:cNvSpPr txBox="1"/>
          <p:nvPr/>
        </p:nvSpPr>
        <p:spPr>
          <a:xfrm>
            <a:off x="215245" y="42421"/>
            <a:ext cx="71109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>
                <a:solidFill>
                  <a:srgbClr val="412D24"/>
                </a:solidFill>
                <a:latin typeface="Arial"/>
              </a:rPr>
              <a:t>Testing for cointegration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8525A3-B461-BDA0-0FA2-FAEEED5F0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45" y="995371"/>
            <a:ext cx="5579097" cy="28954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AC1FFE-0373-5A92-856C-723F4E6C1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2" y="3880762"/>
            <a:ext cx="6213688" cy="1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61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72-B2A9-423C-95AC-32C484C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4" y="199043"/>
            <a:ext cx="10325000" cy="462931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Arial"/>
                <a:cs typeface="Arial"/>
              </a:rPr>
              <a:t>Time Series X2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AEF538-362E-DE00-3EFF-88501E6F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139" y="821776"/>
            <a:ext cx="5768612" cy="3564436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CFBA933-0D76-7E29-1C6C-5B0EA227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8" y="816602"/>
            <a:ext cx="5779993" cy="3555204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28152E-7897-ED58-537B-0AE6C858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051485"/>
            <a:ext cx="5761010" cy="1508417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B7000A2B-134C-58EC-C2EB-A4225404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78" y="4055348"/>
            <a:ext cx="5887155" cy="14475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5612A3-16B1-4F1D-6F85-25001462F86B}"/>
              </a:ext>
            </a:extLst>
          </p:cNvPr>
          <p:cNvSpPr txBox="1">
            <a:spLocks/>
          </p:cNvSpPr>
          <p:nvPr/>
        </p:nvSpPr>
        <p:spPr>
          <a:xfrm>
            <a:off x="299518" y="5723196"/>
            <a:ext cx="11360846" cy="546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X2 </a:t>
            </a:r>
            <a:r>
              <a:rPr lang="en-GB" sz="2400" dirty="0">
                <a:latin typeface="Arial"/>
                <a:ea typeface="+mj-lt"/>
                <a:cs typeface="+mj-lt"/>
              </a:rPr>
              <a:t>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357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3E9-D269-4740-8E43-94F6DB5F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" y="-75841"/>
            <a:ext cx="10325000" cy="1314396"/>
          </a:xfrm>
        </p:spPr>
        <p:txBody>
          <a:bodyPr/>
          <a:lstStyle/>
          <a:p>
            <a:r>
              <a:rPr lang="en-GB" sz="3000" b="1" dirty="0">
                <a:latin typeface="Arial"/>
                <a:cs typeface="Arial"/>
              </a:rPr>
              <a:t>Estimating Cointegrated Vector</a:t>
            </a:r>
            <a:endParaRPr lang="en-US" sz="3000" b="1">
              <a:latin typeface="Arial"/>
              <a:cs typeface="Arial"/>
            </a:endParaRP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9BBE-3655-0EDF-9418-5C0823C3C44B}"/>
              </a:ext>
            </a:extLst>
          </p:cNvPr>
          <p:cNvSpPr txBox="1"/>
          <p:nvPr/>
        </p:nvSpPr>
        <p:spPr>
          <a:xfrm>
            <a:off x="78519" y="488150"/>
            <a:ext cx="123262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The cointegrating vector is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[1,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16.127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 , -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] 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-&gt;</a:t>
            </a:r>
            <a:r>
              <a:rPr lang="en-US" sz="2200" dirty="0">
                <a:latin typeface="Arial"/>
                <a:cs typeface="Arial"/>
              </a:rPr>
              <a:t> relationship: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1 * x2 + 16.127 -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* x1.</a:t>
            </a:r>
            <a:endParaRPr lang="en-US" sz="2200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600" b="1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14:cNvPr>
              <p14:cNvContentPartPr/>
              <p14:nvPr/>
            </p14:nvContentPartPr>
            <p14:xfrm>
              <a:off x="3429000" y="5714999"/>
              <a:ext cx="14007" cy="140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50" y="5014649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14:cNvPr>
              <p14:cNvContentPartPr/>
              <p14:nvPr/>
            </p14:nvContentPartPr>
            <p14:xfrm>
              <a:off x="5031440" y="5268165"/>
              <a:ext cx="14007" cy="140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090" y="4567815"/>
                <a:ext cx="1400700" cy="14007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8E1841-36F3-7750-3E5F-A56D64AA1BC9}"/>
              </a:ext>
            </a:extLst>
          </p:cNvPr>
          <p:cNvSpPr txBox="1"/>
          <p:nvPr/>
        </p:nvSpPr>
        <p:spPr>
          <a:xfrm>
            <a:off x="77803" y="945593"/>
            <a:ext cx="105272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Residuals are stationary </a:t>
            </a:r>
            <a:r>
              <a:rPr lang="en-US" sz="2200" dirty="0">
                <a:latin typeface="Arial"/>
                <a:ea typeface="+mn-lt"/>
                <a:cs typeface="+mn-lt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x1 and x2 are cointegrated.</a:t>
            </a:r>
            <a:endParaRPr lang="en-US" sz="2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892C4-5025-4F01-7DEE-40ACF4C34070}"/>
              </a:ext>
            </a:extLst>
          </p:cNvPr>
          <p:cNvSpPr txBox="1"/>
          <p:nvPr/>
        </p:nvSpPr>
        <p:spPr>
          <a:xfrm>
            <a:off x="6094427" y="5988550"/>
            <a:ext cx="61086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Short term: 0.021     Long term: 1.145</a:t>
            </a:r>
            <a:endParaRPr lang="en-US" sz="2000" dirty="0">
              <a:latin typeface="Grandview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 Adjustment Coeff.: 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-0.144</a:t>
            </a:r>
            <a:r>
              <a:rPr lang="en-US" sz="2000" dirty="0">
                <a:latin typeface="Arial"/>
                <a:cs typeface="Arial"/>
              </a:rPr>
              <a:t> -&gt; 6.9 periods  </a:t>
            </a: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F266DD-93A8-A517-E2E8-62BF3495B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1307510"/>
            <a:ext cx="5505448" cy="432235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F7C90FF-278E-FB4C-700F-D683B1D20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17" y="5714556"/>
            <a:ext cx="5558366" cy="1011597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53D1C900-3475-B659-43CC-2D03BAF57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817" y="1304535"/>
            <a:ext cx="5177366" cy="4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01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49D3-E1B6-CB35-1E6F-F398D29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90523"/>
            <a:ext cx="8713996" cy="136215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Arial"/>
                <a:ea typeface="+mj-lt"/>
                <a:cs typeface="+mj-lt"/>
              </a:rPr>
              <a:t>Applying Box-Jenkins Procedure</a:t>
            </a:r>
            <a:endParaRPr lang="en-GB" sz="30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424-7DC4-239F-FCEC-FEEB281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85469"/>
            <a:ext cx="6644304" cy="368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1: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Identification</a:t>
            </a:r>
            <a:endParaRPr lang="en-US" sz="2300" b="1" i="1" u="sng" dirty="0">
              <a:solidFill>
                <a:srgbClr val="412D24"/>
              </a:solidFill>
              <a:latin typeface="Arial"/>
              <a:cs typeface="Arial"/>
            </a:endParaRP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Model's order (using ACF and PACF)</a:t>
            </a:r>
            <a:endParaRPr lang="en-US" sz="2300">
              <a:solidFill>
                <a:srgbClr val="412D24"/>
              </a:solidFill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2: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Model Estimation 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for the coefficient of ARIMA (with OLS)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3: 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Model Diagnostics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Checking residuals' autocorrelation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4: 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Forecasting</a:t>
            </a:r>
            <a:endParaRPr lang="en-GB" sz="23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74E4-1AE3-D487-ED86-52DB6FD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1" y="1811148"/>
            <a:ext cx="4170596" cy="2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E56-21D7-9424-74F5-42D106B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38" y="75599"/>
            <a:ext cx="11554666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Time series X1: Initial Identification of Parameters p and q</a:t>
            </a:r>
            <a:endParaRPr lang="en-GB" sz="2800">
              <a:latin typeface="Arial"/>
              <a:ea typeface="Calibri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684F7F-E193-B693-2FCF-E9D8A48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2" y="1924336"/>
            <a:ext cx="8080665" cy="493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03156-C739-E8EE-5CD1-E6A62DC1EA90}"/>
              </a:ext>
            </a:extLst>
          </p:cNvPr>
          <p:cNvSpPr txBox="1"/>
          <p:nvPr/>
        </p:nvSpPr>
        <p:spPr>
          <a:xfrm>
            <a:off x="483857" y="761586"/>
            <a:ext cx="1159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 or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AR(7)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. </a:t>
            </a:r>
            <a:endParaRPr lang="en-US" sz="24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4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ARIMA(3,1,0), ARIMA(7,1,0).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6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7ABAE"/>
      </a:accent4>
      <a:accent5>
        <a:srgbClr val="87A5BE"/>
      </a:accent5>
      <a:accent6>
        <a:srgbClr val="7F86BA"/>
      </a:accent6>
      <a:hlink>
        <a:srgbClr val="5E899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2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CosineVTI</vt:lpstr>
      <vt:lpstr>office theme</vt:lpstr>
      <vt:lpstr>FORECASTING FINANCIAL INSTRUMENTS PRICES WITH VECM AND ARIMA MODELS</vt:lpstr>
      <vt:lpstr>Outline for presentation</vt:lpstr>
      <vt:lpstr>Checking for Cointegration</vt:lpstr>
      <vt:lpstr>Data visualization</vt:lpstr>
      <vt:lpstr> Apply ADF and BG Test on the original data and its 1st difference to test its stationarity</vt:lpstr>
      <vt:lpstr>Time Series X2 </vt:lpstr>
      <vt:lpstr>Estimating Cointegrated Vector </vt:lpstr>
      <vt:lpstr>Applying Box-Jenkins Procedure </vt:lpstr>
      <vt:lpstr>Time series X1: Initial Identification of Parameters p and q</vt:lpstr>
      <vt:lpstr>TS X1: Model Summary &amp; Residuals Test for Auto-correlation</vt:lpstr>
      <vt:lpstr>Comparing Models for X1</vt:lpstr>
      <vt:lpstr>TS X2: Initial Identification of Parameters p and q</vt:lpstr>
      <vt:lpstr>Comparing Models for X2</vt:lpstr>
      <vt:lpstr>Forecasting for TS X1 and X2</vt:lpstr>
      <vt:lpstr>PowerPoint Presentation</vt:lpstr>
      <vt:lpstr>VECM Model</vt:lpstr>
      <vt:lpstr>Impulse Response Functions &amp; Variance  Decomposition</vt:lpstr>
      <vt:lpstr>PowerPoint Presentation</vt:lpstr>
      <vt:lpstr>Forecast and Comparing Models</vt:lpstr>
      <vt:lpstr>Thank you for your attention!! (not on the memes)</vt:lpstr>
      <vt:lpstr>PowerPoint Presentation</vt:lpstr>
      <vt:lpstr>Johansen Cointegration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481</cp:revision>
  <dcterms:created xsi:type="dcterms:W3CDTF">2023-05-15T10:07:57Z</dcterms:created>
  <dcterms:modified xsi:type="dcterms:W3CDTF">2023-06-01T13:07:39Z</dcterms:modified>
</cp:coreProperties>
</file>