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60" r:id="rId2"/>
  </p:sldMasterIdLst>
  <p:notesMasterIdLst>
    <p:notesMasterId r:id="rId23"/>
  </p:notesMasterIdLst>
  <p:sldIdLst>
    <p:sldId id="256" r:id="rId3"/>
    <p:sldId id="273" r:id="rId4"/>
    <p:sldId id="257" r:id="rId5"/>
    <p:sldId id="258" r:id="rId6"/>
    <p:sldId id="261" r:id="rId7"/>
    <p:sldId id="262" r:id="rId8"/>
    <p:sldId id="263" r:id="rId9"/>
    <p:sldId id="266" r:id="rId10"/>
    <p:sldId id="265" r:id="rId11"/>
    <p:sldId id="282" r:id="rId12"/>
    <p:sldId id="274" r:id="rId13"/>
    <p:sldId id="277" r:id="rId14"/>
    <p:sldId id="276" r:id="rId15"/>
    <p:sldId id="267" r:id="rId16"/>
    <p:sldId id="278" r:id="rId17"/>
    <p:sldId id="279" r:id="rId18"/>
    <p:sldId id="280" r:id="rId19"/>
    <p:sldId id="281" r:id="rId20"/>
    <p:sldId id="271" r:id="rId21"/>
    <p:sldId id="260" r:id="rId2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77B9B60-61B6-DBC8-903D-1A92253D5906}" name="Shivam Varshney" initials="SV" userId="655955288e7356e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17CA20-DC19-449E-844B-E201C4F3AD40}" v="29" dt="2023-05-15T20:33:42.467"/>
    <p1510:client id="{18963BDF-9E4D-497D-BA0C-A6AD72CD00E2}" v="2" dt="2023-05-20T11:50:10.799"/>
    <p1510:client id="{22DEECB4-7B4C-4044-8656-9E69FA94141E}" v="1271" dt="2023-05-31T23:23:58.479"/>
    <p1510:client id="{24E10118-9B62-4D10-804D-DF28DCB3541A}" v="56" dt="2023-05-17T05:54:43.372"/>
    <p1510:client id="{3D3230DD-B3DB-4999-BA49-23A22EF6022C}" v="217" dt="2023-05-22T21:15:33.191"/>
    <p1510:client id="{5C951285-F45D-4F71-A798-75ED5253355B}" v="307" dt="2023-05-31T21:54:57.747"/>
    <p1510:client id="{5F10D256-3B53-4536-AAC0-D9EAC7CB0C25}" v="3" dt="2023-05-30T22:31:47.626"/>
    <p1510:client id="{69FF1F46-8288-456F-AB00-7D286838A119}" v="290" dt="2023-06-01T13:07:26.315"/>
    <p1510:client id="{6B26931E-2101-4E35-B51A-BBCBCE904E83}" v="16" dt="2023-05-31T23:59:41.602"/>
    <p1510:client id="{6DA83FBC-5877-419E-AD77-82F979264039}" v="4" dt="2023-05-31T20:29:33.062"/>
    <p1510:client id="{80A51726-674E-4F6C-A959-7BC8C0714B97}" v="335" dt="2023-05-19T21:40:00.193"/>
    <p1510:client id="{8EEBEF57-BB45-427E-96EA-4B05FB59E6EB}" v="164" dt="2023-05-25T21:18:33.102"/>
    <p1510:client id="{95F27D3B-C1F4-4CCF-9FFE-E439CAB0097A}" v="700" dt="2023-05-16T23:55:18.253"/>
    <p1510:client id="{CA3F1A4C-E5E8-4270-8C80-AE6BF4E93636}" v="3" dt="2023-05-31T23:25:07.845"/>
    <p1510:client id="{CDC48590-A8D2-4DB2-8101-8908CB5E1DA9}" v="28" dt="2023-05-17T13:51:14.903"/>
    <p1510:client id="{DC0C3169-D3F5-4AE1-A2F1-037763CEE5D7}" v="949" dt="2023-05-15T13:44:16.357"/>
    <p1510:client id="{E8CF5E0C-AEF0-4F44-883D-91672373FC06}" v="922" dt="2023-05-29T13:51:39.956"/>
    <p1510:client id="{ED8F45AB-3A0E-4CAA-A3E0-75F552AC8C7A}" v="346" dt="2023-05-23T20:31:09.937"/>
    <p1510:client id="{F823BEF3-B47A-496C-84FB-778A7C4ED514}" v="60" dt="2023-05-31T14:53:16.243"/>
    <p1510:client id="{F8DB2F66-2EF2-4CDA-AE3D-2508EB7EDF0B}" v="1" dt="2023-05-29T17:43:48.789"/>
    <p1510:client id="{F99C0E59-16BB-46C9-95B0-0B2179A3D1D9}" v="426" dt="2023-05-31T15:40:59.2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57" autoAdjust="0"/>
  </p:normalViewPr>
  <p:slideViewPr>
    <p:cSldViewPr snapToGrid="0">
      <p:cViewPr varScale="1">
        <p:scale>
          <a:sx n="85" d="100"/>
          <a:sy n="85" d="100"/>
        </p:scale>
        <p:origin x="57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FDE452-6DFC-4CC7-9868-CD9EF66E753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7106A3C-0031-4925-ADE7-92ACC33B3F09}">
      <dgm:prSet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Check for Cointegration</a:t>
          </a:r>
          <a:endParaRPr lang="en-US"/>
        </a:p>
      </dgm:t>
    </dgm:pt>
    <dgm:pt modelId="{1AB317AB-F49B-46F6-BFEA-13B4709D5541}" type="parTrans" cxnId="{4BF276B7-4AB5-4991-9373-1611F7B9E26C}">
      <dgm:prSet/>
      <dgm:spPr/>
      <dgm:t>
        <a:bodyPr/>
        <a:lstStyle/>
        <a:p>
          <a:endParaRPr lang="en-US"/>
        </a:p>
      </dgm:t>
    </dgm:pt>
    <dgm:pt modelId="{D7E278E0-6F46-471B-B513-D53645C1FF51}" type="sibTrans" cxnId="{4BF276B7-4AB5-4991-9373-1611F7B9E26C}">
      <dgm:prSet/>
      <dgm:spPr/>
      <dgm:t>
        <a:bodyPr/>
        <a:lstStyle/>
        <a:p>
          <a:endParaRPr lang="en-US"/>
        </a:p>
      </dgm:t>
    </dgm:pt>
    <dgm:pt modelId="{630514ED-7626-42EF-8885-7F0C6626CF24}">
      <dgm:prSet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Apply Box-Jenkins Procedure</a:t>
          </a:r>
          <a:endParaRPr lang="en-US"/>
        </a:p>
      </dgm:t>
    </dgm:pt>
    <dgm:pt modelId="{708AEBF6-CC97-4D61-A2D7-265D2F472688}" type="parTrans" cxnId="{2A0F2683-100C-4471-8BC7-DC6004A34335}">
      <dgm:prSet/>
      <dgm:spPr/>
      <dgm:t>
        <a:bodyPr/>
        <a:lstStyle/>
        <a:p>
          <a:endParaRPr lang="en-US"/>
        </a:p>
      </dgm:t>
    </dgm:pt>
    <dgm:pt modelId="{3F0FB36A-CEA0-4A9F-8F20-97A3BE16CB7C}" type="sibTrans" cxnId="{2A0F2683-100C-4471-8BC7-DC6004A34335}">
      <dgm:prSet/>
      <dgm:spPr/>
      <dgm:t>
        <a:bodyPr/>
        <a:lstStyle/>
        <a:p>
          <a:endParaRPr lang="en-US"/>
        </a:p>
      </dgm:t>
    </dgm:pt>
    <dgm:pt modelId="{B39835B4-92BF-4668-B418-9544E10AAA94}">
      <dgm:prSet/>
      <dgm:spPr/>
      <dgm:t>
        <a:bodyPr/>
        <a:lstStyle/>
        <a:p>
          <a:pPr rtl="0"/>
          <a:r>
            <a:rPr lang="en-GB">
              <a:solidFill>
                <a:schemeClr val="bg1"/>
              </a:solidFill>
              <a:latin typeface="Calibri Light" panose="020F0302020204030204"/>
            </a:rPr>
            <a:t>VECM </a:t>
          </a:r>
          <a:r>
            <a:rPr lang="en-GB">
              <a:solidFill>
                <a:schemeClr val="bg1"/>
              </a:solidFill>
              <a:latin typeface="Calibri Light"/>
              <a:cs typeface="Calibri Light"/>
            </a:rPr>
            <a:t>Model </a:t>
          </a:r>
          <a:r>
            <a:rPr lang="en-GB">
              <a:solidFill>
                <a:schemeClr val="bg1"/>
              </a:solidFill>
              <a:latin typeface="Calibri"/>
              <a:cs typeface="Calibri"/>
            </a:rPr>
            <a:t>and </a:t>
          </a:r>
          <a:r>
            <a:rPr lang="en-GB">
              <a:solidFill>
                <a:schemeClr val="bg1"/>
              </a:solidFill>
              <a:latin typeface="Calibri Light" panose="020F0302020204030204"/>
            </a:rPr>
            <a:t>Analysis </a:t>
          </a:r>
          <a:endParaRPr lang="en-GB">
            <a:solidFill>
              <a:schemeClr val="bg1"/>
            </a:solidFill>
          </a:endParaRPr>
        </a:p>
      </dgm:t>
    </dgm:pt>
    <dgm:pt modelId="{786D629B-2CC5-42B1-A18C-4AB5C75B3C92}" type="parTrans" cxnId="{DA5EC838-8477-4670-BFAC-432E1F625828}">
      <dgm:prSet/>
      <dgm:spPr/>
      <dgm:t>
        <a:bodyPr/>
        <a:lstStyle/>
        <a:p>
          <a:endParaRPr lang="en-US"/>
        </a:p>
      </dgm:t>
    </dgm:pt>
    <dgm:pt modelId="{9CFD2F36-33ED-4F2F-88BE-10D725A5601B}" type="sibTrans" cxnId="{DA5EC838-8477-4670-BFAC-432E1F625828}">
      <dgm:prSet/>
      <dgm:spPr/>
      <dgm:t>
        <a:bodyPr/>
        <a:lstStyle/>
        <a:p>
          <a:endParaRPr lang="en-US"/>
        </a:p>
      </dgm:t>
    </dgm:pt>
    <dgm:pt modelId="{007463EA-8A49-43A6-8ADD-32CE583E1462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Model Evaluation</a:t>
          </a:r>
        </a:p>
      </dgm:t>
    </dgm:pt>
    <dgm:pt modelId="{541E12D0-B1DC-4077-B726-D8C8F73597C7}" type="parTrans" cxnId="{97C50AA5-16B8-4FC4-9BBD-7894E6399F7D}">
      <dgm:prSet/>
      <dgm:spPr/>
    </dgm:pt>
    <dgm:pt modelId="{A5E24DDB-27C7-4156-AF4E-691F733370B6}" type="sibTrans" cxnId="{97C50AA5-16B8-4FC4-9BBD-7894E6399F7D}">
      <dgm:prSet/>
      <dgm:spPr/>
    </dgm:pt>
    <dgm:pt modelId="{766B7982-A232-44A8-B202-76C37EDE0B4D}" type="pres">
      <dgm:prSet presAssocID="{90FDE452-6DFC-4CC7-9868-CD9EF66E7537}" presName="linear" presStyleCnt="0">
        <dgm:presLayoutVars>
          <dgm:animLvl val="lvl"/>
          <dgm:resizeHandles val="exact"/>
        </dgm:presLayoutVars>
      </dgm:prSet>
      <dgm:spPr/>
    </dgm:pt>
    <dgm:pt modelId="{11E75AD3-8C2C-4D08-8B4D-FB43B41B2546}" type="pres">
      <dgm:prSet presAssocID="{77106A3C-0031-4925-ADE7-92ACC33B3F0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20E038C-B68D-4095-9562-0389D17524C2}" type="pres">
      <dgm:prSet presAssocID="{D7E278E0-6F46-471B-B513-D53645C1FF51}" presName="spacer" presStyleCnt="0"/>
      <dgm:spPr/>
    </dgm:pt>
    <dgm:pt modelId="{938A27B8-3414-4B93-A8A2-F4E4F7283C49}" type="pres">
      <dgm:prSet presAssocID="{630514ED-7626-42EF-8885-7F0C6626CF2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2810A94-CB76-4218-92C4-FAFAA5584725}" type="pres">
      <dgm:prSet presAssocID="{3F0FB36A-CEA0-4A9F-8F20-97A3BE16CB7C}" presName="spacer" presStyleCnt="0"/>
      <dgm:spPr/>
    </dgm:pt>
    <dgm:pt modelId="{2D7CC0E2-4863-4934-ABBA-92CB502EE013}" type="pres">
      <dgm:prSet presAssocID="{B39835B4-92BF-4668-B418-9544E10AAA9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A07060D-AD61-4CAF-835A-C57D9ACBFEA7}" type="pres">
      <dgm:prSet presAssocID="{9CFD2F36-33ED-4F2F-88BE-10D725A5601B}" presName="spacer" presStyleCnt="0"/>
      <dgm:spPr/>
    </dgm:pt>
    <dgm:pt modelId="{E1E88F3D-7FDA-40FA-AC40-8DA2E68B76CC}" type="pres">
      <dgm:prSet presAssocID="{007463EA-8A49-43A6-8ADD-32CE583E146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6893612-236B-4D86-84A8-60BF5CEB2C59}" type="presOf" srcId="{630514ED-7626-42EF-8885-7F0C6626CF24}" destId="{938A27B8-3414-4B93-A8A2-F4E4F7283C49}" srcOrd="0" destOrd="0" presId="urn:microsoft.com/office/officeart/2005/8/layout/vList2"/>
    <dgm:cxn modelId="{D3154B16-0944-4BFF-B999-E7D842B76595}" type="presOf" srcId="{007463EA-8A49-43A6-8ADD-32CE583E1462}" destId="{E1E88F3D-7FDA-40FA-AC40-8DA2E68B76CC}" srcOrd="0" destOrd="0" presId="urn:microsoft.com/office/officeart/2005/8/layout/vList2"/>
    <dgm:cxn modelId="{DA5EC838-8477-4670-BFAC-432E1F625828}" srcId="{90FDE452-6DFC-4CC7-9868-CD9EF66E7537}" destId="{B39835B4-92BF-4668-B418-9544E10AAA94}" srcOrd="2" destOrd="0" parTransId="{786D629B-2CC5-42B1-A18C-4AB5C75B3C92}" sibTransId="{9CFD2F36-33ED-4F2F-88BE-10D725A5601B}"/>
    <dgm:cxn modelId="{5092B672-5E25-445F-AC38-845CA05B4A70}" type="presOf" srcId="{B39835B4-92BF-4668-B418-9544E10AAA94}" destId="{2D7CC0E2-4863-4934-ABBA-92CB502EE013}" srcOrd="0" destOrd="0" presId="urn:microsoft.com/office/officeart/2005/8/layout/vList2"/>
    <dgm:cxn modelId="{95B0C475-BCD1-4AEB-84B0-CCB38222418D}" type="presOf" srcId="{90FDE452-6DFC-4CC7-9868-CD9EF66E7537}" destId="{766B7982-A232-44A8-B202-76C37EDE0B4D}" srcOrd="0" destOrd="0" presId="urn:microsoft.com/office/officeart/2005/8/layout/vList2"/>
    <dgm:cxn modelId="{2A0F2683-100C-4471-8BC7-DC6004A34335}" srcId="{90FDE452-6DFC-4CC7-9868-CD9EF66E7537}" destId="{630514ED-7626-42EF-8885-7F0C6626CF24}" srcOrd="1" destOrd="0" parTransId="{708AEBF6-CC97-4D61-A2D7-265D2F472688}" sibTransId="{3F0FB36A-CEA0-4A9F-8F20-97A3BE16CB7C}"/>
    <dgm:cxn modelId="{97C50AA5-16B8-4FC4-9BBD-7894E6399F7D}" srcId="{90FDE452-6DFC-4CC7-9868-CD9EF66E7537}" destId="{007463EA-8A49-43A6-8ADD-32CE583E1462}" srcOrd="3" destOrd="0" parTransId="{541E12D0-B1DC-4077-B726-D8C8F73597C7}" sibTransId="{A5E24DDB-27C7-4156-AF4E-691F733370B6}"/>
    <dgm:cxn modelId="{4BF276B7-4AB5-4991-9373-1611F7B9E26C}" srcId="{90FDE452-6DFC-4CC7-9868-CD9EF66E7537}" destId="{77106A3C-0031-4925-ADE7-92ACC33B3F09}" srcOrd="0" destOrd="0" parTransId="{1AB317AB-F49B-46F6-BFEA-13B4709D5541}" sibTransId="{D7E278E0-6F46-471B-B513-D53645C1FF51}"/>
    <dgm:cxn modelId="{3271ADBC-A0F9-446B-9B34-EB367974CB5F}" type="presOf" srcId="{77106A3C-0031-4925-ADE7-92ACC33B3F09}" destId="{11E75AD3-8C2C-4D08-8B4D-FB43B41B2546}" srcOrd="0" destOrd="0" presId="urn:microsoft.com/office/officeart/2005/8/layout/vList2"/>
    <dgm:cxn modelId="{B9981B23-DF09-4B72-AF71-C060455B5C05}" type="presParOf" srcId="{766B7982-A232-44A8-B202-76C37EDE0B4D}" destId="{11E75AD3-8C2C-4D08-8B4D-FB43B41B2546}" srcOrd="0" destOrd="0" presId="urn:microsoft.com/office/officeart/2005/8/layout/vList2"/>
    <dgm:cxn modelId="{D32EFECC-81A2-482D-BC63-9E9912B7D27E}" type="presParOf" srcId="{766B7982-A232-44A8-B202-76C37EDE0B4D}" destId="{B20E038C-B68D-4095-9562-0389D17524C2}" srcOrd="1" destOrd="0" presId="urn:microsoft.com/office/officeart/2005/8/layout/vList2"/>
    <dgm:cxn modelId="{75629308-9EC7-42EF-BF8F-8D9FB8A0C5F3}" type="presParOf" srcId="{766B7982-A232-44A8-B202-76C37EDE0B4D}" destId="{938A27B8-3414-4B93-A8A2-F4E4F7283C49}" srcOrd="2" destOrd="0" presId="urn:microsoft.com/office/officeart/2005/8/layout/vList2"/>
    <dgm:cxn modelId="{D43E49ED-F702-4F30-9468-88DD856C4486}" type="presParOf" srcId="{766B7982-A232-44A8-B202-76C37EDE0B4D}" destId="{12810A94-CB76-4218-92C4-FAFAA5584725}" srcOrd="3" destOrd="0" presId="urn:microsoft.com/office/officeart/2005/8/layout/vList2"/>
    <dgm:cxn modelId="{CA63DA5E-3382-4E7F-9F5D-B65F8CC417D7}" type="presParOf" srcId="{766B7982-A232-44A8-B202-76C37EDE0B4D}" destId="{2D7CC0E2-4863-4934-ABBA-92CB502EE013}" srcOrd="4" destOrd="0" presId="urn:microsoft.com/office/officeart/2005/8/layout/vList2"/>
    <dgm:cxn modelId="{D738271F-6682-47CD-8B2C-CBB26DA9FF8B}" type="presParOf" srcId="{766B7982-A232-44A8-B202-76C37EDE0B4D}" destId="{8A07060D-AD61-4CAF-835A-C57D9ACBFEA7}" srcOrd="5" destOrd="0" presId="urn:microsoft.com/office/officeart/2005/8/layout/vList2"/>
    <dgm:cxn modelId="{354D951D-4294-44DC-916E-3DF049E1DD9F}" type="presParOf" srcId="{766B7982-A232-44A8-B202-76C37EDE0B4D}" destId="{E1E88F3D-7FDA-40FA-AC40-8DA2E68B76C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75AD3-8C2C-4D08-8B4D-FB43B41B2546}">
      <dsp:nvSpPr>
        <dsp:cNvPr id="0" name=""/>
        <dsp:cNvSpPr/>
      </dsp:nvSpPr>
      <dsp:spPr>
        <a:xfrm>
          <a:off x="0" y="707155"/>
          <a:ext cx="5077071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>
              <a:latin typeface="Calibri Light" panose="020F0302020204030204"/>
            </a:rPr>
            <a:t>Check for Cointegration</a:t>
          </a:r>
          <a:endParaRPr lang="en-US" sz="3200" kern="1200"/>
        </a:p>
      </dsp:txBody>
      <dsp:txXfrm>
        <a:off x="37467" y="744622"/>
        <a:ext cx="5002137" cy="692586"/>
      </dsp:txXfrm>
    </dsp:sp>
    <dsp:sp modelId="{938A27B8-3414-4B93-A8A2-F4E4F7283C49}">
      <dsp:nvSpPr>
        <dsp:cNvPr id="0" name=""/>
        <dsp:cNvSpPr/>
      </dsp:nvSpPr>
      <dsp:spPr>
        <a:xfrm>
          <a:off x="0" y="1566835"/>
          <a:ext cx="5077071" cy="76752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>
              <a:latin typeface="Calibri Light" panose="020F0302020204030204"/>
            </a:rPr>
            <a:t>Apply Box-Jenkins Procedure</a:t>
          </a:r>
          <a:endParaRPr lang="en-US" sz="3200" kern="1200"/>
        </a:p>
      </dsp:txBody>
      <dsp:txXfrm>
        <a:off x="37467" y="1604302"/>
        <a:ext cx="5002137" cy="692586"/>
      </dsp:txXfrm>
    </dsp:sp>
    <dsp:sp modelId="{2D7CC0E2-4863-4934-ABBA-92CB502EE013}">
      <dsp:nvSpPr>
        <dsp:cNvPr id="0" name=""/>
        <dsp:cNvSpPr/>
      </dsp:nvSpPr>
      <dsp:spPr>
        <a:xfrm>
          <a:off x="0" y="2426515"/>
          <a:ext cx="5077071" cy="76752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>
              <a:solidFill>
                <a:schemeClr val="bg1"/>
              </a:solidFill>
              <a:latin typeface="Calibri Light" panose="020F0302020204030204"/>
            </a:rPr>
            <a:t>VECM </a:t>
          </a:r>
          <a:r>
            <a:rPr lang="en-GB" sz="3200" kern="1200">
              <a:solidFill>
                <a:schemeClr val="bg1"/>
              </a:solidFill>
              <a:latin typeface="Calibri Light"/>
              <a:cs typeface="Calibri Light"/>
            </a:rPr>
            <a:t>Model </a:t>
          </a:r>
          <a:r>
            <a:rPr lang="en-GB" sz="3200" kern="1200">
              <a:solidFill>
                <a:schemeClr val="bg1"/>
              </a:solidFill>
              <a:latin typeface="Calibri"/>
              <a:cs typeface="Calibri"/>
            </a:rPr>
            <a:t>and </a:t>
          </a:r>
          <a:r>
            <a:rPr lang="en-GB" sz="3200" kern="1200">
              <a:solidFill>
                <a:schemeClr val="bg1"/>
              </a:solidFill>
              <a:latin typeface="Calibri Light" panose="020F0302020204030204"/>
            </a:rPr>
            <a:t>Analysis </a:t>
          </a:r>
          <a:endParaRPr lang="en-GB" sz="3200" kern="1200">
            <a:solidFill>
              <a:schemeClr val="bg1"/>
            </a:solidFill>
          </a:endParaRPr>
        </a:p>
      </dsp:txBody>
      <dsp:txXfrm>
        <a:off x="37467" y="2463982"/>
        <a:ext cx="5002137" cy="692586"/>
      </dsp:txXfrm>
    </dsp:sp>
    <dsp:sp modelId="{E1E88F3D-7FDA-40FA-AC40-8DA2E68B76CC}">
      <dsp:nvSpPr>
        <dsp:cNvPr id="0" name=""/>
        <dsp:cNvSpPr/>
      </dsp:nvSpPr>
      <dsp:spPr>
        <a:xfrm>
          <a:off x="0" y="3286195"/>
          <a:ext cx="5077071" cy="767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>
              <a:latin typeface="Calibri Light" panose="020F0302020204030204"/>
            </a:rPr>
            <a:t>Model Evaluation</a:t>
          </a:r>
        </a:p>
      </dsp:txBody>
      <dsp:txXfrm>
        <a:off x="37467" y="3323662"/>
        <a:ext cx="5002137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9:56:55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7080 12155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9:56:55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10107 11859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C9FE5-F9F8-4004-B685-F3FEF92DBDFE}" type="datetimeFigureOut">
              <a:t>02-Jun-23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7DDA5-0D38-403A-93A1-AE57F00CD6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67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7DDA5-0D38-403A-93A1-AE57F00CD632}" type="slidenum">
              <a:rPr lang="en-GB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018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7DDA5-0D38-403A-93A1-AE57F00CD6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52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7DDA5-0D38-403A-93A1-AE57F00CD6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48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Delta X1 = -0.008001286 * (x1 - 0.7769762 *x2 - 23.6658920) + …...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444444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Delta X2 = 0.127376 * (x1 - 0.7769762 *x2 - 23.6658920) + …..</a:t>
            </a:r>
            <a:endParaRPr lang="en-US" b="0" i="0" dirty="0">
              <a:solidFill>
                <a:srgbClr val="444444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7DDA5-0D38-403A-93A1-AE57F00CD6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55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7DDA5-0D38-403A-93A1-AE57F00CD632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62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02-Jun-23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6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02-Jun-23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2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02-Jun-23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28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02-Jun-23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4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02-Jun-23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0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02-Jun-23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9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02-Jun-23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1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02-Jun-23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02-Jun-23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3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02-Jun-23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2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02-Jun-23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5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02-Jun-23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11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58" r:id="rId6"/>
    <p:sldLayoutId id="2147483754" r:id="rId7"/>
    <p:sldLayoutId id="2147483755" r:id="rId8"/>
    <p:sldLayoutId id="2147483756" r:id="rId9"/>
    <p:sldLayoutId id="2147483757" r:id="rId10"/>
    <p:sldLayoutId id="21474837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1.xm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064D7E-06DA-49C2-98D1-4C063EBE9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D1B7231-4CA0-4EF0-A0F6-BBC5D2289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16C7D2-2C2B-45A2-B877-AD7F29D21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E4B7AF-75AF-445E-9C56-25B6004E3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F9A02B0-84CC-4983-8CA2-DA39E73F2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AB12A9E-E8F5-4BB6-9FAC-B7528DB78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E08A66-700A-4A93-8C53-51D5607B8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9E4E565-75A8-4E72-8D5F-0B62E6B4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F1FD7EC-834D-4087-9B69-7793E1A5B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E4853CF-E211-4741-8BB6-936918F20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08328EE-5DD9-49DB-AD4B-4F0A76A0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404B81F-9DCC-4C62-8962-2B6C36255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1ED921-643C-4B5B-86E6-99E818479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AD09725-F1B5-4342-A3A6-25BDC7261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C5251DB-B92C-4E4E-9BAE-B3EB8A9A3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2389C50-96FA-4F8E-A890-EE4967379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497D116-7C85-4317-8284-E647BAFC3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D6ED932-F3DD-4BB6-8FC3-6E205965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850A286-F068-43D3-8DEA-272E28F30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F3A2DA1-C0E2-44DE-AAA4-D2F262CB3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D8CC984-8A5C-4205-9CE0-218DA79F1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12901BA-B376-4054-8C31-BE75DF480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72BA8E1-2C05-43A7-AABF-8D614E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3D58E52-4C85-48FF-ADA3-F8F66B995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C61787A-32B8-440E-B1A5-1CAEC9D11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9D651FB-65B3-4DBD-9428-084075111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34A6116-8F7B-4C9A-9B9D-EF25C8BFA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4CC776F-EA3D-4898-9730-88C6605FD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81A3030-F8B6-4D5E-8A8F-7CE0C81E9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129F1-E775-4904-9569-F08FA175D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C93E5BB-B3BE-4416-A1B2-5A2CDA8B0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3FD179A-45E8-4D8F-8F75-6E4A266F8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D0CE90-7D36-9BE8-6492-9B07216C2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0"/>
            <a:ext cx="4903438" cy="541573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b="0">
                <a:ea typeface="+mj-lt"/>
                <a:cs typeface="+mj-lt"/>
              </a:rPr>
              <a:t>FORECASTING FINANCIAL INSTRUMENTS PRICES</a:t>
            </a:r>
            <a:endParaRPr lang="en-US"/>
          </a:p>
          <a:p>
            <a:pPr>
              <a:lnSpc>
                <a:spcPct val="90000"/>
              </a:lnSpc>
            </a:pPr>
            <a:r>
              <a:rPr lang="en-GB" b="0">
                <a:ea typeface="+mj-lt"/>
                <a:cs typeface="+mj-lt"/>
              </a:rPr>
              <a:t>WITH VECM AND ARIMA MODELS</a:t>
            </a:r>
            <a:endParaRPr lang="en-GB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729E7B49-E1D9-4EAE-8B30-D958A9580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3144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2BA0570-7BB5-4FB7-B41A-048CE0327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316" y="-3109"/>
            <a:ext cx="6098262" cy="6861109"/>
          </a:xfrm>
          <a:custGeom>
            <a:avLst/>
            <a:gdLst>
              <a:gd name="connsiteX0" fmla="*/ 2247706 w 6098262"/>
              <a:gd name="connsiteY0" fmla="*/ 0 h 6861109"/>
              <a:gd name="connsiteX1" fmla="*/ 6098262 w 6098262"/>
              <a:gd name="connsiteY1" fmla="*/ 0 h 6861109"/>
              <a:gd name="connsiteX2" fmla="*/ 6098262 w 6098262"/>
              <a:gd name="connsiteY2" fmla="*/ 6861109 h 6861109"/>
              <a:gd name="connsiteX3" fmla="*/ 2247706 w 6098262"/>
              <a:gd name="connsiteY3" fmla="*/ 6861109 h 6861109"/>
              <a:gd name="connsiteX4" fmla="*/ 2247706 w 6098262"/>
              <a:gd name="connsiteY4" fmla="*/ 6857999 h 6861109"/>
              <a:gd name="connsiteX5" fmla="*/ 274850 w 6098262"/>
              <a:gd name="connsiteY5" fmla="*/ 6857999 h 6861109"/>
              <a:gd name="connsiteX6" fmla="*/ 954409 w 6098262"/>
              <a:gd name="connsiteY6" fmla="*/ 1 h 6861109"/>
              <a:gd name="connsiteX7" fmla="*/ 2247706 w 6098262"/>
              <a:gd name="connsiteY7" fmla="*/ 1 h 686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8262" h="6861109">
                <a:moveTo>
                  <a:pt x="2247706" y="0"/>
                </a:moveTo>
                <a:lnTo>
                  <a:pt x="6098262" y="0"/>
                </a:lnTo>
                <a:lnTo>
                  <a:pt x="6098262" y="6861109"/>
                </a:lnTo>
                <a:lnTo>
                  <a:pt x="2247706" y="6861109"/>
                </a:lnTo>
                <a:lnTo>
                  <a:pt x="2247706" y="6857999"/>
                </a:lnTo>
                <a:lnTo>
                  <a:pt x="274850" y="6857999"/>
                </a:lnTo>
                <a:cubicBezTo>
                  <a:pt x="-619306" y="3429000"/>
                  <a:pt x="954409" y="3429000"/>
                  <a:pt x="954409" y="1"/>
                </a:cubicBezTo>
                <a:lnTo>
                  <a:pt x="224770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C1255-D2F5-5EEA-2A42-2199CC081D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24830" r="17841" b="2"/>
          <a:stretch/>
        </p:blipFill>
        <p:spPr>
          <a:xfrm>
            <a:off x="6097316" y="-3108"/>
            <a:ext cx="6098262" cy="6861108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36AE5EF-DD13-2305-C816-1D6E1506D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6705" y="3674327"/>
            <a:ext cx="3669711" cy="24157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GB">
                <a:solidFill>
                  <a:srgbClr val="FFFFFF"/>
                </a:solidFill>
              </a:rPr>
              <a:t>Presented by:</a:t>
            </a:r>
            <a:endParaRPr lang="en-US">
              <a:solidFill>
                <a:srgbClr val="FFFFFF"/>
              </a:solidFill>
            </a:endParaRPr>
          </a:p>
          <a:p>
            <a:pPr algn="r"/>
            <a:r>
              <a:rPr lang="en-GB">
                <a:solidFill>
                  <a:srgbClr val="FFFFFF"/>
                </a:solidFill>
              </a:rPr>
              <a:t>Nhan Nguyen</a:t>
            </a:r>
          </a:p>
          <a:p>
            <a:pPr algn="r"/>
            <a:r>
              <a:rPr lang="en-GB">
                <a:solidFill>
                  <a:srgbClr val="FFFFFF"/>
                </a:solidFill>
              </a:rPr>
              <a:t>Shivam Varshney</a:t>
            </a:r>
          </a:p>
        </p:txBody>
      </p:sp>
    </p:spTree>
    <p:extLst>
      <p:ext uri="{BB962C8B-B14F-4D97-AF65-F5344CB8AC3E}">
        <p14:creationId xmlns:p14="http://schemas.microsoft.com/office/powerpoint/2010/main" val="3375767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64C0B1C-DDD4-5B4E-291F-6F6517C50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12" y="508601"/>
            <a:ext cx="5001241" cy="2839595"/>
          </a:xfrm>
          <a:prstGeom prst="rect">
            <a:avLst/>
          </a:prstGeom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EB3FE586-8568-E3CC-43BA-4D84A27FF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54" y="3344921"/>
            <a:ext cx="5003220" cy="333295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FE6EA50-002D-2AA7-3023-E99E19F8D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4100" y="510497"/>
            <a:ext cx="5029912" cy="3753242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4636D91-613D-71E9-A59B-5CC951B02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712743"/>
              </p:ext>
            </p:extLst>
          </p:nvPr>
        </p:nvGraphicFramePr>
        <p:xfrm>
          <a:off x="5977155" y="4299357"/>
          <a:ext cx="5097600" cy="185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8800">
                  <a:extLst>
                    <a:ext uri="{9D8B030D-6E8A-4147-A177-3AD203B41FA5}">
                      <a16:colId xmlns:a16="http://schemas.microsoft.com/office/drawing/2014/main" val="1273408558"/>
                    </a:ext>
                  </a:extLst>
                </a:gridCol>
                <a:gridCol w="2548800">
                  <a:extLst>
                    <a:ext uri="{9D8B030D-6E8A-4147-A177-3AD203B41FA5}">
                      <a16:colId xmlns:a16="http://schemas.microsoft.com/office/drawing/2014/main" val="3345899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latin typeface="Arial"/>
                        </a:rPr>
                        <a:t>Ljung-Box for </a:t>
                      </a:r>
                      <a:r>
                        <a:rPr lang="en-US" sz="1800" b="1" i="0" u="none" strike="noStrike" noProof="0" dirty="0" err="1">
                          <a:latin typeface="Arial"/>
                        </a:rPr>
                        <a:t>Resid</a:t>
                      </a:r>
                      <a:r>
                        <a:rPr lang="en-US" sz="1800" b="1" i="0" u="none" strike="noStrike" noProof="0" dirty="0">
                          <a:latin typeface="Arial"/>
                        </a:rPr>
                        <a:t>.</a:t>
                      </a:r>
                      <a:endParaRPr lang="en-US" b="1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/>
                        </a:rPr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2705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lag = 10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0.7214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2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lag = 15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0.7733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64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lag = 20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0.7768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6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lag = 25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0.5961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479952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DD5CE89C-7E40-5290-3D64-38AD5258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7" y="-41964"/>
            <a:ext cx="12037032" cy="58501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2800" b="1" dirty="0">
                <a:latin typeface="Arial"/>
                <a:ea typeface="Calibri"/>
                <a:cs typeface="Calibri"/>
              </a:rPr>
              <a:t>TS X1: Model Summary &amp; Residuals Test for Auto-correlation</a:t>
            </a:r>
          </a:p>
        </p:txBody>
      </p:sp>
    </p:spTree>
    <p:extLst>
      <p:ext uri="{BB962C8B-B14F-4D97-AF65-F5344CB8AC3E}">
        <p14:creationId xmlns:p14="http://schemas.microsoft.com/office/powerpoint/2010/main" val="3522520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DFE1-06E8-BEC1-04CC-62B6D9D1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179172"/>
            <a:ext cx="10325000" cy="634196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/>
                <a:cs typeface="Arial"/>
              </a:rPr>
              <a:t>Comparing Models for X1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79FCFB-6291-C699-31C8-C3950F3D6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630512"/>
              </p:ext>
            </p:extLst>
          </p:nvPr>
        </p:nvGraphicFramePr>
        <p:xfrm>
          <a:off x="757875" y="1225547"/>
          <a:ext cx="10850461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415">
                  <a:extLst>
                    <a:ext uri="{9D8B030D-6E8A-4147-A177-3AD203B41FA5}">
                      <a16:colId xmlns:a16="http://schemas.microsoft.com/office/drawing/2014/main" val="1044697952"/>
                    </a:ext>
                  </a:extLst>
                </a:gridCol>
                <a:gridCol w="3361808">
                  <a:extLst>
                    <a:ext uri="{9D8B030D-6E8A-4147-A177-3AD203B41FA5}">
                      <a16:colId xmlns:a16="http://schemas.microsoft.com/office/drawing/2014/main" val="1466128071"/>
                    </a:ext>
                  </a:extLst>
                </a:gridCol>
                <a:gridCol w="2201931">
                  <a:extLst>
                    <a:ext uri="{9D8B030D-6E8A-4147-A177-3AD203B41FA5}">
                      <a16:colId xmlns:a16="http://schemas.microsoft.com/office/drawing/2014/main" val="938378465"/>
                    </a:ext>
                  </a:extLst>
                </a:gridCol>
                <a:gridCol w="1948186">
                  <a:extLst>
                    <a:ext uri="{9D8B030D-6E8A-4147-A177-3AD203B41FA5}">
                      <a16:colId xmlns:a16="http://schemas.microsoft.com/office/drawing/2014/main" val="4170341877"/>
                    </a:ext>
                  </a:extLst>
                </a:gridCol>
                <a:gridCol w="1806121">
                  <a:extLst>
                    <a:ext uri="{9D8B030D-6E8A-4147-A177-3AD203B41FA5}">
                      <a16:colId xmlns:a16="http://schemas.microsoft.com/office/drawing/2014/main" val="3422497765"/>
                    </a:ext>
                  </a:extLst>
                </a:gridCol>
              </a:tblGrid>
              <a:tr h="37016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Sig. Of Coeff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latin typeface="Arial"/>
                        </a:rPr>
                        <a:t>residuals</a:t>
                      </a:r>
                      <a:endParaRPr lang="en-US" sz="2000" b="1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AIC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BIC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688707"/>
                  </a:ext>
                </a:extLst>
              </a:tr>
              <a:tr h="3701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arima510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white-noise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1st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1157146"/>
                  </a:ext>
                </a:extLst>
              </a:tr>
              <a:tr h="3701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arima511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terms; </a:t>
                      </a:r>
                      <a:endParaRPr lang="en-US" sz="2000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except MA1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white-noise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4th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5th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403364"/>
                  </a:ext>
                </a:extLst>
              </a:tr>
              <a:tr h="3701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arima410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white-noise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5th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3rd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2316564"/>
                  </a:ext>
                </a:extLst>
              </a:tr>
              <a:tr h="3701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arima310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auto-correlation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6th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4th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45352"/>
                  </a:ext>
                </a:extLst>
              </a:tr>
              <a:tr h="64513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arima313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terms, </a:t>
                      </a:r>
                      <a:endParaRPr lang="en-US" sz="2000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except MA1, MA3.</a:t>
                      </a:r>
                      <a:endParaRPr lang="en-US" sz="200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White noise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/>
                        </a:rPr>
                        <a:t>1st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/>
                        </a:rPr>
                        <a:t>2nd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1194908"/>
                  </a:ext>
                </a:extLst>
              </a:tr>
              <a:tr h="64513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arima710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terms, </a:t>
                      </a:r>
                      <a:endParaRPr lang="en-US" sz="2000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except AR5, AR7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white-noise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2nd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6th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6482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535705-E6BF-5162-BF7F-AE152B787476}"/>
              </a:ext>
            </a:extLst>
          </p:cNvPr>
          <p:cNvSpPr txBox="1"/>
          <p:nvPr/>
        </p:nvSpPr>
        <p:spPr>
          <a:xfrm>
            <a:off x="690544" y="5146684"/>
            <a:ext cx="997171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Conclusion:</a:t>
            </a:r>
            <a:r>
              <a:rPr lang="en-US" sz="20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 We use </a:t>
            </a:r>
            <a:r>
              <a:rPr lang="en-US" sz="2000" b="1" dirty="0">
                <a:solidFill>
                  <a:srgbClr val="FF0000"/>
                </a:solidFill>
                <a:latin typeface="Arial"/>
                <a:ea typeface="Lato"/>
                <a:cs typeface="Lato"/>
              </a:rPr>
              <a:t>ARIMA(3,1,3)</a:t>
            </a:r>
            <a:r>
              <a:rPr lang="en-US" sz="20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 for forecasting Time Series X1.</a:t>
            </a:r>
            <a:endParaRPr lang="en-US"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9552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59535-D5E8-0470-2126-9986751A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277" y="121004"/>
            <a:ext cx="10325000" cy="511776"/>
          </a:xfrm>
        </p:spPr>
        <p:txBody>
          <a:bodyPr>
            <a:noAutofit/>
          </a:bodyPr>
          <a:lstStyle/>
          <a:p>
            <a:r>
              <a:rPr lang="en-GB" sz="2800" b="1" dirty="0">
                <a:latin typeface="Arial"/>
                <a:cs typeface="Arial"/>
              </a:rPr>
              <a:t>TS X2: Initial Identification of Parameters p and q</a:t>
            </a:r>
            <a:endParaRPr lang="en-US" sz="2800" b="1" dirty="0">
              <a:latin typeface="Arial"/>
              <a:cs typeface="Arial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E35C923-5AE8-AD08-138D-64D88543B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933" y="2009854"/>
            <a:ext cx="8042131" cy="472171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25401E-7FAB-C5EA-FEB7-511338015DA6}"/>
              </a:ext>
            </a:extLst>
          </p:cNvPr>
          <p:cNvSpPr txBox="1"/>
          <p:nvPr/>
        </p:nvSpPr>
        <p:spPr>
          <a:xfrm>
            <a:off x="805435" y="789549"/>
            <a:ext cx="10276477" cy="11471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333333"/>
                </a:solidFill>
                <a:latin typeface="Arial"/>
                <a:cs typeface="Segoe UI"/>
              </a:rPr>
              <a:t>The PACF suggests an </a:t>
            </a:r>
            <a:r>
              <a:rPr lang="en-US" sz="2300" b="1" dirty="0">
                <a:solidFill>
                  <a:srgbClr val="333333"/>
                </a:solidFill>
                <a:latin typeface="Arial"/>
                <a:cs typeface="Segoe UI"/>
              </a:rPr>
              <a:t>AR(5)</a:t>
            </a:r>
            <a:r>
              <a:rPr lang="en-US" sz="2300" dirty="0">
                <a:solidFill>
                  <a:srgbClr val="333333"/>
                </a:solidFill>
                <a:latin typeface="Arial"/>
                <a:cs typeface="Segoe UI"/>
              </a:rPr>
              <a:t> </a:t>
            </a:r>
            <a:endParaRPr lang="en-US" sz="2300">
              <a:solidFill>
                <a:srgbClr val="000000"/>
              </a:solidFill>
              <a:latin typeface="Arial"/>
              <a:cs typeface="Segoe UI"/>
            </a:endParaRPr>
          </a:p>
          <a:p>
            <a:r>
              <a:rPr lang="en-US" sz="2300" dirty="0">
                <a:solidFill>
                  <a:srgbClr val="333333"/>
                </a:solidFill>
                <a:latin typeface="Arial"/>
                <a:cs typeface="Segoe UI"/>
              </a:rPr>
              <a:t>Initial candidate is ARIMA(5,1,0).  </a:t>
            </a:r>
            <a:endParaRPr lang="en-US" sz="2300" dirty="0">
              <a:solidFill>
                <a:srgbClr val="000000"/>
              </a:solidFill>
              <a:latin typeface="Arial"/>
              <a:cs typeface="Segoe UI"/>
            </a:endParaRPr>
          </a:p>
          <a:p>
            <a:r>
              <a:rPr lang="en-US" sz="2300" dirty="0">
                <a:solidFill>
                  <a:srgbClr val="333333"/>
                </a:solidFill>
                <a:latin typeface="Arial"/>
                <a:cs typeface="Segoe UI"/>
              </a:rPr>
              <a:t>Variations: ARIMA(5,1,1), ARIMA(4,1,0), ARIMA(3,1,0).</a:t>
            </a:r>
            <a:endParaRPr lang="en-US" sz="2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9789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DFE1-06E8-BEC1-04CC-62B6D9D1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105048"/>
            <a:ext cx="10325000" cy="638519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/>
                <a:cs typeface="Arial"/>
              </a:rPr>
              <a:t>Comparing Models for X2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79FCFB-6291-C699-31C8-C3950F3D6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944441"/>
              </p:ext>
            </p:extLst>
          </p:nvPr>
        </p:nvGraphicFramePr>
        <p:xfrm>
          <a:off x="634388" y="964059"/>
          <a:ext cx="11064283" cy="310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613">
                  <a:extLst>
                    <a:ext uri="{9D8B030D-6E8A-4147-A177-3AD203B41FA5}">
                      <a16:colId xmlns:a16="http://schemas.microsoft.com/office/drawing/2014/main" val="1044697952"/>
                    </a:ext>
                  </a:extLst>
                </a:gridCol>
                <a:gridCol w="3428057">
                  <a:extLst>
                    <a:ext uri="{9D8B030D-6E8A-4147-A177-3AD203B41FA5}">
                      <a16:colId xmlns:a16="http://schemas.microsoft.com/office/drawing/2014/main" val="1466128071"/>
                    </a:ext>
                  </a:extLst>
                </a:gridCol>
                <a:gridCol w="2245323">
                  <a:extLst>
                    <a:ext uri="{9D8B030D-6E8A-4147-A177-3AD203B41FA5}">
                      <a16:colId xmlns:a16="http://schemas.microsoft.com/office/drawing/2014/main" val="938378465"/>
                    </a:ext>
                  </a:extLst>
                </a:gridCol>
                <a:gridCol w="1986577">
                  <a:extLst>
                    <a:ext uri="{9D8B030D-6E8A-4147-A177-3AD203B41FA5}">
                      <a16:colId xmlns:a16="http://schemas.microsoft.com/office/drawing/2014/main" val="4170341877"/>
                    </a:ext>
                  </a:extLst>
                </a:gridCol>
                <a:gridCol w="1841713">
                  <a:extLst>
                    <a:ext uri="{9D8B030D-6E8A-4147-A177-3AD203B41FA5}">
                      <a16:colId xmlns:a16="http://schemas.microsoft.com/office/drawing/2014/main" val="3422497765"/>
                    </a:ext>
                  </a:extLst>
                </a:gridCol>
              </a:tblGrid>
              <a:tr h="460356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/>
                        </a:rPr>
                        <a:t>Sig. Of Coeff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1" i="0" u="none" strike="noStrike" noProof="0" dirty="0">
                          <a:latin typeface="Arial"/>
                        </a:rPr>
                        <a:t>residuals</a:t>
                      </a:r>
                      <a:endParaRPr lang="en-US" sz="2200" b="1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/>
                        </a:rPr>
                        <a:t>AIC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/>
                        </a:rPr>
                        <a:t>BIC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688707"/>
                  </a:ext>
                </a:extLst>
              </a:tr>
              <a:tr h="46035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latin typeface="Arial"/>
                        </a:rPr>
                        <a:t>arima510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latin typeface="Arial"/>
                        </a:rPr>
                        <a:t>white-noise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Arial"/>
                        </a:rPr>
                        <a:t>2nd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Arial"/>
                        </a:rPr>
                        <a:t>1st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1157146"/>
                  </a:ext>
                </a:extLst>
              </a:tr>
              <a:tr h="46035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latin typeface="Arial"/>
                        </a:rPr>
                        <a:t>arima511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terms, </a:t>
                      </a:r>
                      <a:r>
                        <a:rPr lang="en-US" sz="2200" b="0" i="0" u="none" strike="noStrike" noProof="0" dirty="0">
                          <a:latin typeface="Arial"/>
                        </a:rPr>
                        <a:t>except MA1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latin typeface="Arial"/>
                        </a:rPr>
                        <a:t>white-noise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/>
                        </a:rPr>
                        <a:t>3th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/>
                        </a:rPr>
                        <a:t>3rd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403364"/>
                  </a:ext>
                </a:extLst>
              </a:tr>
              <a:tr h="8152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latin typeface="Arial"/>
                        </a:rPr>
                        <a:t>arima410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latin typeface="Arial"/>
                        </a:rPr>
                        <a:t>white-noise except lag20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/>
                        </a:rPr>
                        <a:t>4th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/>
                        </a:rPr>
                        <a:t>4th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2316564"/>
                  </a:ext>
                </a:extLst>
              </a:tr>
              <a:tr h="4463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latin typeface="Arial"/>
                        </a:rPr>
                        <a:t>arima310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latin typeface="Arial"/>
                        </a:rPr>
                        <a:t>auto-correlation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/>
                        </a:rPr>
                        <a:t>5th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/>
                        </a:rPr>
                        <a:t>5th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45352"/>
                  </a:ext>
                </a:extLst>
              </a:tr>
              <a:tr h="46035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latin typeface="Arial"/>
                        </a:rPr>
                        <a:t>arima313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terms, </a:t>
                      </a:r>
                      <a:r>
                        <a:rPr lang="en-US" sz="2200" b="0" i="0" u="none" strike="noStrike" noProof="0" dirty="0">
                          <a:latin typeface="Arial"/>
                        </a:rPr>
                        <a:t>except MA3.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/>
                        </a:rPr>
                        <a:t>white noise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Arial"/>
                        </a:rPr>
                        <a:t>1st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Arial"/>
                        </a:rPr>
                        <a:t>2nd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11949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535705-E6BF-5162-BF7F-AE152B787476}"/>
              </a:ext>
            </a:extLst>
          </p:cNvPr>
          <p:cNvSpPr txBox="1"/>
          <p:nvPr/>
        </p:nvSpPr>
        <p:spPr>
          <a:xfrm>
            <a:off x="690544" y="4623332"/>
            <a:ext cx="9971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212529"/>
                </a:solidFill>
                <a:latin typeface="Lato"/>
                <a:ea typeface="Lato"/>
                <a:cs typeface="Lato"/>
              </a:rPr>
              <a:t>Conclusion:</a:t>
            </a:r>
            <a:r>
              <a:rPr lang="en-US" dirty="0">
                <a:solidFill>
                  <a:srgbClr val="212529"/>
                </a:solidFill>
                <a:latin typeface="Lato"/>
                <a:ea typeface="Lato"/>
                <a:cs typeface="Lato"/>
              </a:rPr>
              <a:t> We use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</a:rPr>
              <a:t>ARIMA(5,1,0)</a:t>
            </a:r>
            <a:r>
              <a:rPr lang="en-US" dirty="0">
                <a:solidFill>
                  <a:srgbClr val="212529"/>
                </a:solidFill>
                <a:latin typeface="Lato"/>
                <a:ea typeface="Lato"/>
                <a:cs typeface="Lato"/>
              </a:rPr>
              <a:t> for forecasting Time Series X2.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03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02593-D375-DDC4-CCC3-09219871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01" y="2147"/>
            <a:ext cx="10325000" cy="694445"/>
          </a:xfrm>
        </p:spPr>
        <p:txBody>
          <a:bodyPr>
            <a:normAutofit/>
          </a:bodyPr>
          <a:lstStyle/>
          <a:p>
            <a:r>
              <a:rPr lang="en-GB" sz="3000" b="1" dirty="0">
                <a:latin typeface="Arial"/>
                <a:cs typeface="Arial"/>
              </a:rPr>
              <a:t>Forecasting for TS X1 and X2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A735524-412D-529E-2D8F-B6D1D1180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071" y="1182592"/>
            <a:ext cx="5768612" cy="3564436"/>
          </a:xfrm>
        </p:spPr>
      </p:pic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73B142C-68B1-97FE-3709-D6BF6C0C0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274" y="1179473"/>
            <a:ext cx="5738108" cy="3564616"/>
          </a:xfrm>
          <a:prstGeom prst="rect">
            <a:avLst/>
          </a:prstGeom>
        </p:spPr>
      </p:pic>
      <p:pic>
        <p:nvPicPr>
          <p:cNvPr id="3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C9DC3829-90AE-4006-1A85-2DC78F6BD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16" y="5087391"/>
            <a:ext cx="5477796" cy="644310"/>
          </a:xfrm>
          <a:prstGeom prst="rect">
            <a:avLst/>
          </a:prstGeom>
        </p:spPr>
      </p:pic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6B87876D-D232-9D37-D193-D344A36EC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2875" y="5090197"/>
            <a:ext cx="5379474" cy="64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60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676C8E5-EDFE-062F-7B6D-51A90CC0DC32}"/>
              </a:ext>
            </a:extLst>
          </p:cNvPr>
          <p:cNvSpPr txBox="1">
            <a:spLocks/>
          </p:cNvSpPr>
          <p:nvPr/>
        </p:nvSpPr>
        <p:spPr>
          <a:xfrm>
            <a:off x="147945" y="-306181"/>
            <a:ext cx="10325000" cy="16941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latin typeface="Arial"/>
                <a:cs typeface="Arial"/>
              </a:rPr>
              <a:t>III. VECM Model and Analysis</a:t>
            </a:r>
            <a:endParaRPr lang="en-US" sz="2800" dirty="0">
              <a:latin typeface="Arial"/>
              <a:cs typeface="Arial"/>
            </a:endParaRPr>
          </a:p>
          <a:p>
            <a:endParaRPr lang="en-GB" sz="2800" b="1" dirty="0">
              <a:latin typeface="Arial"/>
              <a:cs typeface="Arial"/>
            </a:endParaRPr>
          </a:p>
          <a:p>
            <a:endParaRPr lang="en-GB" sz="2400" b="1" dirty="0">
              <a:latin typeface="Arial"/>
              <a:cs typeface="Arial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9B9CFC6-4392-EB27-06E8-3B033540D0CE}"/>
              </a:ext>
            </a:extLst>
          </p:cNvPr>
          <p:cNvSpPr txBox="1">
            <a:spLocks/>
          </p:cNvSpPr>
          <p:nvPr/>
        </p:nvSpPr>
        <p:spPr>
          <a:xfrm>
            <a:off x="96803" y="987114"/>
            <a:ext cx="3007138" cy="575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dirty="0">
                <a:latin typeface="Arial"/>
                <a:cs typeface="Arial"/>
              </a:rPr>
              <a:t>Determine the lag</a:t>
            </a:r>
          </a:p>
        </p:txBody>
      </p:sp>
      <p:pic>
        <p:nvPicPr>
          <p:cNvPr id="9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4B58E30-45CD-B3DD-18A3-38FF4A6F0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67" y="1566691"/>
            <a:ext cx="3272486" cy="1818513"/>
          </a:xfr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02813770-8E14-0762-792A-22D9F7D2B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298" y="1567192"/>
            <a:ext cx="4844845" cy="4974579"/>
          </a:xfrm>
          <a:prstGeom prst="rect">
            <a:avLst/>
          </a:prstGeom>
        </p:spPr>
      </p:pic>
      <p:pic>
        <p:nvPicPr>
          <p:cNvPr id="4" name="Picture 5" descr="Table&#10;&#10;Description automatically generated">
            <a:extLst>
              <a:ext uri="{FF2B5EF4-FFF2-40B4-BE49-F238E27FC236}">
                <a16:creationId xmlns:a16="http://schemas.microsoft.com/office/drawing/2014/main" id="{F4CB4DF9-C832-252C-B095-C98E3BD7A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5416" y="1633878"/>
            <a:ext cx="4476135" cy="484205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FBE3709-855C-B782-8720-938A32654152}"/>
              </a:ext>
            </a:extLst>
          </p:cNvPr>
          <p:cNvSpPr txBox="1">
            <a:spLocks/>
          </p:cNvSpPr>
          <p:nvPr/>
        </p:nvSpPr>
        <p:spPr>
          <a:xfrm>
            <a:off x="3704012" y="987113"/>
            <a:ext cx="3007138" cy="575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dirty="0">
                <a:latin typeface="Arial"/>
                <a:cs typeface="Arial"/>
              </a:rPr>
              <a:t>Method 1: Trace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46536B9-60F1-4A1D-2251-0FCA55590517}"/>
              </a:ext>
            </a:extLst>
          </p:cNvPr>
          <p:cNvSpPr txBox="1">
            <a:spLocks/>
          </p:cNvSpPr>
          <p:nvPr/>
        </p:nvSpPr>
        <p:spPr>
          <a:xfrm>
            <a:off x="7815124" y="987112"/>
            <a:ext cx="3007138" cy="575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dirty="0">
                <a:latin typeface="Arial"/>
                <a:cs typeface="Arial"/>
              </a:rPr>
              <a:t>Method 2: Eigen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E7F01A-BEFE-6C90-0C7A-DC683F48E67E}"/>
              </a:ext>
            </a:extLst>
          </p:cNvPr>
          <p:cNvSpPr txBox="1"/>
          <p:nvPr/>
        </p:nvSpPr>
        <p:spPr>
          <a:xfrm>
            <a:off x="148622" y="4000624"/>
            <a:ext cx="408543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The model has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Lato"/>
                <a:cs typeface="Lato"/>
              </a:rPr>
              <a:t>ONLY 1 cointegrating vector</a:t>
            </a:r>
            <a:r>
              <a:rPr lang="en-US" sz="22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.</a:t>
            </a:r>
            <a:endParaRPr lang="en-US" sz="2200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30372E-F4B6-DC84-F788-37ABCE7E0916}"/>
              </a:ext>
            </a:extLst>
          </p:cNvPr>
          <p:cNvSpPr txBox="1"/>
          <p:nvPr/>
        </p:nvSpPr>
        <p:spPr>
          <a:xfrm>
            <a:off x="145410" y="613794"/>
            <a:ext cx="48544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solidFill>
                  <a:srgbClr val="412D24"/>
                </a:solidFill>
                <a:latin typeface="Arial"/>
              </a:rPr>
              <a:t>Johansen Cointegration Test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91230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5001-7DD4-79B1-9900-D4016C5CF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14" y="-178616"/>
            <a:ext cx="10325000" cy="795993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212529"/>
                </a:solidFill>
                <a:latin typeface="Arial"/>
                <a:cs typeface="Arial"/>
              </a:rPr>
              <a:t>VECM Model</a:t>
            </a:r>
            <a:endParaRPr lang="en-US" sz="3000" dirty="0">
              <a:latin typeface="Arial"/>
              <a:cs typeface="Arial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E129C4C-67C0-A6D6-2961-57F4BCAA6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1" y="2865149"/>
            <a:ext cx="6553199" cy="18798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91C069-B014-3AC1-50AD-718EDA12C549}"/>
              </a:ext>
            </a:extLst>
          </p:cNvPr>
          <p:cNvSpPr txBox="1"/>
          <p:nvPr/>
        </p:nvSpPr>
        <p:spPr>
          <a:xfrm>
            <a:off x="4410998" y="4742836"/>
            <a:ext cx="700794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Adjustment Coeff has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Lato"/>
                <a:cs typeface="Lato"/>
              </a:rPr>
              <a:t>different sign</a:t>
            </a:r>
            <a:r>
              <a:rPr lang="en-US" sz="22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 -&gt;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Lato"/>
                <a:cs typeface="Lato"/>
              </a:rPr>
              <a:t>ECM works.</a:t>
            </a:r>
            <a:endParaRPr lang="en-US" sz="2200" b="1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936851-3BBE-D6A2-3B6A-8BD178501ADF}"/>
              </a:ext>
            </a:extLst>
          </p:cNvPr>
          <p:cNvSpPr txBox="1"/>
          <p:nvPr/>
        </p:nvSpPr>
        <p:spPr>
          <a:xfrm>
            <a:off x="428933" y="5302046"/>
            <a:ext cx="931114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Reparametrizing VEC model into VAR:</a:t>
            </a:r>
          </a:p>
          <a:p>
            <a:endParaRPr lang="en-US">
              <a:solidFill>
                <a:srgbClr val="003B4F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3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BFE56D3-D375-60D6-BED9-E5F7FFC9D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32" y="611151"/>
            <a:ext cx="10897829" cy="1942455"/>
          </a:xfrm>
          <a:prstGeom prst="rect">
            <a:avLst/>
          </a:prstGeom>
        </p:spPr>
      </p:pic>
      <p:pic>
        <p:nvPicPr>
          <p:cNvPr id="7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3F52034-7313-E8E6-ACE5-E415E21F3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755" y="2947833"/>
            <a:ext cx="3351571" cy="22528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0BF095-207D-453E-B192-81745F896177}"/>
              </a:ext>
            </a:extLst>
          </p:cNvPr>
          <p:cNvSpPr txBox="1"/>
          <p:nvPr/>
        </p:nvSpPr>
        <p:spPr>
          <a:xfrm>
            <a:off x="517332" y="2556511"/>
            <a:ext cx="4085438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Cointegrating Vector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9FB20B-6350-B862-210F-A34DA04B1730}"/>
              </a:ext>
            </a:extLst>
          </p:cNvPr>
          <p:cNvSpPr txBox="1"/>
          <p:nvPr/>
        </p:nvSpPr>
        <p:spPr>
          <a:xfrm>
            <a:off x="6668637" y="2556510"/>
            <a:ext cx="4085438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Arial"/>
                <a:ea typeface="+mn-lt"/>
                <a:cs typeface="+mn-lt"/>
              </a:rPr>
              <a:t> Adjustment Coefficients</a:t>
            </a:r>
            <a:endParaRPr lang="en-US">
              <a:latin typeface="Arial"/>
              <a:ea typeface="+mn-lt"/>
              <a:cs typeface="+mn-lt"/>
            </a:endParaRPr>
          </a:p>
        </p:txBody>
      </p:sp>
      <p:pic>
        <p:nvPicPr>
          <p:cNvPr id="11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413DE002-FA79-55EA-725D-341A1DEE3E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965" y="5803094"/>
            <a:ext cx="7714635" cy="56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31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58CE7A2-6533-E7AC-1240-D10DB322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14" y="-178616"/>
            <a:ext cx="10325000" cy="795993"/>
          </a:xfrm>
        </p:spPr>
        <p:txBody>
          <a:bodyPr>
            <a:normAutofit fontScale="90000"/>
          </a:bodyPr>
          <a:lstStyle/>
          <a:p>
            <a:r>
              <a:rPr lang="en-US" sz="3000" b="1" dirty="0">
                <a:latin typeface="Arial"/>
                <a:ea typeface="+mj-lt"/>
                <a:cs typeface="+mj-lt"/>
              </a:rPr>
              <a:t>Impulse Response Functions &amp; Variance </a:t>
            </a:r>
            <a:r>
              <a:rPr lang="en-US" sz="3000" dirty="0">
                <a:ea typeface="+mj-lt"/>
                <a:cs typeface="+mj-lt"/>
              </a:rPr>
              <a:t> </a:t>
            </a:r>
            <a:r>
              <a:rPr lang="en-US" sz="3000" b="1" dirty="0">
                <a:latin typeface="Arial"/>
                <a:ea typeface="+mj-lt"/>
                <a:cs typeface="+mj-lt"/>
              </a:rPr>
              <a:t>Decomposition</a:t>
            </a:r>
            <a:endParaRPr lang="en-US" b="1" dirty="0">
              <a:latin typeface="Arial"/>
              <a:ea typeface="+mj-lt"/>
              <a:cs typeface="+mj-lt"/>
            </a:endParaRPr>
          </a:p>
        </p:txBody>
      </p:sp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381EC168-04C6-8B3D-72B4-DF4C67A5E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69" y="717712"/>
            <a:ext cx="4095135" cy="2976798"/>
          </a:xfrm>
          <a:prstGeom prst="rect">
            <a:avLst/>
          </a:prstGeom>
        </p:spPr>
      </p:pic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87F0F6B7-ECDC-CF54-71A3-F1614E411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109" y="3726396"/>
            <a:ext cx="4101280" cy="29571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0E59C7-98A2-CE82-BA90-98401BD30788}"/>
              </a:ext>
            </a:extLst>
          </p:cNvPr>
          <p:cNvSpPr txBox="1"/>
          <p:nvPr/>
        </p:nvSpPr>
        <p:spPr>
          <a:xfrm>
            <a:off x="5142057" y="5760100"/>
            <a:ext cx="694649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The residuals seem to be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Lato"/>
                <a:cs typeface="Lato"/>
              </a:rPr>
              <a:t>stable</a:t>
            </a:r>
            <a:r>
              <a:rPr lang="en-US" sz="22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.</a:t>
            </a:r>
            <a:endParaRPr lang="en-US" sz="2200" dirty="0">
              <a:latin typeface="Arial"/>
              <a:cs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69AB25-6F64-1BB9-FE75-35B3604ABFC6}"/>
              </a:ext>
            </a:extLst>
          </p:cNvPr>
          <p:cNvGrpSpPr/>
          <p:nvPr/>
        </p:nvGrpSpPr>
        <p:grpSpPr>
          <a:xfrm>
            <a:off x="5141896" y="718802"/>
            <a:ext cx="5932537" cy="4944224"/>
            <a:chOff x="5049131" y="692298"/>
            <a:chExt cx="5932537" cy="4944224"/>
          </a:xfrm>
        </p:grpSpPr>
        <p:pic>
          <p:nvPicPr>
            <p:cNvPr id="6" name="Picture 6" descr="Chart, histogram&#10;&#10;Description automatically generated">
              <a:extLst>
                <a:ext uri="{FF2B5EF4-FFF2-40B4-BE49-F238E27FC236}">
                  <a16:creationId xmlns:a16="http://schemas.microsoft.com/office/drawing/2014/main" id="{38732687-35A2-37F7-AC0B-2C0C9D1A8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49131" y="692298"/>
              <a:ext cx="5932537" cy="4658394"/>
            </a:xfrm>
            <a:prstGeom prst="rect">
              <a:avLst/>
            </a:prstGeom>
          </p:spPr>
        </p:pic>
        <p:pic>
          <p:nvPicPr>
            <p:cNvPr id="2" name="Picture 3" descr="Chart, histogram&#10;&#10;Description automatically generated">
              <a:extLst>
                <a:ext uri="{FF2B5EF4-FFF2-40B4-BE49-F238E27FC236}">
                  <a16:creationId xmlns:a16="http://schemas.microsoft.com/office/drawing/2014/main" id="{E87F8DAC-918C-45A5-7009-AE5A10141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67789" y="1487833"/>
              <a:ext cx="5155094" cy="41486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5899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83A0805-BBC4-16D5-EA70-D83D0A5D22C9}"/>
              </a:ext>
            </a:extLst>
          </p:cNvPr>
          <p:cNvSpPr txBox="1">
            <a:spLocks/>
          </p:cNvSpPr>
          <p:nvPr/>
        </p:nvSpPr>
        <p:spPr>
          <a:xfrm>
            <a:off x="506724" y="823"/>
            <a:ext cx="10325000" cy="655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212529"/>
                </a:solidFill>
                <a:latin typeface="Arial"/>
                <a:cs typeface="Arial"/>
              </a:rPr>
              <a:t>Checking Residual's Normalization</a:t>
            </a:r>
            <a:endParaRPr lang="en-US" sz="3000">
              <a:latin typeface="Arial"/>
              <a:cs typeface="Arial"/>
            </a:endParaRPr>
          </a:p>
        </p:txBody>
      </p:sp>
      <p:pic>
        <p:nvPicPr>
          <p:cNvPr id="6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7255553-2ACC-91B3-1371-D34B68629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51" y="595152"/>
            <a:ext cx="4801829" cy="2048194"/>
          </a:xfrm>
          <a:prstGeom prst="rect">
            <a:avLst/>
          </a:prstGeom>
        </p:spPr>
      </p:pic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51302261-FD79-5ED3-0F62-DC84612AA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80" y="2764809"/>
            <a:ext cx="5262714" cy="3300979"/>
          </a:xfrm>
          <a:prstGeom prst="rect">
            <a:avLst/>
          </a:prstGeom>
        </p:spPr>
      </p:pic>
      <p:pic>
        <p:nvPicPr>
          <p:cNvPr id="8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70DA0E7B-1090-A10B-EFB4-1B07892836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0754" y="2799148"/>
            <a:ext cx="5225844" cy="3306042"/>
          </a:xfrm>
          <a:prstGeom prst="rect">
            <a:avLst/>
          </a:prstGeom>
        </p:spPr>
      </p:pic>
      <p:pic>
        <p:nvPicPr>
          <p:cNvPr id="9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5BD3DE1-48E2-83DD-5E73-F9FB56FF19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4384" y="595287"/>
            <a:ext cx="4353232" cy="22076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61E7D5-22DF-69D0-CB88-B3EC9182622A}"/>
              </a:ext>
            </a:extLst>
          </p:cNvPr>
          <p:cNvSpPr txBox="1"/>
          <p:nvPr/>
        </p:nvSpPr>
        <p:spPr>
          <a:xfrm>
            <a:off x="545690" y="6064045"/>
            <a:ext cx="959505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 </a:t>
            </a:r>
            <a:r>
              <a:rPr lang="en-US" sz="2200" dirty="0">
                <a:latin typeface="Arial"/>
                <a:ea typeface="+mn-lt"/>
                <a:cs typeface="+mn-lt"/>
              </a:rPr>
              <a:t>Residuals: 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Lato"/>
                <a:cs typeface="Lato"/>
              </a:rPr>
              <a:t>No auto-correlation</a:t>
            </a:r>
            <a:r>
              <a:rPr lang="en-US" sz="22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 &amp;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Lato"/>
                <a:cs typeface="Lato"/>
              </a:rPr>
              <a:t>Normal Distribution</a:t>
            </a:r>
            <a:r>
              <a:rPr lang="en-US" sz="2200" b="1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.</a:t>
            </a:r>
            <a:endParaRPr lang="en-US" sz="22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5888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9AB2-AAEB-12AC-9D25-AB0393646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17" y="-1115"/>
            <a:ext cx="10325000" cy="63753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/>
                <a:cs typeface="Arial"/>
              </a:rPr>
              <a:t>Forecast and Comparing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115EA-9B61-53F0-4D31-949C4E403EB3}"/>
              </a:ext>
            </a:extLst>
          </p:cNvPr>
          <p:cNvSpPr txBox="1"/>
          <p:nvPr/>
        </p:nvSpPr>
        <p:spPr>
          <a:xfrm>
            <a:off x="429509" y="5121094"/>
            <a:ext cx="561208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X1</a:t>
            </a:r>
            <a:r>
              <a:rPr lang="en-US" sz="2200" dirty="0">
                <a:latin typeface="Arial"/>
                <a:cs typeface="Arial"/>
              </a:rPr>
              <a:t>: Forecasts of 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VECM </a:t>
            </a:r>
            <a:r>
              <a:rPr lang="en-US" sz="2200" dirty="0">
                <a:latin typeface="Arial"/>
                <a:cs typeface="Arial"/>
              </a:rPr>
              <a:t>Model outperform</a:t>
            </a:r>
          </a:p>
          <a:p>
            <a:r>
              <a:rPr lang="en-US" sz="2200" b="1" dirty="0">
                <a:solidFill>
                  <a:srgbClr val="FF0000"/>
                </a:solidFill>
                <a:latin typeface="Arial"/>
                <a:ea typeface="+mn-lt"/>
                <a:cs typeface="+mn-lt"/>
              </a:rPr>
              <a:t>X2</a:t>
            </a:r>
            <a:r>
              <a:rPr lang="en-US" sz="2200" dirty="0">
                <a:latin typeface="Arial"/>
                <a:ea typeface="+mn-lt"/>
                <a:cs typeface="+mn-lt"/>
              </a:rPr>
              <a:t>: Forecasts of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+mn-lt"/>
                <a:cs typeface="+mn-lt"/>
              </a:rPr>
              <a:t>ARIMA </a:t>
            </a:r>
            <a:r>
              <a:rPr lang="en-US" sz="2200" dirty="0">
                <a:latin typeface="Arial"/>
                <a:ea typeface="+mn-lt"/>
                <a:cs typeface="+mn-lt"/>
              </a:rPr>
              <a:t>Model outperform</a:t>
            </a:r>
          </a:p>
        </p:txBody>
      </p:sp>
      <p:pic>
        <p:nvPicPr>
          <p:cNvPr id="3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1EDE45F1-30BE-AA64-881C-63A3E9BA4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102" y="136001"/>
            <a:ext cx="4500716" cy="3088875"/>
          </a:xfrm>
          <a:prstGeom prst="rect">
            <a:avLst/>
          </a:prstGeom>
        </p:spPr>
      </p:pic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0512E67E-A8CF-9BB4-6E5E-AB391F3A7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682" y="3226659"/>
            <a:ext cx="4426974" cy="3033052"/>
          </a:xfrm>
          <a:prstGeom prst="rect">
            <a:avLst/>
          </a:prstGeom>
        </p:spPr>
      </p:pic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9319F89B-9896-BF28-A4EC-6A0E7936F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71" y="689983"/>
            <a:ext cx="4498608" cy="169401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8EB00B4-906C-4F63-9EB1-9E070E38B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17" y="2521295"/>
            <a:ext cx="4547501" cy="246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01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C6A7D-D1CD-8AEB-D8AC-9E1B8C3B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060848" cy="4480726"/>
          </a:xfrm>
        </p:spPr>
        <p:txBody>
          <a:bodyPr>
            <a:normAutofit/>
          </a:bodyPr>
          <a:lstStyle/>
          <a:p>
            <a:pPr algn="r"/>
            <a:r>
              <a:rPr lang="en-GB" sz="3600" b="1">
                <a:latin typeface="Arial"/>
                <a:cs typeface="Arial"/>
              </a:rPr>
              <a:t>Outline for presentation</a:t>
            </a:r>
            <a:endParaRPr lang="en-US" b="1">
              <a:cs typeface="Calibri Ligh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9FCBE05-E963-41B2-97FD-8631A61EB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250" y="323519"/>
            <a:ext cx="7217311" cy="6212748"/>
          </a:xfrm>
          <a:custGeom>
            <a:avLst/>
            <a:gdLst>
              <a:gd name="connsiteX0" fmla="*/ 0 w 7217311"/>
              <a:gd name="connsiteY0" fmla="*/ 0 h 6212748"/>
              <a:gd name="connsiteX1" fmla="*/ 1121310 w 7217311"/>
              <a:gd name="connsiteY1" fmla="*/ 0 h 6212748"/>
              <a:gd name="connsiteX2" fmla="*/ 1837014 w 7217311"/>
              <a:gd name="connsiteY2" fmla="*/ 0 h 6212748"/>
              <a:gd name="connsiteX3" fmla="*/ 2893412 w 7217311"/>
              <a:gd name="connsiteY3" fmla="*/ 0 h 6212748"/>
              <a:gd name="connsiteX4" fmla="*/ 3635911 w 7217311"/>
              <a:gd name="connsiteY4" fmla="*/ 0 h 6212748"/>
              <a:gd name="connsiteX5" fmla="*/ 3635913 w 7217311"/>
              <a:gd name="connsiteY5" fmla="*/ 0 h 6212748"/>
              <a:gd name="connsiteX6" fmla="*/ 7217311 w 7217311"/>
              <a:gd name="connsiteY6" fmla="*/ 0 h 6212748"/>
              <a:gd name="connsiteX7" fmla="*/ 7217311 w 7217311"/>
              <a:gd name="connsiteY7" fmla="*/ 2864954 h 6212748"/>
              <a:gd name="connsiteX8" fmla="*/ 3773866 w 7217311"/>
              <a:gd name="connsiteY8" fmla="*/ 6212748 h 6212748"/>
              <a:gd name="connsiteX9" fmla="*/ 2893412 w 7217311"/>
              <a:gd name="connsiteY9" fmla="*/ 6212748 h 6212748"/>
              <a:gd name="connsiteX10" fmla="*/ 2893412 w 7217311"/>
              <a:gd name="connsiteY10" fmla="*/ 6210962 h 6212748"/>
              <a:gd name="connsiteX11" fmla="*/ 1837014 w 7217311"/>
              <a:gd name="connsiteY11" fmla="*/ 6210962 h 6212748"/>
              <a:gd name="connsiteX12" fmla="*/ 1837014 w 7217311"/>
              <a:gd name="connsiteY12" fmla="*/ 6212748 h 6212748"/>
              <a:gd name="connsiteX13" fmla="*/ 0 w 7217311"/>
              <a:gd name="connsiteY13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17311" h="6212748">
                <a:moveTo>
                  <a:pt x="0" y="0"/>
                </a:moveTo>
                <a:lnTo>
                  <a:pt x="1121310" y="0"/>
                </a:lnTo>
                <a:lnTo>
                  <a:pt x="1837014" y="0"/>
                </a:lnTo>
                <a:lnTo>
                  <a:pt x="2893412" y="0"/>
                </a:lnTo>
                <a:lnTo>
                  <a:pt x="3635911" y="0"/>
                </a:lnTo>
                <a:lnTo>
                  <a:pt x="3635913" y="0"/>
                </a:lnTo>
                <a:lnTo>
                  <a:pt x="7217311" y="0"/>
                </a:lnTo>
                <a:lnTo>
                  <a:pt x="7217311" y="2864954"/>
                </a:lnTo>
                <a:lnTo>
                  <a:pt x="3773866" y="6212748"/>
                </a:lnTo>
                <a:lnTo>
                  <a:pt x="2893412" y="6212748"/>
                </a:lnTo>
                <a:lnTo>
                  <a:pt x="2893412" y="6210962"/>
                </a:lnTo>
                <a:lnTo>
                  <a:pt x="1837014" y="6210962"/>
                </a:lnTo>
                <a:lnTo>
                  <a:pt x="1837014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233ACE-F3A1-4543-B9F4-425DDA579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059D71-9E4D-7652-09D3-95BC58432F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76214"/>
              </p:ext>
            </p:extLst>
          </p:nvPr>
        </p:nvGraphicFramePr>
        <p:xfrm>
          <a:off x="5101143" y="1008993"/>
          <a:ext cx="5077071" cy="4760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7245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D1EE-6776-0436-68FE-506BBC6DF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165" y="519122"/>
            <a:ext cx="10325000" cy="593378"/>
          </a:xfrm>
        </p:spPr>
        <p:txBody>
          <a:bodyPr>
            <a:normAutofit/>
          </a:bodyPr>
          <a:lstStyle/>
          <a:p>
            <a:r>
              <a:rPr lang="en-GB" sz="3000" b="1" dirty="0">
                <a:latin typeface="Arial"/>
                <a:cs typeface="Arial"/>
              </a:rPr>
              <a:t>Thank you for your attention!! (not on the memes)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83B2207E-03AD-7358-E4B2-C582B1AFF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71" y="1542748"/>
            <a:ext cx="4571999" cy="461070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6400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9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0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ight Triangle 13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79" name="Rectangle 134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10" descr="Chart, diagram&#10;&#10;Description automatically generated">
            <a:extLst>
              <a:ext uri="{FF2B5EF4-FFF2-40B4-BE49-F238E27FC236}">
                <a16:creationId xmlns:a16="http://schemas.microsoft.com/office/drawing/2014/main" id="{7565CF9D-6D3D-252F-7B14-F4ED6C0E2B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46" b="331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80" name="Flowchart: Document 136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89481-C647-74FC-DBD8-17238BD4C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2"/>
            <a:ext cx="4225893" cy="20571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latin typeface="Arial"/>
                <a:cs typeface="Arial"/>
              </a:rPr>
              <a:t>Checking for Cointegration</a:t>
            </a:r>
          </a:p>
        </p:txBody>
      </p:sp>
      <p:grpSp>
        <p:nvGrpSpPr>
          <p:cNvPr id="181" name="Group 138">
            <a:extLst>
              <a:ext uri="{FF2B5EF4-FFF2-40B4-BE49-F238E27FC236}">
                <a16:creationId xmlns:a16="http://schemas.microsoft.com/office/drawing/2014/main" id="{53499997-BC46-4896-AEA5-37EC629D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DA461E0-415F-4E8B-8B08-2C975693D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D1EDD03-89DD-456E-BB53-FA43BE25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2A76E89-A44E-4207-8F8A-F853ED8A3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C81BA9D-E2BC-4AD2-B816-5DE100BC8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A155025-B3E7-46D2-B556-80A8E9083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AAE4CEE-0410-46B5-B649-E3754C539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86DDB39-DB80-43C8-A5AF-24AE5841B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F3BE8C2-40CB-46C0-9536-BA1C51AF9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E2D5D2E-1F38-48BC-B038-9DA190B8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289E300-BEF0-4977-919B-F3367CF8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12B4899-7298-454D-90B9-382ACAEAA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86FBE75-F4D3-48DD-85D2-593D0C1B3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AE586789-549A-4D87-8967-6DCD5DED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66293A2-B541-4BE7-8C99-1B730BB4D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2938820-6D84-479D-B608-354903781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EE07FC-6A61-4C78-BAF6-86E2FD543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9C4E5A61-6E0E-44DD-B47E-9547F3A5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948B355A-1131-4815-881C-3949360FA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873D903E-5A72-42B5-B741-95081B06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5769BB5-F1CF-4A57-A2E8-2ED9F9DDF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E4F9ABF1-4E55-4D70-ACF2-DB7D62C7D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2FD75E62-63B6-4237-88D5-02A90DDFA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6A41C83-58E2-4EE6-864C-DB7DE375A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1162541-E8F8-4926-91B8-AD9F51415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33E6FB3D-A8E2-4B96-B87B-EEEC499F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0766009-515D-4494-BFF6-AC554CBCD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4C1372F-2169-48C6-8AEB-411E8405B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73FA4F1-4239-4336-BB84-8E3BBCD7F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E90E0AA-C864-445E-AC17-96D1C90C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D4D2F48-C2BF-4C1C-82B9-FEB42F3C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96BB855D-6213-4C07-A21A-F0250B89F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524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A0BA29CA-B7C9-519E-581E-E0E6CC91A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71" y="2825"/>
            <a:ext cx="7252722" cy="4277553"/>
          </a:xfrm>
          <a:prstGeom prst="rect">
            <a:avLst/>
          </a:prstGeom>
        </p:spPr>
      </p:pic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5AF1C24E-AB14-B3B8-6635-CDF399B5E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" y="4326763"/>
            <a:ext cx="7241457" cy="25306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7062144-4178-46A4-6E97-F6F9CE8C4114}"/>
              </a:ext>
            </a:extLst>
          </p:cNvPr>
          <p:cNvSpPr>
            <a:spLocks noGrp="1"/>
          </p:cNvSpPr>
          <p:nvPr/>
        </p:nvSpPr>
        <p:spPr>
          <a:xfrm>
            <a:off x="7273339" y="623183"/>
            <a:ext cx="4420852" cy="35222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2500" dirty="0">
                <a:latin typeface="Arial"/>
                <a:cs typeface="Arial"/>
              </a:rPr>
              <a:t>Based on the graph, we can see there is a long-term relationship between Time series X1 and X2.</a:t>
            </a:r>
            <a:br>
              <a:rPr lang="en-GB" sz="2500" dirty="0">
                <a:latin typeface="Arial"/>
              </a:rPr>
            </a:br>
            <a:br>
              <a:rPr lang="en-GB" sz="2500" dirty="0">
                <a:latin typeface="Arial"/>
              </a:rPr>
            </a:br>
            <a:r>
              <a:rPr lang="en-GB" sz="2500" dirty="0">
                <a:latin typeface="Arial"/>
                <a:cs typeface="Arial"/>
              </a:rPr>
              <a:t>-&gt; We decided to go for the first two time series and performed cointegration test.</a:t>
            </a:r>
            <a:endParaRPr lang="en-US" sz="25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9F43280-09B4-29DF-4220-7BEC8B3C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1820" y="-1083775"/>
            <a:ext cx="6610215" cy="20448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dirty="0">
                <a:latin typeface="Arial"/>
                <a:cs typeface="Arial"/>
              </a:rPr>
              <a:t>Data </a:t>
            </a:r>
            <a:r>
              <a:rPr lang="en-US" sz="3400" b="1" dirty="0">
                <a:latin typeface="Arial"/>
                <a:ea typeface="+mj-lt"/>
                <a:cs typeface="+mj-lt"/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55360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117E-0F05-E269-71A5-7E216E84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18" y="319826"/>
            <a:ext cx="12642274" cy="721144"/>
          </a:xfrm>
        </p:spPr>
        <p:txBody>
          <a:bodyPr>
            <a:normAutofit fontScale="90000"/>
          </a:bodyPr>
          <a:lstStyle/>
          <a:p>
            <a:br>
              <a:rPr lang="en-GB" sz="3000" b="1">
                <a:latin typeface="Arial"/>
              </a:rPr>
            </a:br>
            <a:r>
              <a:rPr lang="en-GB" sz="2400">
                <a:latin typeface="Arial"/>
                <a:ea typeface="+mj-lt"/>
                <a:cs typeface="+mj-lt"/>
              </a:rPr>
              <a:t>Apply ADF and BG Test on the original data and its 1st difference to test its stationarity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81C08D7-C1C6-1934-4367-14A25C8AFBC3}"/>
              </a:ext>
            </a:extLst>
          </p:cNvPr>
          <p:cNvSpPr txBox="1">
            <a:spLocks/>
          </p:cNvSpPr>
          <p:nvPr/>
        </p:nvSpPr>
        <p:spPr>
          <a:xfrm>
            <a:off x="163232" y="5493557"/>
            <a:ext cx="11583977" cy="6931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latin typeface="Arial"/>
                <a:ea typeface="+mj-lt"/>
                <a:cs typeface="+mj-lt"/>
              </a:rPr>
              <a:t>-&gt; Time Series </a:t>
            </a:r>
            <a:r>
              <a:rPr lang="en-GB" sz="2400" b="1" dirty="0">
                <a:solidFill>
                  <a:srgbClr val="FF0000"/>
                </a:solidFill>
                <a:latin typeface="Arial"/>
                <a:ea typeface="+mj-lt"/>
                <a:cs typeface="+mj-lt"/>
              </a:rPr>
              <a:t>X1</a:t>
            </a:r>
            <a:r>
              <a:rPr lang="en-GB" sz="2400" dirty="0">
                <a:latin typeface="Arial"/>
                <a:ea typeface="+mj-lt"/>
                <a:cs typeface="+mj-lt"/>
              </a:rPr>
              <a:t> is </a:t>
            </a:r>
            <a:r>
              <a:rPr lang="en-GB" sz="2400" b="1" dirty="0">
                <a:solidFill>
                  <a:srgbClr val="FF0000"/>
                </a:solidFill>
                <a:latin typeface="Arial"/>
                <a:ea typeface="+mj-lt"/>
                <a:cs typeface="+mj-lt"/>
              </a:rPr>
              <a:t>integrated of order 1.</a:t>
            </a:r>
            <a:endParaRPr lang="en-US" sz="2400" b="1" dirty="0">
              <a:solidFill>
                <a:srgbClr val="FF0000"/>
              </a:solidFill>
              <a:latin typeface="Arial"/>
              <a:ea typeface="+mj-lt"/>
              <a:cs typeface="+mj-lt"/>
            </a:endParaRPr>
          </a:p>
        </p:txBody>
      </p:sp>
      <p:pic>
        <p:nvPicPr>
          <p:cNvPr id="12" name="Picture 12" descr="Text&#10;&#10;Description automatically generated">
            <a:extLst>
              <a:ext uri="{FF2B5EF4-FFF2-40B4-BE49-F238E27FC236}">
                <a16:creationId xmlns:a16="http://schemas.microsoft.com/office/drawing/2014/main" id="{56F94616-AA8A-9B1C-1902-6111DC41A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068" y="3877928"/>
            <a:ext cx="5634440" cy="1436383"/>
          </a:xfrm>
          <a:prstGeom prst="rect">
            <a:avLst/>
          </a:prstGeom>
        </p:spPr>
      </p:pic>
      <p:pic>
        <p:nvPicPr>
          <p:cNvPr id="13" name="Picture 13" descr="Chart&#10;&#10;Description automatically generated">
            <a:extLst>
              <a:ext uri="{FF2B5EF4-FFF2-40B4-BE49-F238E27FC236}">
                <a16:creationId xmlns:a16="http://schemas.microsoft.com/office/drawing/2014/main" id="{2900BB3C-73D3-95DF-03C2-15E1B9610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318" y="1040512"/>
            <a:ext cx="5575062" cy="2561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85D201-F8A5-284D-7F65-5D167CC9079F}"/>
              </a:ext>
            </a:extLst>
          </p:cNvPr>
          <p:cNvSpPr txBox="1"/>
          <p:nvPr/>
        </p:nvSpPr>
        <p:spPr>
          <a:xfrm>
            <a:off x="215245" y="42421"/>
            <a:ext cx="711095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000" b="1">
                <a:solidFill>
                  <a:srgbClr val="412D24"/>
                </a:solidFill>
                <a:latin typeface="Arial"/>
              </a:rPr>
              <a:t>Testing for cointegration</a:t>
            </a:r>
            <a:endParaRPr lang="en-US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E8525A3-B461-BDA0-0FA2-FAEEED5F0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45" y="995371"/>
            <a:ext cx="5579097" cy="2895487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A6AC1FFE-0373-5A92-856C-723F4E6C1D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852" y="3880762"/>
            <a:ext cx="6213688" cy="142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6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FE72-B2A9-423C-95AC-32C484C7D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54" y="199043"/>
            <a:ext cx="10325000" cy="462931"/>
          </a:xfrm>
        </p:spPr>
        <p:txBody>
          <a:bodyPr>
            <a:noAutofit/>
          </a:bodyPr>
          <a:lstStyle/>
          <a:p>
            <a:r>
              <a:rPr lang="en-GB" sz="3000" b="1" dirty="0">
                <a:latin typeface="Arial"/>
                <a:cs typeface="Arial"/>
              </a:rPr>
              <a:t>Time Series X2 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4AEF538-362E-DE00-3EFF-88501E6FE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139" y="821776"/>
            <a:ext cx="5768612" cy="3564436"/>
          </a:xfrm>
        </p:spPr>
      </p:pic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ACFBA933-0D76-7E29-1C6C-5B0EA2274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148" y="816602"/>
            <a:ext cx="5779993" cy="3555204"/>
          </a:xfrm>
          <a:prstGeom prst="rect">
            <a:avLst/>
          </a:prstGeom>
        </p:spPr>
      </p:pic>
      <p:pic>
        <p:nvPicPr>
          <p:cNvPr id="3" name="Picture 4" descr="Text, letter&#10;&#10;Description automatically generated">
            <a:extLst>
              <a:ext uri="{FF2B5EF4-FFF2-40B4-BE49-F238E27FC236}">
                <a16:creationId xmlns:a16="http://schemas.microsoft.com/office/drawing/2014/main" id="{8A28152E-7897-ED58-537B-0AE6C8589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28" y="4051485"/>
            <a:ext cx="5761010" cy="1508417"/>
          </a:xfrm>
          <a:prstGeom prst="rect">
            <a:avLst/>
          </a:prstGeom>
        </p:spPr>
      </p:pic>
      <p:pic>
        <p:nvPicPr>
          <p:cNvPr id="5" name="Picture 8" descr="Text&#10;&#10;Description automatically generated">
            <a:extLst>
              <a:ext uri="{FF2B5EF4-FFF2-40B4-BE49-F238E27FC236}">
                <a16:creationId xmlns:a16="http://schemas.microsoft.com/office/drawing/2014/main" id="{B7000A2B-134C-58EC-C2EB-A4225404E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878" y="4055348"/>
            <a:ext cx="5887155" cy="144758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A5612A3-16B1-4F1D-6F85-25001462F86B}"/>
              </a:ext>
            </a:extLst>
          </p:cNvPr>
          <p:cNvSpPr txBox="1">
            <a:spLocks/>
          </p:cNvSpPr>
          <p:nvPr/>
        </p:nvSpPr>
        <p:spPr>
          <a:xfrm>
            <a:off x="299518" y="5723196"/>
            <a:ext cx="11360846" cy="5463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latin typeface="Arial"/>
                <a:ea typeface="+mj-lt"/>
                <a:cs typeface="+mj-lt"/>
              </a:rPr>
              <a:t>-&gt; Time Series </a:t>
            </a:r>
            <a:r>
              <a:rPr lang="en-GB" sz="2400" b="1" dirty="0">
                <a:solidFill>
                  <a:srgbClr val="FF0000"/>
                </a:solidFill>
                <a:latin typeface="Arial"/>
                <a:ea typeface="+mj-lt"/>
                <a:cs typeface="+mj-lt"/>
              </a:rPr>
              <a:t>X2 </a:t>
            </a:r>
            <a:r>
              <a:rPr lang="en-GB" sz="2400" dirty="0">
                <a:latin typeface="Arial"/>
                <a:ea typeface="+mj-lt"/>
                <a:cs typeface="+mj-lt"/>
              </a:rPr>
              <a:t>is </a:t>
            </a:r>
            <a:r>
              <a:rPr lang="en-GB" sz="2400" b="1" dirty="0">
                <a:solidFill>
                  <a:srgbClr val="FF0000"/>
                </a:solidFill>
                <a:latin typeface="Arial"/>
                <a:ea typeface="+mj-lt"/>
                <a:cs typeface="+mj-lt"/>
              </a:rPr>
              <a:t>integrated of order 1.</a:t>
            </a:r>
            <a:endParaRPr lang="en-US" sz="2400" b="1" dirty="0">
              <a:solidFill>
                <a:srgbClr val="FF0000"/>
              </a:solidFill>
              <a:latin typeface="Arial"/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235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A3E9-D269-4740-8E43-94F6DB5FD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81" y="-75841"/>
            <a:ext cx="10325000" cy="1314396"/>
          </a:xfrm>
        </p:spPr>
        <p:txBody>
          <a:bodyPr/>
          <a:lstStyle/>
          <a:p>
            <a:r>
              <a:rPr lang="en-GB" sz="3000" b="1" dirty="0">
                <a:latin typeface="Arial"/>
                <a:cs typeface="Arial"/>
              </a:rPr>
              <a:t>Estimating Cointegrated Vector</a:t>
            </a:r>
            <a:endParaRPr lang="en-US" sz="3000" b="1">
              <a:latin typeface="Arial"/>
              <a:cs typeface="Arial"/>
            </a:endParaRPr>
          </a:p>
          <a:p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F49BBE-3655-0EDF-9418-5C0823C3C44B}"/>
              </a:ext>
            </a:extLst>
          </p:cNvPr>
          <p:cNvSpPr txBox="1"/>
          <p:nvPr/>
        </p:nvSpPr>
        <p:spPr>
          <a:xfrm>
            <a:off x="78519" y="488150"/>
            <a:ext cx="12326272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Arial"/>
                <a:cs typeface="Arial"/>
              </a:rPr>
              <a:t>The cointegrating vector is 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[1, 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+mn-lt"/>
                <a:cs typeface="Arial"/>
              </a:rPr>
              <a:t>16.127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 , -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+mn-lt"/>
                <a:cs typeface="Arial"/>
              </a:rPr>
              <a:t>1.145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] </a:t>
            </a:r>
            <a:r>
              <a:rPr lang="en-US" sz="2200" dirty="0">
                <a:solidFill>
                  <a:srgbClr val="000000"/>
                </a:solidFill>
                <a:latin typeface="Arial"/>
                <a:cs typeface="Arial"/>
              </a:rPr>
              <a:t>-&gt;</a:t>
            </a:r>
            <a:r>
              <a:rPr lang="en-US" sz="2200" dirty="0">
                <a:latin typeface="Arial"/>
                <a:cs typeface="Arial"/>
              </a:rPr>
              <a:t> relationship: 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1 * x2 + 16.127 -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+mn-lt"/>
                <a:cs typeface="Arial"/>
              </a:rPr>
              <a:t>1.145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* x1.</a:t>
            </a:r>
            <a:endParaRPr lang="en-US" sz="2200" b="1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2600" b="1" dirty="0">
              <a:latin typeface="Arial"/>
              <a:cs typeface="Arial"/>
            </a:endParaRPr>
          </a:p>
          <a:p>
            <a:endParaRPr lang="en-US" sz="2600" dirty="0">
              <a:latin typeface="Arial"/>
              <a:cs typeface="Arial"/>
            </a:endParaRPr>
          </a:p>
          <a:p>
            <a:endParaRPr lang="en-US" sz="2600" dirty="0">
              <a:latin typeface="Arial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A00581-221C-90D2-9FC7-F6AD95826449}"/>
                  </a:ext>
                </a:extLst>
              </p14:cNvPr>
              <p14:cNvContentPartPr/>
              <p14:nvPr/>
            </p14:nvContentPartPr>
            <p14:xfrm>
              <a:off x="3429000" y="5714999"/>
              <a:ext cx="14007" cy="14007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A00581-221C-90D2-9FC7-F6AD958264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8650" y="5014649"/>
                <a:ext cx="1400700" cy="140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A788B6F-588F-3ED6-080F-AFC5A401A605}"/>
                  </a:ext>
                </a:extLst>
              </p14:cNvPr>
              <p14:cNvContentPartPr/>
              <p14:nvPr/>
            </p14:nvContentPartPr>
            <p14:xfrm>
              <a:off x="5031440" y="5268165"/>
              <a:ext cx="14007" cy="14007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A788B6F-588F-3ED6-080F-AFC5A401A6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1090" y="4567815"/>
                <a:ext cx="1400700" cy="14007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08E1841-36F3-7750-3E5F-A56D64AA1BC9}"/>
              </a:ext>
            </a:extLst>
          </p:cNvPr>
          <p:cNvSpPr txBox="1"/>
          <p:nvPr/>
        </p:nvSpPr>
        <p:spPr>
          <a:xfrm>
            <a:off x="77803" y="945593"/>
            <a:ext cx="10527205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Arial"/>
                <a:cs typeface="Arial"/>
              </a:rPr>
              <a:t>Residuals are stationary </a:t>
            </a:r>
            <a:r>
              <a:rPr lang="en-US" sz="2200" dirty="0">
                <a:latin typeface="Arial"/>
                <a:ea typeface="+mn-lt"/>
                <a:cs typeface="+mn-lt"/>
              </a:rPr>
              <a:t>-&gt;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+mn-lt"/>
                <a:cs typeface="+mn-lt"/>
              </a:rPr>
              <a:t> x1 and x2 are cointegrated.</a:t>
            </a:r>
            <a:endParaRPr lang="en-US" sz="220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A892C4-5025-4F01-7DEE-40ACF4C34070}"/>
              </a:ext>
            </a:extLst>
          </p:cNvPr>
          <p:cNvSpPr txBox="1"/>
          <p:nvPr/>
        </p:nvSpPr>
        <p:spPr>
          <a:xfrm>
            <a:off x="6094427" y="5988550"/>
            <a:ext cx="610866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Short term: 0.021     Long term: 1.145</a:t>
            </a:r>
            <a:endParaRPr lang="en-US" sz="2000" dirty="0">
              <a:latin typeface="Grandview"/>
              <a:cs typeface="Arial"/>
            </a:endParaRPr>
          </a:p>
          <a:p>
            <a:r>
              <a:rPr lang="en-US" sz="2000" dirty="0">
                <a:latin typeface="Arial"/>
                <a:cs typeface="Arial"/>
              </a:rPr>
              <a:t> Adjustment Coeff.: </a:t>
            </a:r>
            <a:r>
              <a:rPr lang="en-US" sz="2000" b="1" dirty="0">
                <a:solidFill>
                  <a:srgbClr val="FF0000"/>
                </a:solidFill>
                <a:latin typeface="Arial"/>
                <a:cs typeface="Arial"/>
              </a:rPr>
              <a:t>-0.144</a:t>
            </a:r>
            <a:r>
              <a:rPr lang="en-US" sz="2000" dirty="0">
                <a:latin typeface="Arial"/>
                <a:cs typeface="Arial"/>
              </a:rPr>
              <a:t> -&gt; 6.9 periods  </a:t>
            </a:r>
            <a:endParaRPr lang="en-US" sz="2000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7F266DD-93A8-A517-E2E8-62BF3495B7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275" y="1307510"/>
            <a:ext cx="5505448" cy="4322353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EF7C90FF-278E-FB4C-700F-D683B1D20A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17" y="5714556"/>
            <a:ext cx="5558366" cy="1011597"/>
          </a:xfrm>
          <a:prstGeom prst="rect">
            <a:avLst/>
          </a:prstGeom>
        </p:spPr>
      </p:pic>
      <p:pic>
        <p:nvPicPr>
          <p:cNvPr id="10" name="Picture 13" descr="Text&#10;&#10;Description automatically generated">
            <a:extLst>
              <a:ext uri="{FF2B5EF4-FFF2-40B4-BE49-F238E27FC236}">
                <a16:creationId xmlns:a16="http://schemas.microsoft.com/office/drawing/2014/main" id="{53D1C900-3475-B659-43CC-2D03BAF572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3817" y="1304535"/>
            <a:ext cx="5177366" cy="468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8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A49D3-E1B6-CB35-1E6F-F398D29F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90523"/>
            <a:ext cx="8713996" cy="1362156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Arial"/>
                <a:ea typeface="+mj-lt"/>
                <a:cs typeface="+mj-lt"/>
              </a:rPr>
              <a:t>Applying Box-Jenkins Procedure</a:t>
            </a:r>
            <a:endParaRPr lang="en-GB" sz="3000">
              <a:solidFill>
                <a:srgbClr val="000000"/>
              </a:solidFill>
              <a:latin typeface="Arial"/>
              <a:ea typeface="+mj-lt"/>
              <a:cs typeface="+mj-lt"/>
            </a:endParaRPr>
          </a:p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1424-7DC4-239F-FCEC-FEEB281CD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80" y="1585469"/>
            <a:ext cx="6644304" cy="36862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300" b="1" i="1" dirty="0">
                <a:solidFill>
                  <a:srgbClr val="FF0000"/>
                </a:solidFill>
                <a:latin typeface="Arial"/>
                <a:cs typeface="Arial"/>
              </a:rPr>
              <a:t>Step 1: </a:t>
            </a:r>
            <a:r>
              <a:rPr lang="en-GB" sz="2300" b="1" i="1" dirty="0">
                <a:solidFill>
                  <a:srgbClr val="412D24"/>
                </a:solidFill>
                <a:latin typeface="Arial"/>
                <a:cs typeface="Arial"/>
              </a:rPr>
              <a:t>Identification</a:t>
            </a:r>
            <a:endParaRPr lang="en-US" sz="2300" b="1" i="1" u="sng" dirty="0">
              <a:solidFill>
                <a:srgbClr val="412D24"/>
              </a:solidFill>
              <a:latin typeface="Arial"/>
              <a:cs typeface="Arial"/>
            </a:endParaRPr>
          </a:p>
          <a:p>
            <a:pPr marL="0" indent="0">
              <a:buClr>
                <a:srgbClr val="B68E7B"/>
              </a:buClr>
              <a:buNone/>
            </a:pPr>
            <a:r>
              <a:rPr lang="en-GB" sz="2300" dirty="0">
                <a:solidFill>
                  <a:srgbClr val="412D24"/>
                </a:solidFill>
                <a:latin typeface="Arial"/>
                <a:cs typeface="Arial"/>
              </a:rPr>
              <a:t>Model's order (using ACF and PACF)</a:t>
            </a:r>
            <a:endParaRPr lang="en-US" sz="2300">
              <a:solidFill>
                <a:srgbClr val="412D24"/>
              </a:solidFill>
              <a:latin typeface="Arial"/>
              <a:cs typeface="Arial"/>
            </a:endParaRPr>
          </a:p>
          <a:p>
            <a:pPr>
              <a:buClr>
                <a:srgbClr val="B68E7B"/>
              </a:buClr>
            </a:pPr>
            <a:r>
              <a:rPr lang="en-GB" sz="2300" b="1" i="1" dirty="0">
                <a:solidFill>
                  <a:srgbClr val="FF0000"/>
                </a:solidFill>
                <a:latin typeface="Arial"/>
                <a:cs typeface="Arial"/>
              </a:rPr>
              <a:t>Step 2: </a:t>
            </a:r>
            <a:r>
              <a:rPr lang="en-GB" sz="2300" b="1" i="1" dirty="0">
                <a:solidFill>
                  <a:srgbClr val="412D24"/>
                </a:solidFill>
                <a:latin typeface="Arial"/>
                <a:cs typeface="Arial"/>
              </a:rPr>
              <a:t>Model Estimation </a:t>
            </a:r>
          </a:p>
          <a:p>
            <a:pPr marL="0" indent="0">
              <a:buClr>
                <a:srgbClr val="B68E7B"/>
              </a:buClr>
              <a:buNone/>
            </a:pPr>
            <a:r>
              <a:rPr lang="en-GB" sz="2300" dirty="0">
                <a:solidFill>
                  <a:srgbClr val="412D24"/>
                </a:solidFill>
                <a:latin typeface="Arial"/>
                <a:cs typeface="Arial"/>
              </a:rPr>
              <a:t>for the coefficient of ARIMA (with OLS)</a:t>
            </a:r>
            <a:endParaRPr lang="en-GB" sz="2300">
              <a:latin typeface="Arial"/>
              <a:cs typeface="Arial"/>
            </a:endParaRPr>
          </a:p>
          <a:p>
            <a:pPr>
              <a:buClr>
                <a:srgbClr val="B68E7B"/>
              </a:buClr>
            </a:pPr>
            <a:r>
              <a:rPr lang="en-GB" sz="2300" b="1" dirty="0">
                <a:solidFill>
                  <a:srgbClr val="FF0000"/>
                </a:solidFill>
                <a:latin typeface="Arial"/>
                <a:cs typeface="Arial"/>
              </a:rPr>
              <a:t>Step 3: </a:t>
            </a:r>
            <a:r>
              <a:rPr lang="en-GB" sz="2300" b="1" dirty="0">
                <a:solidFill>
                  <a:srgbClr val="412D24"/>
                </a:solidFill>
                <a:latin typeface="Arial"/>
                <a:cs typeface="Arial"/>
              </a:rPr>
              <a:t>Model Diagnostics</a:t>
            </a:r>
          </a:p>
          <a:p>
            <a:pPr marL="0" indent="0">
              <a:buClr>
                <a:srgbClr val="B68E7B"/>
              </a:buClr>
              <a:buNone/>
            </a:pPr>
            <a:r>
              <a:rPr lang="en-GB" sz="2300" dirty="0">
                <a:solidFill>
                  <a:srgbClr val="412D24"/>
                </a:solidFill>
                <a:latin typeface="Arial"/>
                <a:cs typeface="Arial"/>
              </a:rPr>
              <a:t>Checking residuals' autocorrelation</a:t>
            </a:r>
            <a:endParaRPr lang="en-GB" sz="2300">
              <a:latin typeface="Arial"/>
              <a:cs typeface="Arial"/>
            </a:endParaRPr>
          </a:p>
          <a:p>
            <a:pPr>
              <a:buClr>
                <a:srgbClr val="B68E7B"/>
              </a:buClr>
            </a:pPr>
            <a:r>
              <a:rPr lang="en-GB" sz="2300" b="1" dirty="0">
                <a:solidFill>
                  <a:srgbClr val="FF0000"/>
                </a:solidFill>
                <a:latin typeface="Arial"/>
                <a:cs typeface="Arial"/>
              </a:rPr>
              <a:t>Step 4: </a:t>
            </a:r>
            <a:r>
              <a:rPr lang="en-GB" sz="2300" b="1" dirty="0">
                <a:solidFill>
                  <a:srgbClr val="412D24"/>
                </a:solidFill>
                <a:latin typeface="Arial"/>
                <a:cs typeface="Arial"/>
              </a:rPr>
              <a:t>Forecasting</a:t>
            </a:r>
            <a:endParaRPr lang="en-GB" sz="2300" b="1" dirty="0">
              <a:latin typeface="Arial"/>
              <a:cs typeface="Arial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65E74E4-1AE3-D487-ED86-52DB6FD30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721" y="1811148"/>
            <a:ext cx="4170596" cy="269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63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DE56-21D7-9424-74F5-42D106B7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38" y="75599"/>
            <a:ext cx="11554666" cy="58501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2800" b="1" dirty="0">
                <a:latin typeface="Arial"/>
                <a:ea typeface="Calibri"/>
                <a:cs typeface="Calibri"/>
              </a:rPr>
              <a:t>Time series X1: Initial Identification of Parameters p and q</a:t>
            </a:r>
            <a:endParaRPr lang="en-GB" sz="2800">
              <a:latin typeface="Arial"/>
              <a:ea typeface="Calibri"/>
              <a:cs typeface="Calibri"/>
            </a:endParaRPr>
          </a:p>
        </p:txBody>
      </p:sp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8684F7F-E193-B693-2FCF-E9D8A489E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462" y="1924336"/>
            <a:ext cx="8080665" cy="49364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403156-C739-E8EE-5CD1-E6A62DC1EA90}"/>
              </a:ext>
            </a:extLst>
          </p:cNvPr>
          <p:cNvSpPr txBox="1"/>
          <p:nvPr/>
        </p:nvSpPr>
        <p:spPr>
          <a:xfrm>
            <a:off x="483857" y="761586"/>
            <a:ext cx="1159774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Arial"/>
                <a:cs typeface="Segoe UI"/>
              </a:rPr>
              <a:t>The PACF suggests an </a:t>
            </a:r>
            <a:r>
              <a:rPr lang="en-US" sz="2400" b="1" dirty="0">
                <a:solidFill>
                  <a:srgbClr val="333333"/>
                </a:solidFill>
                <a:latin typeface="Arial"/>
                <a:cs typeface="Segoe UI"/>
              </a:rPr>
              <a:t>AR(5)</a:t>
            </a:r>
            <a:r>
              <a:rPr lang="en-US" sz="2400" dirty="0">
                <a:solidFill>
                  <a:srgbClr val="333333"/>
                </a:solidFill>
                <a:latin typeface="Arial"/>
                <a:cs typeface="Segoe UI"/>
              </a:rPr>
              <a:t> or </a:t>
            </a:r>
            <a:r>
              <a:rPr lang="en-US" sz="2400" b="1" dirty="0">
                <a:solidFill>
                  <a:srgbClr val="333333"/>
                </a:solidFill>
                <a:latin typeface="Arial"/>
                <a:cs typeface="Segoe UI"/>
              </a:rPr>
              <a:t>AR(7)</a:t>
            </a:r>
            <a:r>
              <a:rPr lang="en-US" sz="2400" dirty="0">
                <a:solidFill>
                  <a:srgbClr val="333333"/>
                </a:solidFill>
                <a:latin typeface="Arial"/>
                <a:cs typeface="Segoe UI"/>
              </a:rPr>
              <a:t>. </a:t>
            </a:r>
            <a:endParaRPr lang="en-US" sz="2400">
              <a:solidFill>
                <a:srgbClr val="000000"/>
              </a:solidFill>
              <a:latin typeface="Arial"/>
              <a:cs typeface="Segoe UI"/>
            </a:endParaRPr>
          </a:p>
          <a:p>
            <a:r>
              <a:rPr lang="en-US" sz="2400" dirty="0">
                <a:solidFill>
                  <a:srgbClr val="333333"/>
                </a:solidFill>
                <a:latin typeface="Arial"/>
                <a:cs typeface="Segoe UI"/>
              </a:rPr>
              <a:t>Initial candidate is ARIMA(5,1,0).  </a:t>
            </a:r>
            <a:endParaRPr lang="en-US" sz="2400" dirty="0">
              <a:solidFill>
                <a:srgbClr val="000000"/>
              </a:solidFill>
              <a:latin typeface="Arial"/>
              <a:cs typeface="Segoe UI"/>
            </a:endParaRPr>
          </a:p>
          <a:p>
            <a:r>
              <a:rPr lang="en-US" sz="2400" dirty="0">
                <a:solidFill>
                  <a:srgbClr val="333333"/>
                </a:solidFill>
                <a:latin typeface="Arial"/>
                <a:cs typeface="Segoe UI"/>
              </a:rPr>
              <a:t>Variations: ARIMA(5,1,1), ARIMA(4,1,0), ARIMA(3,1,0), ARIMA(7,1,0).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1764397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_2SEEDS">
      <a:dk1>
        <a:srgbClr val="000000"/>
      </a:dk1>
      <a:lt1>
        <a:srgbClr val="FFFFFF"/>
      </a:lt1>
      <a:dk2>
        <a:srgbClr val="412D24"/>
      </a:dk2>
      <a:lt2>
        <a:srgbClr val="E2E6E8"/>
      </a:lt2>
      <a:accent1>
        <a:srgbClr val="BA917F"/>
      </a:accent1>
      <a:accent2>
        <a:srgbClr val="C6969B"/>
      </a:accent2>
      <a:accent3>
        <a:srgbClr val="AEA284"/>
      </a:accent3>
      <a:accent4>
        <a:srgbClr val="77ABAE"/>
      </a:accent4>
      <a:accent5>
        <a:srgbClr val="87A5BE"/>
      </a:accent5>
      <a:accent6>
        <a:srgbClr val="7F86BA"/>
      </a:accent6>
      <a:hlink>
        <a:srgbClr val="5E899C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625</Words>
  <Application>Microsoft Office PowerPoint</Application>
  <PresentationFormat>Widescreen</PresentationFormat>
  <Paragraphs>148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Grandview</vt:lpstr>
      <vt:lpstr>Lato</vt:lpstr>
      <vt:lpstr>Wingdings</vt:lpstr>
      <vt:lpstr>CosineVTI</vt:lpstr>
      <vt:lpstr>office theme</vt:lpstr>
      <vt:lpstr>FORECASTING FINANCIAL INSTRUMENTS PRICES WITH VECM AND ARIMA MODELS</vt:lpstr>
      <vt:lpstr>Outline for presentation</vt:lpstr>
      <vt:lpstr>Checking for Cointegration</vt:lpstr>
      <vt:lpstr>Data visualization</vt:lpstr>
      <vt:lpstr> Apply ADF and BG Test on the original data and its 1st difference to test its stationarity</vt:lpstr>
      <vt:lpstr>Time Series X2 </vt:lpstr>
      <vt:lpstr>Estimating Cointegrated Vector </vt:lpstr>
      <vt:lpstr>Applying Box-Jenkins Procedure </vt:lpstr>
      <vt:lpstr>Time series X1: Initial Identification of Parameters p and q</vt:lpstr>
      <vt:lpstr>TS X1: Model Summary &amp; Residuals Test for Auto-correlation</vt:lpstr>
      <vt:lpstr>Comparing Models for X1</vt:lpstr>
      <vt:lpstr>TS X2: Initial Identification of Parameters p and q</vt:lpstr>
      <vt:lpstr>Comparing Models for X2</vt:lpstr>
      <vt:lpstr>Forecasting for TS X1 and X2</vt:lpstr>
      <vt:lpstr>PowerPoint Presentation</vt:lpstr>
      <vt:lpstr>VECM Model</vt:lpstr>
      <vt:lpstr>Impulse Response Functions &amp; Variance  Decomposition</vt:lpstr>
      <vt:lpstr>PowerPoint Presentation</vt:lpstr>
      <vt:lpstr>Forecast and Comparing Models</vt:lpstr>
      <vt:lpstr>Thank you for your attention!! (not on the memes)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Nhan Nguyen</cp:lastModifiedBy>
  <cp:revision>492</cp:revision>
  <dcterms:created xsi:type="dcterms:W3CDTF">2023-05-15T10:07:57Z</dcterms:created>
  <dcterms:modified xsi:type="dcterms:W3CDTF">2023-06-01T23:03:42Z</dcterms:modified>
</cp:coreProperties>
</file>