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13" autoCompressPictures="0">
  <p:sldMasterIdLst>
    <p:sldMasterId id="2147483648" r:id="rId1"/>
  </p:sldMasterIdLst>
  <p:notesMasterIdLst>
    <p:notesMasterId r:id="rId5"/>
  </p:notesMasterIdLst>
  <p:sldIdLst>
    <p:sldId id="256" r:id="rId3"/>
    <p:sldId id="304" r:id="rId4"/>
    <p:sldId id="305" r:id="rId6"/>
    <p:sldId id="258" r:id="rId7"/>
    <p:sldId id="259" r:id="rId8"/>
    <p:sldId id="260" r:id="rId9"/>
    <p:sldId id="261" r:id="rId10"/>
    <p:sldId id="263" r:id="rId11"/>
    <p:sldId id="264" r:id="rId12"/>
    <p:sldId id="266" r:id="rId13"/>
    <p:sldId id="273" r:id="rId14"/>
    <p:sldId id="275" r:id="rId15"/>
    <p:sldId id="299" r:id="rId16"/>
    <p:sldId id="300" r:id="rId17"/>
    <p:sldId id="29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EEF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1.xml"/><Relationship Id="rId2" Type="http://schemas.microsoft.com/office/2007/relationships/media" Target="file:///D:\fuck\video.avi" TargetMode="External"/><Relationship Id="rId1" Type="http://schemas.openxmlformats.org/officeDocument/2006/relationships/video" Target="file:///D:\fuck\video.avi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ộp Văn bản 13"/>
          <p:cNvSpPr txBox="1"/>
          <p:nvPr/>
        </p:nvSpPr>
        <p:spPr>
          <a:xfrm>
            <a:off x="1667932" y="23360"/>
            <a:ext cx="7766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 ĐẠI HỌC TÀI NGUYÊN VÀ MÔI TRƯỜNG TP.HCM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KHOA: HỆ THỐNG THÔNG TIN VÀ VIỄN THÁM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5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4651" y="946821"/>
            <a:ext cx="1293495" cy="129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Hộp Văn bản 15"/>
          <p:cNvSpPr txBox="1"/>
          <p:nvPr/>
        </p:nvSpPr>
        <p:spPr>
          <a:xfrm>
            <a:off x="1576297" y="2213825"/>
            <a:ext cx="7950201" cy="2931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 CÁO MÔN HỌC :  CÔNG NGHỆ LẬP TRÌNH ĐA NỀN TẢNG CHO ỨNG DỤNG DI ĐỘNG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45720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 TÀI :  FLUTTER TO - DO APP</a:t>
            </a:r>
            <a:endParaRPr lang="en-US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dẫn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Nguyễn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Thanh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Truyền</a:t>
            </a:r>
            <a:endParaRPr lang="en-US" sz="1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Lớp</a:t>
            </a: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:   08_ĐH_THMT</a:t>
            </a:r>
            <a:endParaRPr lang="en-US" sz="1600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Khoá</a:t>
            </a: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:   08_HTTT &amp; VT</a:t>
            </a:r>
            <a:endParaRPr lang="en-US" sz="1600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9" name="Hộp Văn bản 18"/>
          <p:cNvSpPr txBox="1"/>
          <p:nvPr/>
        </p:nvSpPr>
        <p:spPr>
          <a:xfrm>
            <a:off x="1299210" y="4572000"/>
            <a:ext cx="7354570" cy="2257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4025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Sinh 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viên</a:t>
            </a: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thực</a:t>
            </a: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hiện</a:t>
            </a:r>
            <a:r>
              <a:rPr lang="en-US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   </a:t>
            </a:r>
            <a:r>
              <a:rPr lang="en-US" sz="16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Phạm</a:t>
            </a:r>
            <a:r>
              <a:rPr lang="en-US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Từ</a:t>
            </a:r>
            <a:r>
              <a:rPr lang="en-US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Khôi</a:t>
            </a:r>
            <a:r>
              <a:rPr lang="en-US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Nguyên</a:t>
            </a:r>
            <a:r>
              <a:rPr lang="en-US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-    0850080086</a:t>
            </a:r>
            <a:endParaRPr lang="en-US" sz="1600" b="1" kern="0" dirty="0">
              <a:solidFill>
                <a:srgbClr val="000000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454025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		    	  </a:t>
            </a:r>
            <a:r>
              <a:rPr lang="en-US" sz="16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Nguyễn</a:t>
            </a:r>
            <a:r>
              <a:rPr lang="en-US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Ngọc</a:t>
            </a:r>
            <a:r>
              <a:rPr lang="en-US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Gia Huy	       -    0850080022</a:t>
            </a:r>
            <a:endParaRPr lang="en-US" sz="16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1371600" marR="0" indent="62166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Huỳnh</a:t>
            </a:r>
            <a:r>
              <a:rPr lang="en-US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Huy Anh </a:t>
            </a:r>
            <a:r>
              <a:rPr lang="en-US" sz="16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Hào</a:t>
            </a:r>
            <a:r>
              <a:rPr lang="en-US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	       -    0850080070</a:t>
            </a:r>
            <a:endParaRPr lang="en-US" sz="16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1367155" marR="0" indent="62166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Phan </a:t>
            </a:r>
            <a:r>
              <a:rPr lang="en-US" sz="16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Nguyễn</a:t>
            </a:r>
            <a:r>
              <a:rPr lang="en-US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Thành </a:t>
            </a:r>
            <a:r>
              <a:rPr lang="en-US" sz="16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Nhân</a:t>
            </a:r>
            <a:r>
              <a:rPr lang="en-US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-    0850080089</a:t>
            </a:r>
            <a:endParaRPr lang="en-US" sz="16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1367155" marR="0" indent="621665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  Võ Khánh </a:t>
            </a:r>
            <a:r>
              <a:rPr lang="en-US" sz="16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Tâm</a:t>
            </a:r>
            <a:r>
              <a:rPr lang="en-US" sz="16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		       -    0850080103</a:t>
            </a:r>
            <a:endParaRPr lang="en-US" sz="16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40000"/>
              </a:lnSpc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   	   Lê Chí Thành 		       -    0850080104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/>
          <p:cNvSpPr>
            <a:spLocks noGrp="1"/>
          </p:cNvSpPr>
          <p:nvPr>
            <p:ph type="title"/>
          </p:nvPr>
        </p:nvSpPr>
        <p:spPr>
          <a:xfrm>
            <a:off x="1629834" y="85725"/>
            <a:ext cx="8596668" cy="1320800"/>
          </a:xfrm>
        </p:spPr>
        <p:txBody>
          <a:bodyPr>
            <a:normAutofit/>
          </a:bodyPr>
          <a:lstStyle/>
          <a:p>
            <a:r>
              <a:rPr lang="en-US" b="1" kern="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Chương</a:t>
            </a:r>
            <a:r>
              <a:rPr lang="en-US" b="1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 : CƠ SỞ LÝ LUẬN</a:t>
            </a:r>
            <a:b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638599" y="792076"/>
            <a:ext cx="10914302" cy="5218545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.2. </a:t>
            </a:r>
            <a:r>
              <a:rPr lang="en-US" sz="2800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Kĩ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endParaRPr lang="en-US" sz="2800" b="1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6515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7650" marR="0" indent="-825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indent="-34290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"/>
              <a:tabLst>
                <a:tab pos="266700" algn="l"/>
              </a:tabLst>
            </a:pPr>
            <a:endParaRPr lang="en-US" sz="14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0" marR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FFFF"/>
              </a:solidFill>
            </a:endParaRPr>
          </a:p>
        </p:txBody>
      </p:sp>
      <p:graphicFrame>
        <p:nvGraphicFramePr>
          <p:cNvPr id="6" name="Bảng 6"/>
          <p:cNvGraphicFramePr>
            <a:graphicFrameLocks noGrp="1"/>
          </p:cNvGraphicFramePr>
          <p:nvPr/>
        </p:nvGraphicFramePr>
        <p:xfrm>
          <a:off x="753533" y="1968500"/>
          <a:ext cx="801246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355"/>
                <a:gridCol w="3902114"/>
              </a:tblGrid>
              <a:tr h="502920">
                <a:tc>
                  <a:txBody>
                    <a:bodyPr/>
                    <a:lstStyle/>
                    <a:p>
                      <a:pPr algn="l"/>
                      <a:r>
                        <a:rPr lang="en-US" sz="27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Ngôn</a:t>
                      </a:r>
                      <a:r>
                        <a:rPr lang="en-US" sz="27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7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ngữ</a:t>
                      </a:r>
                      <a:r>
                        <a:rPr lang="en-US" sz="27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7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27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7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dụng :</a:t>
                      </a:r>
                      <a:endParaRPr lang="en-US" sz="2700" b="1" kern="1200" dirty="0" err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EF4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700" b="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Ngôn</a:t>
                      </a:r>
                      <a:r>
                        <a:rPr lang="en-US" sz="2700" b="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700" b="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ngữ</a:t>
                      </a:r>
                      <a:r>
                        <a:rPr lang="en-US" sz="2700" b="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700" b="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2700" b="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700" b="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2700" b="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Dart</a:t>
                      </a:r>
                      <a:endParaRPr lang="en-US" sz="2700" b="0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EF4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7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Framework :</a:t>
                      </a:r>
                      <a:endParaRPr lang="en-US" sz="27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700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Flutter.</a:t>
                      </a:r>
                      <a:endParaRPr lang="en-US" sz="2700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7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27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7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cụ </a:t>
                      </a:r>
                      <a:r>
                        <a:rPr lang="en-US" sz="27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endParaRPr lang="en-US" sz="27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700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Android Studio.</a:t>
                      </a:r>
                      <a:endParaRPr lang="en-US" sz="2700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7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Thư</a:t>
                      </a:r>
                      <a:r>
                        <a:rPr lang="en-US" sz="27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7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viện</a:t>
                      </a:r>
                      <a:r>
                        <a:rPr lang="en-US" sz="27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7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27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7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diện </a:t>
                      </a:r>
                      <a:r>
                        <a:rPr lang="en-US" sz="27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endParaRPr lang="en-US" sz="27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700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Widgets </a:t>
                      </a:r>
                      <a:r>
                        <a:rPr lang="en-US" sz="2700" kern="1200" dirty="0" err="1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tùy</a:t>
                      </a:r>
                      <a:r>
                        <a:rPr lang="en-US" sz="2700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700" kern="1200" dirty="0" err="1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chỉnh</a:t>
                      </a:r>
                      <a:r>
                        <a:rPr lang="en-US" sz="2700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sz="2700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700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Cupertino Widgets.</a:t>
                      </a:r>
                      <a:endParaRPr lang="en-US" sz="2700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700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Material Design.</a:t>
                      </a:r>
                      <a:endParaRPr lang="en-US" sz="2700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7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27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7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27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7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27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7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sz="27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7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sz="27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7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27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700" b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liệu </a:t>
                      </a:r>
                      <a:r>
                        <a:rPr lang="en-US" sz="27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endParaRPr lang="en-US" sz="27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700" b="0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FireBase.</a:t>
                      </a:r>
                      <a:endParaRPr lang="en-US" sz="2700" b="0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Tiêu đề 1"/>
          <p:cNvSpPr>
            <a:spLocks noGrp="1"/>
          </p:cNvSpPr>
          <p:nvPr>
            <p:ph type="title"/>
          </p:nvPr>
        </p:nvSpPr>
        <p:spPr>
          <a:xfrm>
            <a:off x="473710" y="452755"/>
            <a:ext cx="4707255" cy="137541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60000"/>
              </a:lnSpc>
            </a:pPr>
            <a:r>
              <a:rPr lang="en-US" b="1" kern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Chương </a:t>
            </a:r>
            <a:r>
              <a:rPr lang="en-US" b="1" ker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b="1" kern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: CÀI ĐẶT VÀ THỬ NGHIỆM</a:t>
            </a:r>
            <a:r>
              <a:rPr lang="en-US" sz="23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z="2300">
              <a:solidFill>
                <a:schemeClr val="bg1"/>
              </a:solidFill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673754" y="2560640"/>
            <a:ext cx="3973943" cy="3440110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2.1. Lượt đồ use case :</a:t>
            </a:r>
            <a:r>
              <a:rPr lang="en-US" sz="28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800" b="1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9605" y="75565"/>
            <a:ext cx="5970270" cy="6669405"/>
          </a:xfrm>
          <a:prstGeom prst="rect">
            <a:avLst/>
          </a:prstGeom>
          <a:noFill/>
        </p:spPr>
      </p:pic>
      <p:sp>
        <p:nvSpPr>
          <p:cNvPr id="17" name="Isosceles Tri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0" y="1364702"/>
            <a:ext cx="5308200" cy="3440110"/>
          </a:xfrm>
        </p:spPr>
        <p:txBody>
          <a:bodyPr>
            <a:normAutofit lnSpcReduction="10000"/>
          </a:bodyPr>
          <a:lstStyle/>
          <a:p>
            <a:pPr marL="165100" marR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2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sz="11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9125" y="502285"/>
            <a:ext cx="5818505" cy="6244590"/>
          </a:xfrm>
          <a:prstGeom prst="rect">
            <a:avLst/>
          </a:prstGeom>
          <a:noFill/>
        </p:spPr>
      </p:pic>
      <p:sp>
        <p:nvSpPr>
          <p:cNvPr id="28" name="Isosceles Tri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Chỗ dành sẵn cho Nội dung 2"/>
          <p:cNvSpPr>
            <a:spLocks noGrp="1"/>
          </p:cNvSpPr>
          <p:nvPr/>
        </p:nvSpPr>
        <p:spPr>
          <a:xfrm>
            <a:off x="295910" y="1598930"/>
            <a:ext cx="4726940" cy="5259070"/>
          </a:xfrm>
          <a:prstGeom prst="rect">
            <a:avLst/>
          </a:prstGeom>
        </p:spPr>
        <p:txBody>
          <a:bodyPr vert="horz" lIns="91440" tIns="45720" rIns="91440" bIns="45720" rtlCol="0">
            <a:normAutofit fontScale="6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4335" b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2.2. ERD :</a:t>
            </a:r>
            <a:endParaRPr lang="en-US" sz="4335" b="1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Users : Chứa thông tin về người dùng như</a:t>
            </a:r>
            <a:endParaRPr lang="en-US" sz="2800" b="1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user_id  :</a:t>
            </a:r>
            <a:r>
              <a:rPr lang="en-US" sz="28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Định danh duy nhất cho người dùng..</a:t>
            </a:r>
            <a:endParaRPr lang="en-US" sz="2800" b="1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Email :</a:t>
            </a:r>
            <a:r>
              <a:rPr lang="en-US" sz="28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Địa chỉ email của người dùng.</a:t>
            </a:r>
            <a:endParaRPr lang="en-US" sz="2800" b="1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Password :</a:t>
            </a:r>
            <a:r>
              <a:rPr lang="en-US" sz="28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Mật khẩu đăng nhập</a:t>
            </a:r>
            <a:endParaRPr lang="en-US" sz="2800" b="1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800" b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endParaRPr lang="en-US" sz="2800" b="1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6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800" b="1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Tasks : Chứa thông tin về công việc như</a:t>
            </a:r>
            <a:endParaRPr lang="en-US" sz="2800" b="1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task_id : </a:t>
            </a:r>
            <a:r>
              <a:rPr lang="en-US" sz="28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 danh duy nhất cho công việc.</a:t>
            </a:r>
            <a:endParaRPr lang="en-US" sz="2800" b="1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user_id :</a:t>
            </a:r>
            <a:r>
              <a:rPr lang="en-US" sz="28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Liên kết đến user_id trong thực thể Người dùng, xác định người dùng tạo công việc.</a:t>
            </a:r>
            <a:endParaRPr lang="en-US" sz="2800" b="1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Title : </a:t>
            </a:r>
            <a:r>
              <a:rPr lang="en-US" sz="28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Tiêu đề của công việc.</a:t>
            </a:r>
            <a:endParaRPr lang="en-US" sz="2800" b="1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Description :</a:t>
            </a:r>
            <a:r>
              <a:rPr lang="en-US" sz="28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Mô tả chi tiết công việc.</a:t>
            </a:r>
            <a:endParaRPr lang="en-US" sz="2800" b="1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Type :</a:t>
            </a:r>
            <a:r>
              <a:rPr lang="en-US" sz="28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Loại công việc.</a:t>
            </a:r>
            <a:endParaRPr lang="en-US" sz="2800" b="1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iêu đề 1"/>
          <p:cNvSpPr>
            <a:spLocks noGrp="1"/>
          </p:cNvSpPr>
          <p:nvPr/>
        </p:nvSpPr>
        <p:spPr>
          <a:xfrm>
            <a:off x="454660" y="55880"/>
            <a:ext cx="4707255" cy="13754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60000"/>
              </a:lnSpc>
            </a:pPr>
            <a:r>
              <a:rPr lang="en-US" sz="2800" b="1" kern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CHƯƠNG </a:t>
            </a:r>
            <a:r>
              <a:rPr lang="en-US" sz="2800" b="1" ker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800" b="1" kern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: CÀI ĐẶT VÀ THỬ NGHIỆM</a:t>
            </a:r>
            <a:r>
              <a:rPr lang="en-US" sz="31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US" sz="3100" b="1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Picture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5080000" y="6033452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2800" b="1">
                <a:latin typeface="Times New Roman" panose="02020603050405020304" pitchFamily="18" charset="0"/>
              </a:rPr>
              <a:t>Giao diện trang Authentication</a:t>
            </a:r>
            <a:endParaRPr 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Picture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63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Text Box 99"/>
          <p:cNvSpPr txBox="1"/>
          <p:nvPr/>
        </p:nvSpPr>
        <p:spPr>
          <a:xfrm>
            <a:off x="2672080" y="6115367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2400" b="1">
                <a:latin typeface="Times New Roman" panose="02020603050405020304" pitchFamily="18" charset="0"/>
              </a:rPr>
              <a:t>Giao diện trang Firestore Database</a:t>
            </a:r>
            <a:endParaRPr 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video">
            <a:hlinkClick r:id="" action="ppaction://media"/>
          </p:cNvPr>
          <p:cNvPicPr>
            <a:picLocks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/>
          <p:cNvSpPr>
            <a:spLocks noGrp="1"/>
          </p:cNvSpPr>
          <p:nvPr>
            <p:ph type="title"/>
          </p:nvPr>
        </p:nvSpPr>
        <p:spPr>
          <a:xfrm>
            <a:off x="747395" y="63500"/>
            <a:ext cx="8596630" cy="584835"/>
          </a:xfrm>
        </p:spPr>
        <p:txBody>
          <a:bodyPr>
            <a:normAutofit fontScale="90000"/>
          </a:bodyPr>
          <a:lstStyle/>
          <a:p>
            <a:r>
              <a:rPr lang="en-US" sz="3335" b="1" kern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Chương</a:t>
            </a:r>
            <a:r>
              <a:rPr lang="en-US" sz="3335" b="1" kern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3 : </a:t>
            </a:r>
            <a:r>
              <a:rPr lang="en-US" sz="3335" b="1" kern="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KẾT LUẬN</a:t>
            </a:r>
            <a:br>
              <a:rPr lang="en-US" b="1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b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353695" y="495935"/>
            <a:ext cx="8990330" cy="620966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4.1. </a:t>
            </a:r>
            <a:r>
              <a:rPr lang="en-US" sz="2400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đạt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2550" marR="0" indent="-8255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nghiên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cứu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"</a:t>
            </a:r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Flutter To-Do app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"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môn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Nghệ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Đa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Nền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Cho 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hiệu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 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2550" marR="0" indent="-8255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nghiên cứu và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"</a:t>
            </a:r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Flutter To-Do app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".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 sửa </a:t>
            </a:r>
            <a:r>
              <a:rPr lang="en-US" sz="20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xóa</a:t>
            </a:r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Firebase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lưu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trữ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đảm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2550" marR="0" indent="-8255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Tóm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"</a:t>
            </a:r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Flutter To-Do app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nhóm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áp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kiến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đa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nền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tảng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tế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nền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tảng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Flutter. Qua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nhóm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nắm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vững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khái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niệm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trọng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kinh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nghiệm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nghệ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đại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 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96409" y="371475"/>
            <a:ext cx="8771466" cy="660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DANH MỤC TÀI LIỆU THAM KHẢO</a:t>
            </a:r>
            <a:endParaRPr lang="en-US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281940" y="1260475"/>
            <a:ext cx="9385935" cy="5588000"/>
          </a:xfrm>
        </p:spPr>
        <p:txBody>
          <a:bodyPr>
            <a:normAutofit fontScale="90000"/>
          </a:bodyPr>
          <a:lstStyle/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5" b="1" dirty="0">
                <a:latin typeface="Times New Roman" panose="02020603050405020304" pitchFamily="18" charset="0"/>
              </a:rPr>
              <a:t>[1]English books Max30</a:t>
            </a:r>
            <a:r>
              <a:rPr lang="en-US" sz="2665" dirty="0">
                <a:latin typeface="Times New Roman" panose="02020603050405020304" pitchFamily="18" charset="0"/>
              </a:rPr>
              <a:t> </a:t>
            </a:r>
            <a:r>
              <a:rPr lang="en-US" sz="2665" i="1" dirty="0">
                <a:latin typeface="Times New Roman" panose="02020603050405020304" pitchFamily="18" charset="0"/>
              </a:rPr>
              <a:t>Flutter for Beginners</a:t>
            </a:r>
            <a:r>
              <a:rPr lang="en-US" sz="2665" dirty="0">
                <a:latin typeface="Times New Roman" panose="02020603050405020304" pitchFamily="18" charset="0"/>
              </a:rPr>
              <a:t> </a:t>
            </a:r>
            <a:r>
              <a:rPr lang="en-US" sz="2665" dirty="0">
                <a:solidFill>
                  <a:srgbClr val="0066FF"/>
                </a:solidFill>
                <a:latin typeface="Times New Roman" panose="02020603050405020304" pitchFamily="18" charset="0"/>
              </a:rPr>
              <a:t>https://ebooksmax30.com/products/flutter-for-beginners-an-introductory-guide-to-building-cross-platform-mobile-applications-with-flutter-2-5-and-dart-2nd-edition?variant=1106104199&amp;source=googleshop</a:t>
            </a:r>
            <a:endParaRPr lang="en-US" sz="2665" dirty="0">
              <a:latin typeface="Times New Roman" panose="02020603050405020304" pitchFamily="18" charset="0"/>
            </a:endParaRPr>
          </a:p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665" dirty="0">
              <a:latin typeface="Times New Roman" panose="02020603050405020304" pitchFamily="18" charset="0"/>
            </a:endParaRPr>
          </a:p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5" b="1" dirty="0">
                <a:latin typeface="Times New Roman" panose="02020603050405020304" pitchFamily="18" charset="0"/>
              </a:rPr>
              <a:t>[2] Packt Publishing</a:t>
            </a:r>
            <a:r>
              <a:rPr lang="en-US" sz="2665" dirty="0">
                <a:latin typeface="Times New Roman" panose="02020603050405020304" pitchFamily="18" charset="0"/>
              </a:rPr>
              <a:t> </a:t>
            </a:r>
            <a:r>
              <a:rPr lang="en-US" sz="2665" i="1" dirty="0">
                <a:latin typeface="Times New Roman" panose="02020603050405020304" pitchFamily="18" charset="0"/>
              </a:rPr>
              <a:t>Flutter Projects</a:t>
            </a:r>
            <a:endParaRPr lang="en-US" sz="2665" dirty="0">
              <a:latin typeface="Times New Roman" panose="02020603050405020304" pitchFamily="18" charset="0"/>
            </a:endParaRPr>
          </a:p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5" dirty="0">
                <a:solidFill>
                  <a:srgbClr val="0066FF"/>
                </a:solidFill>
                <a:latin typeface="Times New Roman" panose="02020603050405020304" pitchFamily="18" charset="0"/>
              </a:rPr>
              <a:t>https://fado.vn/us/amazon/flutter-projects-a-practical-project-based-guide-to-building-real-world-cross-platform-mobile-applications-and-games-1838647775.html?_mzfrom=gg7721&amp;utm_source=google&amp;utm_medium=cpc&amp;ref_id=googlepermax&amp;gclid=EAIaIQobChMIx_T63OvOgAMVDQNyCh1fPA8lEAQYBSABEgLyqfD_BwE</a:t>
            </a:r>
            <a:endParaRPr lang="en-US" sz="2665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665" dirty="0">
              <a:latin typeface="Times New Roman" panose="02020603050405020304" pitchFamily="18" charset="0"/>
            </a:endParaRPr>
          </a:p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5" b="1" dirty="0">
                <a:latin typeface="Times New Roman" panose="02020603050405020304" pitchFamily="18" charset="0"/>
              </a:rPr>
              <a:t>[3] Diagram</a:t>
            </a:r>
            <a:r>
              <a:rPr lang="en-US" sz="2665" dirty="0">
                <a:latin typeface="Times New Roman" panose="02020603050405020304" pitchFamily="18" charset="0"/>
              </a:rPr>
              <a:t> </a:t>
            </a:r>
            <a:r>
              <a:rPr lang="en-US" sz="2665" i="1" dirty="0">
                <a:latin typeface="Times New Roman" panose="02020603050405020304" pitchFamily="18" charset="0"/>
              </a:rPr>
              <a:t>Công cụ hỗ trợ thiết kế giao diện</a:t>
            </a:r>
            <a:r>
              <a:rPr lang="en-US" sz="2665" dirty="0">
                <a:latin typeface="Times New Roman" panose="02020603050405020304" pitchFamily="18" charset="0"/>
              </a:rPr>
              <a:t> </a:t>
            </a:r>
            <a:r>
              <a:rPr lang="en-US" sz="2665" dirty="0">
                <a:solidFill>
                  <a:srgbClr val="0066FF"/>
                </a:solidFill>
                <a:latin typeface="Times New Roman" panose="02020603050405020304" pitchFamily="18" charset="0"/>
              </a:rPr>
              <a:t>https://diagrams.net/</a:t>
            </a:r>
            <a:r>
              <a:rPr lang="en-US" sz="2665" b="1" dirty="0">
                <a:solidFill>
                  <a:srgbClr val="0066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266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66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68020" y="3729355"/>
            <a:ext cx="7237730" cy="26968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Chỗ dành sẵn cho Nội dung 2"/>
          <p:cNvSpPr>
            <a:spLocks noGrp="1"/>
          </p:cNvSpPr>
          <p:nvPr>
            <p:ph idx="1"/>
          </p:nvPr>
        </p:nvSpPr>
        <p:spPr>
          <a:xfrm>
            <a:off x="326390" y="686435"/>
            <a:ext cx="9364980" cy="5930265"/>
          </a:xfrm>
        </p:spPr>
        <p:txBody>
          <a:bodyPr>
            <a:normAutofit/>
          </a:bodyPr>
          <a:p>
            <a:pPr marL="0" indent="0" algn="l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1</a:t>
            </a:r>
            <a:r>
              <a:rPr lang="en-US" sz="2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.1. Lý </a:t>
            </a:r>
            <a:r>
              <a:rPr lang="en-US" sz="28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thuyết</a:t>
            </a:r>
            <a:endParaRPr lang="en-US" sz="28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l">
              <a:lnSpc>
                <a:spcPct val="100000"/>
              </a:lnSpc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.1.1. </a:t>
            </a:r>
            <a:r>
              <a:rPr lang="en-US" sz="24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Navigator ?</a:t>
            </a:r>
            <a:endParaRPr lang="en-US" sz="24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 algn="just">
              <a:lnSpc>
                <a:spcPct val="160000"/>
              </a:lnSpc>
              <a:buNone/>
            </a:pP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giữa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màn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lnSpc>
                <a:spcPct val="160000"/>
              </a:lnSpc>
              <a:buClr>
                <a:srgbClr val="E6B91E"/>
              </a:buClr>
              <a:buFont typeface="Wingdings" panose="05000000000000000000" charset="0"/>
              <a:buChar char="o"/>
            </a:pPr>
            <a:r>
              <a:rPr lang="en-US" sz="2200" b="1" u="sng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22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US" sz="22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(Navigation)</a:t>
            </a:r>
            <a:r>
              <a:rPr lang="en-US" sz="2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Q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uá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chuyển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giữa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màn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iêu đề 1"/>
          <p:cNvSpPr>
            <a:spLocks noGrp="1"/>
          </p:cNvSpPr>
          <p:nvPr>
            <p:ph type="title"/>
          </p:nvPr>
        </p:nvSpPr>
        <p:spPr>
          <a:xfrm>
            <a:off x="2480310" y="106680"/>
            <a:ext cx="6715125" cy="486410"/>
          </a:xfrm>
        </p:spPr>
        <p:txBody>
          <a:bodyPr>
            <a:noAutofit/>
          </a:bodyPr>
          <a:p>
            <a:pPr algn="l"/>
            <a:r>
              <a:rPr lang="en-US" sz="3600" b="1" kern="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CHƯƠNG</a:t>
            </a:r>
            <a:r>
              <a:rPr lang="en-US" sz="3600" b="1" kern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 : CƠ SỞ LÝ LUẬN</a:t>
            </a:r>
            <a:endParaRPr lang="en-US" sz="3600" b="1" kern="0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Chỗ dành sẵn cho Nội dung 2"/>
          <p:cNvSpPr>
            <a:spLocks noGrp="1"/>
          </p:cNvSpPr>
          <p:nvPr>
            <p:ph idx="1"/>
          </p:nvPr>
        </p:nvSpPr>
        <p:spPr>
          <a:xfrm>
            <a:off x="474345" y="2419985"/>
            <a:ext cx="8705850" cy="4438015"/>
          </a:xfrm>
        </p:spPr>
        <p:txBody>
          <a:bodyPr>
            <a:normAutofit/>
          </a:bodyPr>
          <a:p>
            <a:pPr marL="457200" lvl="1" indent="0" algn="just">
              <a:lnSpc>
                <a:spcPct val="160000"/>
              </a:lnSpc>
              <a:buClr>
                <a:srgbClr val="E6B91E"/>
              </a:buClr>
              <a:buFont typeface="Wingdings" panose="05000000000000000000" charset="0"/>
              <a:buNone/>
            </a:pPr>
            <a:endParaRPr lang="en-US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lnSpc>
                <a:spcPct val="160000"/>
              </a:lnSpc>
              <a:buClr>
                <a:srgbClr val="E6B91E"/>
              </a:buClr>
              <a:buFont typeface="Wingdings" panose="05000000000000000000" charset="0"/>
              <a:buChar char="o"/>
            </a:pPr>
            <a:r>
              <a:rPr lang="en-US" sz="22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Stack Navigator</a:t>
            </a:r>
            <a:r>
              <a:rPr lang="en-US" sz="2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hường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khai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dưới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Stack Navigator,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tức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ngăn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xếp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(stack)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lịch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 algn="just">
              <a:lnSpc>
                <a:spcPct val="60000"/>
              </a:lnSpc>
              <a:buClr>
                <a:srgbClr val="E6B91E"/>
              </a:buClr>
              <a:buFont typeface="Wingdings" panose="05000000000000000000" charset="0"/>
              <a:buNone/>
            </a:pPr>
            <a:endParaRPr lang="en-US" sz="2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lnSpc>
                <a:spcPct val="160000"/>
              </a:lnSpc>
              <a:buClr>
                <a:srgbClr val="E6B91E"/>
              </a:buClr>
              <a:buFont typeface="Wingdings" panose="05000000000000000000" charset="0"/>
              <a:buChar char="o"/>
            </a:pPr>
            <a:r>
              <a:rPr lang="en-US" sz="2200" b="1" u="sng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US" sz="22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sz="22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trạng</a:t>
            </a:r>
            <a:r>
              <a:rPr lang="en-US" sz="22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thái</a:t>
            </a:r>
            <a:r>
              <a:rPr lang="en-US" sz="22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(State Management)</a:t>
            </a:r>
            <a:r>
              <a:rPr lang="en-US" sz="2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r>
              <a:rPr lang="en-US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trạng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thái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chuyển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giữa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màn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7362825" y="0"/>
            <a:ext cx="4829175" cy="25450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190500" y="0"/>
            <a:ext cx="4021455" cy="25450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Router là gì? Router có chức năng gì? Ưu và nhược điểm của router?"/>
          <p:cNvPicPr>
            <a:picLocks noChangeAspect="1" noChangeArrowheads="1"/>
          </p:cNvPicPr>
          <p:nvPr/>
        </p:nvPicPr>
        <p:blipFill rotWithShape="1">
          <a:blip r:embed="rId1">
            <a:alphaModFix amt="4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2" r="2" b="2"/>
          <a:stretch>
            <a:fillRect/>
          </a:stretch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09220" y="697230"/>
            <a:ext cx="7732395" cy="616140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1.1.2. </a:t>
            </a:r>
            <a:r>
              <a:rPr lang="en-US" sz="2800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Router ?</a:t>
            </a:r>
            <a:endParaRPr lang="en-US" sz="2800" b="1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 b="1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0" marR="0" indent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2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200" b="1" u="sng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200" b="1" u="sng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200" b="1" u="sng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tuyến</a:t>
            </a:r>
            <a:r>
              <a:rPr lang="en-US" sz="2200" b="1" u="sng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(routes) </a:t>
            </a:r>
            <a:r>
              <a:rPr lang="en-US" sz="2200" b="1" u="sng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200" b="1" u="sng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2200" b="1" u="sng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2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200" b="1" dirty="0" err="1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0" marR="0" indent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0" indent="0" algn="just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22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200" b="1" u="sng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2200" b="1" u="sng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US" sz="2200" b="1" u="sng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(Routing)</a:t>
            </a:r>
            <a:r>
              <a:rPr lang="en-US" sz="2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2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0" indent="0" algn="just">
              <a:lnSpc>
                <a:spcPct val="140000"/>
              </a:lnSpc>
              <a:spcBef>
                <a:spcPts val="0"/>
              </a:spcBef>
              <a:buNone/>
            </a:pPr>
            <a:endParaRPr lang="en-US" sz="22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0" indent="0" algn="just">
              <a:lnSpc>
                <a:spcPct val="140000"/>
              </a:lnSpc>
              <a:spcBef>
                <a:spcPts val="0"/>
              </a:spcBef>
              <a:buNone/>
            </a:pPr>
            <a:endParaRPr lang="en-US" sz="2200" b="1" dirty="0" err="1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0" indent="0" algn="just">
              <a:lnSpc>
                <a:spcPct val="140000"/>
              </a:lnSpc>
              <a:spcBef>
                <a:spcPts val="0"/>
              </a:spcBef>
              <a:buNone/>
            </a:pPr>
            <a:endParaRPr lang="en-US" sz="2200" b="1" dirty="0" err="1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0" indent="0" algn="just">
              <a:lnSpc>
                <a:spcPct val="140000"/>
              </a:lnSpc>
              <a:spcBef>
                <a:spcPts val="0"/>
              </a:spcBef>
              <a:buNone/>
            </a:pPr>
            <a:endParaRPr lang="en-US" sz="2200" b="1" dirty="0" err="1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0" indent="0" algn="just">
              <a:lnSpc>
                <a:spcPct val="140000"/>
              </a:lnSpc>
              <a:spcBef>
                <a:spcPts val="0"/>
              </a:spcBef>
              <a:buNone/>
            </a:pPr>
            <a:endParaRPr lang="en-US" sz="2200" b="1" dirty="0" err="1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0" indent="0" algn="just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22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200" b="1" u="sng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Tuyến</a:t>
            </a:r>
            <a:r>
              <a:rPr lang="en-US" sz="2200" b="1" u="sng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(Route) </a:t>
            </a:r>
            <a:endParaRPr lang="en-US" sz="2200" b="1" u="sng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0" indent="0" algn="just">
              <a:lnSpc>
                <a:spcPct val="140000"/>
              </a:lnSpc>
              <a:spcBef>
                <a:spcPts val="0"/>
              </a:spcBef>
              <a:buNone/>
            </a:pPr>
            <a:endParaRPr lang="en-US" sz="22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0" indent="0" algn="just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22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2200" b="1" u="sng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Thay</a:t>
            </a:r>
            <a:r>
              <a:rPr lang="en-US" sz="2200" b="1" u="sng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sz="2200" b="1" u="sng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trạng</a:t>
            </a:r>
            <a:r>
              <a:rPr lang="en-US" sz="2200" b="1" u="sng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thái</a:t>
            </a:r>
            <a:r>
              <a:rPr lang="en-US" sz="2200" b="1" u="sng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(State Management)</a:t>
            </a:r>
            <a:r>
              <a:rPr lang="en-US" sz="2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r>
              <a:rPr lang="en-US" sz="2200" b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0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ruyền</a:t>
            </a:r>
            <a:r>
              <a:rPr lang="en-US" sz="20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 </a:t>
            </a:r>
            <a:r>
              <a:rPr lang="en-US" sz="20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0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tuyến</a:t>
            </a:r>
            <a:r>
              <a:rPr lang="en-US" sz="20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0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đảm</a:t>
            </a:r>
            <a:r>
              <a:rPr lang="en-US" sz="20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sz="20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r>
              <a:rPr lang="en-US" sz="20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quán</a:t>
            </a:r>
            <a:r>
              <a:rPr lang="en-US" sz="20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0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chia </a:t>
            </a:r>
            <a:r>
              <a:rPr lang="en-US" sz="20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sẻ</a:t>
            </a:r>
            <a:r>
              <a:rPr lang="en-US" sz="20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0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0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giữa</a:t>
            </a:r>
            <a:r>
              <a:rPr lang="en-US" sz="20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0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màn</a:t>
            </a:r>
            <a:r>
              <a:rPr lang="en-US" sz="20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0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b="1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rgbClr val="FFFFFF"/>
              </a:solidFill>
              <a:effectLst/>
            </a:endParaRPr>
          </a:p>
        </p:txBody>
      </p:sp>
      <p:sp>
        <p:nvSpPr>
          <p:cNvPr id="4" name="Tiêu đề 1"/>
          <p:cNvSpPr>
            <a:spLocks noGrp="1"/>
          </p:cNvSpPr>
          <p:nvPr>
            <p:ph type="title"/>
          </p:nvPr>
        </p:nvSpPr>
        <p:spPr>
          <a:xfrm>
            <a:off x="1458383" y="28575"/>
            <a:ext cx="10507133" cy="668867"/>
          </a:xfrm>
        </p:spPr>
        <p:txBody>
          <a:bodyPr>
            <a:normAutofit fontScale="90000"/>
          </a:bodyPr>
          <a:lstStyle/>
          <a:p>
            <a:r>
              <a:rPr lang="en-US" sz="3780" b="1" kern="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Chương</a:t>
            </a:r>
            <a:r>
              <a:rPr lang="en-US" sz="3780" b="1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 : CƠ SỞ LÝ LUẬN</a:t>
            </a:r>
            <a:br>
              <a:rPr lang="en-US" sz="378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78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endParaRPr lang="en-US" sz="378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Tổng hợp những cách chuyển dữ liệu từ máy tính này sang máy tính khác -  Thegioididong.com"/>
          <p:cNvPicPr>
            <a:picLocks noChangeAspect="1" noChangeArrowheads="1"/>
          </p:cNvPicPr>
          <p:nvPr/>
        </p:nvPicPr>
        <p:blipFill rotWithShape="1">
          <a:blip r:embed="rId1">
            <a:alphaModFix amt="4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êu đề 1"/>
          <p:cNvSpPr>
            <a:spLocks noGrp="1"/>
          </p:cNvSpPr>
          <p:nvPr>
            <p:ph type="title"/>
          </p:nvPr>
        </p:nvSpPr>
        <p:spPr>
          <a:xfrm>
            <a:off x="2992120" y="73660"/>
            <a:ext cx="6038850" cy="645160"/>
          </a:xfrm>
        </p:spPr>
        <p:txBody>
          <a:bodyPr>
            <a:normAutofit/>
          </a:bodyPr>
          <a:lstStyle/>
          <a:p>
            <a:r>
              <a:rPr lang="en-US" sz="3000" b="1" kern="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CHƯƠNG</a:t>
            </a:r>
            <a:r>
              <a:rPr lang="en-US" sz="3000" b="1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 : CƠ SỞ LÝ LUẬN</a:t>
            </a:r>
            <a:endParaRPr lang="en-US" sz="3000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06045" y="718820"/>
            <a:ext cx="11485880" cy="6139180"/>
          </a:xfrm>
        </p:spPr>
        <p:txBody>
          <a:bodyPr>
            <a:normAutofit lnSpcReduction="20000"/>
          </a:bodyPr>
          <a:lstStyle/>
          <a:p>
            <a:pPr marL="0" marR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.1.3. Di 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chuyển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giữa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màn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000" b="1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chemeClr val="accent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266700" algn="l"/>
              </a:tabLst>
            </a:pPr>
            <a:r>
              <a:rPr lang="en-US" sz="1900" b="1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Truyền</a:t>
            </a:r>
            <a:r>
              <a:rPr lang="en-US" sz="1900" b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900" b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 </a:t>
            </a:r>
            <a:r>
              <a:rPr lang="en-US" sz="1900" b="1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900" b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tham</a:t>
            </a:r>
            <a:r>
              <a:rPr lang="en-US" sz="1900" b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900" b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1900" b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1900" b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US" sz="1900" b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endParaRPr lang="en-US" sz="1900" b="1" dirty="0">
              <a:solidFill>
                <a:schemeClr val="accent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266700" algn="l"/>
              </a:tabLst>
            </a:pPr>
            <a:endParaRPr lang="en-US" sz="19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C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ó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truyền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tham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kèm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 </a:t>
            </a:r>
            <a:r>
              <a:rPr lang="en-US" sz="1900" b="1" u="sng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900" b="1" u="sng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u="sng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nguyên</a:t>
            </a:r>
            <a:r>
              <a:rPr lang="en-US" sz="1900" b="1" u="sng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900" b="1" u="sng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chuỗi</a:t>
            </a:r>
            <a:r>
              <a:rPr lang="en-US" sz="1900" b="1" u="sng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900" b="1" u="sng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boolean</a:t>
            </a:r>
            <a:r>
              <a:rPr lang="en-US" sz="1900" b="1" u="sng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900" b="1" u="sng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900" b="1" u="sng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u="sng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1900" b="1" u="sng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u="sng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tượng</a:t>
            </a:r>
            <a:r>
              <a:rPr lang="en-US" sz="1900" b="1" u="sng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u="sng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phức</a:t>
            </a:r>
            <a:r>
              <a:rPr lang="en-US" sz="1900" b="1" u="sng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u="sng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tạp,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....</a:t>
            </a:r>
            <a:endParaRPr lang="en-US" sz="1900" b="1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0" marR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266700" algn="l"/>
              </a:tabLst>
            </a:pPr>
            <a:r>
              <a:rPr lang="en-US" sz="1900" b="1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900" b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900" b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trạng</a:t>
            </a:r>
            <a:r>
              <a:rPr lang="en-US" sz="1900" b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thái</a:t>
            </a:r>
            <a:r>
              <a:rPr lang="en-US" sz="1900" b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toàn</a:t>
            </a:r>
            <a:r>
              <a:rPr lang="en-US" sz="1900" b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cục</a:t>
            </a:r>
            <a:r>
              <a:rPr lang="en-US" sz="1900" b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(Global State) :</a:t>
            </a:r>
            <a:endParaRPr lang="en-US" sz="1900" b="1" dirty="0">
              <a:solidFill>
                <a:schemeClr val="accent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266700" algn="l"/>
              </a:tabLst>
            </a:pPr>
            <a:endParaRPr lang="en-US" sz="19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0" marR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Lưu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trữ truy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chia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sẻ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nhau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900" b="1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0" marR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266700" algn="l"/>
              </a:tabLst>
            </a:pPr>
            <a:r>
              <a:rPr lang="en-US" sz="1900" b="1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Lưu</a:t>
            </a:r>
            <a:r>
              <a:rPr lang="en-US" sz="1900" b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trữ</a:t>
            </a:r>
            <a:r>
              <a:rPr lang="en-US" sz="1900" b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900" b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900" b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tạm</a:t>
            </a:r>
            <a:r>
              <a:rPr lang="en-US" sz="1900" b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900" b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endParaRPr lang="en-US" sz="1900" b="1" dirty="0">
              <a:solidFill>
                <a:schemeClr val="accent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266700" algn="l"/>
              </a:tabLst>
            </a:pPr>
            <a:endParaRPr lang="en-US" sz="1900" dirty="0">
              <a:solidFill>
                <a:schemeClr val="accent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T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ruy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nhớ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đệm,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lưu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trữ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cục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truyền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tiếp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giữa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màn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900" b="1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0" marR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266700" algn="l"/>
              </a:tabLst>
            </a:pPr>
            <a:r>
              <a:rPr lang="en-US" sz="1900" b="1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900" b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900" b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Event Bus </a:t>
            </a:r>
            <a:r>
              <a:rPr lang="en-US" sz="1900" b="1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1900" b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Pub/Sub :</a:t>
            </a:r>
            <a:endParaRPr lang="en-US" sz="1900" b="1" dirty="0">
              <a:solidFill>
                <a:schemeClr val="accent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266700" algn="l"/>
              </a:tabLst>
            </a:pPr>
            <a:endParaRPr lang="en-US" sz="1900" b="1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Thông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 Event Bus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Pub/Sub mechanism c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gửi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lắng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nghe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kiện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(events)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chuyển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giữa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màn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sự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kiện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900" b="1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0" marR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266700" algn="l"/>
              </a:tabLst>
            </a:pPr>
            <a:r>
              <a:rPr lang="en-US" sz="1900" b="1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Truyền</a:t>
            </a:r>
            <a:r>
              <a:rPr lang="en-US" sz="1900" b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900" b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900" b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 </a:t>
            </a:r>
            <a:r>
              <a:rPr lang="en-US" sz="1900" b="1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900" b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900" b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900" b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900" b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URL (URL Parameters) :</a:t>
            </a:r>
            <a:endParaRPr lang="en-US" sz="1900" b="1" dirty="0">
              <a:solidFill>
                <a:schemeClr val="accent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266700" algn="l"/>
              </a:tabLst>
            </a:pPr>
            <a:endParaRPr lang="en-US" sz="19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truyền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dưới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tham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URL.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Màn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trích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xuất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URL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hiển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thị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phù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19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900" b="1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IMG_256"/>
          <p:cNvPicPr>
            <a:picLocks noChangeAspect="1"/>
          </p:cNvPicPr>
          <p:nvPr/>
        </p:nvPicPr>
        <p:blipFill rotWithShape="1">
          <a:blip r:embed="rId1"/>
          <a:srcRect l="15702" r="19320"/>
          <a:stretch>
            <a:fillRect/>
          </a:stretch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</p:spPr>
      </p:pic>
      <p:sp>
        <p:nvSpPr>
          <p:cNvPr id="4" name="Tiêu đề 1"/>
          <p:cNvSpPr>
            <a:spLocks noGrp="1"/>
          </p:cNvSpPr>
          <p:nvPr>
            <p:ph type="title"/>
          </p:nvPr>
        </p:nvSpPr>
        <p:spPr>
          <a:xfrm>
            <a:off x="534670" y="95250"/>
            <a:ext cx="4827270" cy="46101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90" b="1" kern="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CHƯƠNG</a:t>
            </a:r>
            <a:r>
              <a:rPr lang="en-US" sz="2890" b="1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 : CƠ SỞ LÝ LUẬN</a:t>
            </a:r>
            <a:b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endParaRPr lang="en-US" sz="2800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46355" y="924560"/>
            <a:ext cx="5083810" cy="5941060"/>
          </a:xfrm>
        </p:spPr>
        <p:txBody>
          <a:bodyPr>
            <a:noAutofit/>
          </a:bodyPr>
          <a:lstStyle/>
          <a:p>
            <a:pPr marR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Future :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Đ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ại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lỗi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tác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bất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 Đ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ược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rằng sẽ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tác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Async :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Đ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ể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khai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hàm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bất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khả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chứa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tác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bất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ü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Await :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hàm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bất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đợi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Future. Khi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gặp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khóa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"await",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thi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hàm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tạm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dừng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chờ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đợi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khi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Future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0" marR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endParaRPr lang="en-US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5137" name="Straight Connector 513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57" name="Straight Connector 513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58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59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60" name="Isosceles Tri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61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62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63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64" name="Isosceles Tri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6355" y="556260"/>
            <a:ext cx="101847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1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.1.4. 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Lập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trình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bất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đồng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bộ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với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Future, async, await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/>
          <p:cNvSpPr>
            <a:spLocks noGrp="1"/>
          </p:cNvSpPr>
          <p:nvPr>
            <p:ph type="title"/>
          </p:nvPr>
        </p:nvSpPr>
        <p:spPr>
          <a:xfrm>
            <a:off x="1555750" y="0"/>
            <a:ext cx="8596630" cy="701675"/>
          </a:xfrm>
        </p:spPr>
        <p:txBody>
          <a:bodyPr>
            <a:normAutofit/>
          </a:bodyPr>
          <a:lstStyle/>
          <a:p>
            <a:r>
              <a:rPr lang="en-US" sz="3000" b="1" kern="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Chương</a:t>
            </a:r>
            <a:r>
              <a:rPr lang="en-US" sz="3000" b="1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 : CƠ SỞ LÝ LUẬN</a:t>
            </a:r>
            <a:endParaRPr lang="en-US" sz="3000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117475" y="638175"/>
            <a:ext cx="9246235" cy="6219190"/>
          </a:xfrm>
        </p:spPr>
        <p:txBody>
          <a:bodyPr>
            <a:normAutofit fontScale="90000" lnSpcReduction="10000"/>
          </a:bodyPr>
          <a:lstStyle/>
          <a:p>
            <a:pPr marL="16510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65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65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.1.4. </a:t>
            </a:r>
            <a:r>
              <a:rPr lang="en-US" sz="2665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665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5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665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5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665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5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665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5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665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5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665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Future, async, await</a:t>
            </a:r>
            <a:endParaRPr lang="en-US" sz="2665" b="1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lvl="1" algn="just">
              <a:lnSpc>
                <a:spcPct val="150000"/>
              </a:lnSpc>
              <a:spcBef>
                <a:spcPts val="0"/>
              </a:spcBef>
            </a:pPr>
            <a:r>
              <a:rPr lang="en-US" sz="2445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45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45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45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45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45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45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45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45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45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45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45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45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45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45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45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45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45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45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45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45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45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45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45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2445" b="1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  <a:buFontTx/>
              <a:buChar char="-"/>
            </a:pPr>
            <a:endParaRPr 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 algn="just">
              <a:lnSpc>
                <a:spcPct val="170000"/>
              </a:lnSpc>
              <a:spcBef>
                <a:spcPts val="0"/>
              </a:spcBef>
              <a:buFontTx/>
              <a:buNone/>
            </a:pPr>
            <a:endParaRPr 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 algn="just">
              <a:lnSpc>
                <a:spcPct val="170000"/>
              </a:lnSpc>
              <a:spcBef>
                <a:spcPts val="0"/>
              </a:spcBef>
              <a:buFontTx/>
              <a:buNone/>
            </a:pPr>
            <a:endParaRPr 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  <a:buFontTx/>
              <a:buChar char="-"/>
            </a:pPr>
            <a:endParaRPr lang="en-US" sz="1700" b="1" dirty="0" err="1">
              <a:solidFill>
                <a:schemeClr val="accent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  <a:buFontTx/>
              <a:buChar char="-"/>
            </a:pPr>
            <a:endParaRPr lang="en-US" sz="2200" b="1" dirty="0" err="1">
              <a:solidFill>
                <a:schemeClr val="accent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  <a:buFontTx/>
              <a:buChar char="-"/>
            </a:pPr>
            <a:r>
              <a:rPr lang="en-US" sz="2445" b="1" u="sng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Gửi</a:t>
            </a:r>
            <a:r>
              <a:rPr lang="en-US" sz="2445" b="1" u="sng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b="1" u="sng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2445" b="1" u="sng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b="1" u="sng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2445" b="1" u="sng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b="1" u="sng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mạng</a:t>
            </a:r>
            <a:r>
              <a:rPr lang="en-US" sz="2445" b="1" u="sng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G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iúp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tránh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chặn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luồng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vẫn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tiếp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tục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chờ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đợi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trả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44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 algn="just">
              <a:lnSpc>
                <a:spcPct val="30000"/>
              </a:lnSpc>
              <a:spcBef>
                <a:spcPts val="0"/>
              </a:spcBef>
              <a:buFontTx/>
              <a:buNone/>
            </a:pPr>
            <a:endParaRPr lang="en-US" sz="244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  <a:buFontTx/>
              <a:buChar char="-"/>
            </a:pPr>
            <a:r>
              <a:rPr lang="en-US" sz="2445" b="1" u="sng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2445" b="1" u="sng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b="1" u="sng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445" b="1" u="sng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b="1" u="sng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tác</a:t>
            </a:r>
            <a:r>
              <a:rPr lang="en-US" sz="2445" b="1" u="sng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b="1" u="sng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2445" b="1" u="sng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b="1" u="sng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nặng</a:t>
            </a:r>
            <a:r>
              <a:rPr lang="en-US" sz="2445" b="1" u="sng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Trong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lớn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phức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tạp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bất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tránh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đứng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chương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44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 algn="just">
              <a:lnSpc>
                <a:spcPct val="20000"/>
              </a:lnSpc>
              <a:spcBef>
                <a:spcPts val="0"/>
              </a:spcBef>
              <a:buFontTx/>
              <a:buNone/>
            </a:pPr>
            <a:endParaRPr lang="en-US" sz="244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spcBef>
                <a:spcPts val="0"/>
              </a:spcBef>
              <a:buFontTx/>
              <a:buChar char="-"/>
            </a:pPr>
            <a:r>
              <a:rPr lang="en-US" sz="2445" b="1" u="sng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Truy</a:t>
            </a:r>
            <a:r>
              <a:rPr lang="en-US" sz="2445" b="1" u="sng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b="1" u="sng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vấn</a:t>
            </a:r>
            <a:r>
              <a:rPr lang="en-US" sz="2445" b="1" u="sng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b="1" u="sng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2445" b="1" u="sng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b="1" u="sng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sở</a:t>
            </a:r>
            <a:r>
              <a:rPr lang="en-US" sz="2445" b="1" u="sng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b="1" u="sng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2445" b="1" u="sng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b="1" u="sng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2445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S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ử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bất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đảm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đứng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do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truy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vấn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kéo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4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dài</a:t>
            </a:r>
            <a:r>
              <a:rPr lang="en-US" sz="24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44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000"/>
              </a:lnSpc>
              <a:spcBef>
                <a:spcPts val="0"/>
              </a:spcBef>
              <a:buFontTx/>
              <a:buChar char="-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65150" lvl="1">
              <a:lnSpc>
                <a:spcPct val="90000"/>
              </a:lnSpc>
              <a:spcBef>
                <a:spcPts val="0"/>
              </a:spcBef>
            </a:pPr>
            <a:endParaRPr lang="en-US" sz="1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lvl="1">
              <a:lnSpc>
                <a:spcPct val="90000"/>
              </a:lnSpc>
              <a:spcBef>
                <a:spcPts val="0"/>
              </a:spcBef>
            </a:pP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1"/>
          <a:srcRect l="30688" t="27736" r="35154" b="27689"/>
          <a:stretch>
            <a:fillRect/>
          </a:stretch>
        </p:blipFill>
        <p:spPr>
          <a:xfrm>
            <a:off x="2124075" y="1477645"/>
            <a:ext cx="4782185" cy="1847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/>
          <p:cNvSpPr>
            <a:spLocks noGrp="1"/>
          </p:cNvSpPr>
          <p:nvPr>
            <p:ph type="title"/>
          </p:nvPr>
        </p:nvSpPr>
        <p:spPr>
          <a:xfrm>
            <a:off x="677545" y="73660"/>
            <a:ext cx="8596630" cy="559435"/>
          </a:xfrm>
        </p:spPr>
        <p:txBody>
          <a:bodyPr>
            <a:normAutofit fontScale="90000"/>
          </a:bodyPr>
          <a:lstStyle/>
          <a:p>
            <a:r>
              <a:rPr lang="en-US" sz="4000" b="1" kern="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Chương</a:t>
            </a:r>
            <a:r>
              <a:rPr lang="en-US" sz="4000" b="1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1 : CƠ SỞ LÝ LUẬN</a:t>
            </a:r>
            <a:b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endParaRPr lang="en-US" sz="4000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296545" y="756920"/>
            <a:ext cx="9180830" cy="5218430"/>
          </a:xfrm>
        </p:spPr>
        <p:txBody>
          <a:bodyPr>
            <a:normAutofit/>
          </a:bodyPr>
          <a:lstStyle/>
          <a:p>
            <a:pPr marL="0" marR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5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.1.5. Firebase :</a:t>
            </a:r>
            <a:r>
              <a:rPr lang="en-US" sz="2500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500" b="1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b="1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47700" lvl="1" indent="-82550" algn="just">
              <a:lnSpc>
                <a:spcPct val="170000"/>
              </a:lnSpc>
              <a:spcBef>
                <a:spcPts val="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Firebase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nền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tảng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web do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Google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cung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loạt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dịch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giảm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bớt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đầu,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trung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chất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"/>
              <a:tabLst>
                <a:tab pos="266700" algn="l"/>
              </a:tabLst>
            </a:pPr>
            <a:endParaRPr 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7650" marR="0" indent="-825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7650" marR="0" indent="-825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indent="-34290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"/>
              <a:tabLst>
                <a:tab pos="266700" algn="l"/>
              </a:tabLst>
            </a:pPr>
            <a:endParaRPr lang="en-US" sz="14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0" marR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2" name="Picture 3" descr="IMG_256"/>
          <p:cNvPicPr>
            <a:picLocks noChangeAspect="1"/>
          </p:cNvPicPr>
          <p:nvPr/>
        </p:nvPicPr>
        <p:blipFill>
          <a:blip r:embed="rId1"/>
          <a:srcRect l="8732" t="13961" r="9612" b="26655"/>
          <a:stretch>
            <a:fillRect/>
          </a:stretch>
        </p:blipFill>
        <p:spPr>
          <a:xfrm>
            <a:off x="187960" y="2890520"/>
            <a:ext cx="8965565" cy="40557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-635" y="79375"/>
            <a:ext cx="9314815" cy="6777990"/>
          </a:xfrm>
        </p:spPr>
        <p:txBody>
          <a:bodyPr>
            <a:noAutofit/>
          </a:bodyPr>
          <a:lstStyle/>
          <a:p>
            <a:pPr marL="0" marR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.1. 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Firebase : 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ịch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vụ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và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khả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năng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chính</a:t>
            </a:r>
            <a:endParaRPr lang="en-US" sz="2400" b="1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65200" lvl="2" algn="just" fontAlgn="auto">
              <a:lnSpc>
                <a:spcPct val="110000"/>
              </a:lnSpc>
              <a:spcBef>
                <a:spcPts val="0"/>
              </a:spcBef>
            </a:pPr>
            <a:r>
              <a:rPr lang="en-US" sz="19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Realtime Database :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L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ưu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trữ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đồng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giữa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tức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36600" lvl="2" indent="0" algn="just" fontAlgn="auto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65200" lvl="2" algn="just" fontAlgn="auto">
              <a:lnSpc>
                <a:spcPct val="110000"/>
              </a:lnSpc>
              <a:spcBef>
                <a:spcPts val="0"/>
              </a:spcBef>
            </a:pPr>
            <a:r>
              <a:rPr lang="en-US" sz="19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Cloud </a:t>
            </a:r>
            <a:r>
              <a:rPr lang="en-US" sz="19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Firestore</a:t>
            </a:r>
            <a:r>
              <a:rPr lang="en-US" sz="19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L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ưu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trữ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cung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truy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vấn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mạnh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mẽ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65200" lvl="2" algn="just" fontAlgn="auto">
              <a:lnSpc>
                <a:spcPct val="110000"/>
              </a:lnSpc>
              <a:spcBef>
                <a:spcPts val="0"/>
              </a:spcBef>
            </a:pPr>
            <a:endParaRPr 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65200" lvl="2" algn="just" fontAlgn="auto">
              <a:lnSpc>
                <a:spcPct val="110000"/>
              </a:lnSpc>
              <a:spcBef>
                <a:spcPts val="0"/>
              </a:spcBef>
            </a:pPr>
            <a:r>
              <a:rPr lang="en-US" sz="19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Authentication :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Dịch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hỗ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trợ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email, Google, Facebook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65200" lvl="2" algn="just" fontAlgn="auto">
              <a:lnSpc>
                <a:spcPct val="110000"/>
              </a:lnSpc>
              <a:spcBef>
                <a:spcPts val="0"/>
              </a:spcBef>
            </a:pPr>
            <a:endParaRPr 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65200" lvl="2" algn="just" fontAlgn="auto">
              <a:lnSpc>
                <a:spcPct val="110000"/>
              </a:lnSpc>
              <a:spcBef>
                <a:spcPts val="0"/>
              </a:spcBef>
            </a:pPr>
            <a:r>
              <a:rPr lang="en-US" sz="19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Cloud Storage :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Dịch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lưu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trữ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đa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tiện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 video,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tệp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tin.</a:t>
            </a:r>
            <a:endParaRPr 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65200" lvl="2" algn="just" fontAlgn="auto">
              <a:lnSpc>
                <a:spcPct val="110000"/>
              </a:lnSpc>
              <a:spcBef>
                <a:spcPts val="0"/>
              </a:spcBef>
            </a:pPr>
            <a:endParaRPr lang="en-US" sz="19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65200" lvl="2" algn="just" fontAlgn="auto">
              <a:lnSpc>
                <a:spcPct val="110000"/>
              </a:lnSpc>
              <a:spcBef>
                <a:spcPts val="0"/>
              </a:spcBef>
            </a:pPr>
            <a:r>
              <a:rPr lang="en-US" sz="19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Cloud Functions :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Cho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viết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mã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logic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khai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nó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lên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Firebase.</a:t>
            </a:r>
            <a:endParaRPr 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36600" lvl="2" indent="0" algn="just" fontAlgn="auto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65200" lvl="2" algn="just" fontAlgn="auto">
              <a:lnSpc>
                <a:spcPct val="110000"/>
              </a:lnSpc>
              <a:spcBef>
                <a:spcPts val="0"/>
              </a:spcBef>
            </a:pPr>
            <a:r>
              <a:rPr lang="en-US" sz="19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Hosting :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Dịch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lưu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trữ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khai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web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tĩnh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65200" lvl="2" algn="just" fontAlgn="auto">
              <a:lnSpc>
                <a:spcPct val="110000"/>
              </a:lnSpc>
              <a:spcBef>
                <a:spcPts val="0"/>
              </a:spcBef>
            </a:pPr>
            <a:endParaRPr lang="en-US" sz="19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65200" lvl="2" algn="just" fontAlgn="auto">
              <a:lnSpc>
                <a:spcPct val="110000"/>
              </a:lnSpc>
              <a:spcBef>
                <a:spcPts val="0"/>
              </a:spcBef>
            </a:pPr>
            <a:r>
              <a:rPr lang="en-US" sz="19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Analytics :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Cung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tương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tác ứng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dụng.</a:t>
            </a:r>
            <a:endParaRPr lang="en-US" sz="19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65200" lvl="2" algn="just" fontAlgn="auto">
              <a:lnSpc>
                <a:spcPct val="110000"/>
              </a:lnSpc>
              <a:spcBef>
                <a:spcPts val="0"/>
              </a:spcBef>
            </a:pPr>
            <a:endParaRPr 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65200" lvl="2" algn="just" fontAlgn="auto">
              <a:lnSpc>
                <a:spcPct val="110000"/>
              </a:lnSpc>
              <a:spcBef>
                <a:spcPts val="0"/>
              </a:spcBef>
            </a:pPr>
            <a:r>
              <a:rPr lang="en-US" sz="19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Cloud Messaging :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Cho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gửi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đẩy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tới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web.</a:t>
            </a:r>
            <a:endParaRPr 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36600" lvl="2" indent="0" algn="just" fontAlgn="auto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65200" lvl="2" algn="just" fontAlgn="auto">
              <a:lnSpc>
                <a:spcPct val="110000"/>
              </a:lnSpc>
              <a:spcBef>
                <a:spcPts val="0"/>
              </a:spcBef>
            </a:pPr>
            <a:r>
              <a:rPr lang="en-US" sz="19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Authentication </a:t>
            </a:r>
            <a:r>
              <a:rPr lang="en-US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Cung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vệ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dùng.</a:t>
            </a:r>
            <a:endParaRPr lang="en-US" sz="19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7650" marR="0" indent="-825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indent="-34290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"/>
              <a:tabLst>
                <a:tab pos="266700" algn="l"/>
              </a:tabLst>
            </a:pPr>
            <a:endParaRPr lang="en-US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0" marR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4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1"/>
          <a:srcRect l="4923" t="9088" r="15218" b="5197"/>
          <a:stretch>
            <a:fillRect/>
          </a:stretch>
        </p:blipFill>
        <p:spPr>
          <a:xfrm>
            <a:off x="8962390" y="3717290"/>
            <a:ext cx="3229610" cy="3140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2"/>
          <a:srcRect l="5568" t="22578" r="7444" b="5466"/>
          <a:stretch>
            <a:fillRect/>
          </a:stretch>
        </p:blipFill>
        <p:spPr>
          <a:xfrm>
            <a:off x="9314180" y="0"/>
            <a:ext cx="2877820" cy="222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3"/>
          <a:stretch>
            <a:fillRect/>
          </a:stretch>
        </p:blipFill>
        <p:spPr>
          <a:xfrm>
            <a:off x="9715500" y="2222500"/>
            <a:ext cx="2475865" cy="14947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MEDIACOVER_FLAG" val="1"/>
  <p:tag name="KSO_WM_UNIT_MEDIACOVER_BTN_STATE" val="1"/>
</p:tagLst>
</file>

<file path=ppt/theme/theme1.xml><?xml version="1.0" encoding="utf-8"?>
<a:theme xmlns:a="http://schemas.openxmlformats.org/drawingml/2006/main" name="Phương diện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6583</Words>
  <Application>WPS Presentation</Application>
  <PresentationFormat>Màn hình rộng</PresentationFormat>
  <Paragraphs>217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SimSun</vt:lpstr>
      <vt:lpstr>Wingdings</vt:lpstr>
      <vt:lpstr>Wingdings 3</vt:lpstr>
      <vt:lpstr>Arial</vt:lpstr>
      <vt:lpstr>Times New Roman</vt:lpstr>
      <vt:lpstr>Wingdings</vt:lpstr>
      <vt:lpstr>Trebuchet MS</vt:lpstr>
      <vt:lpstr>Microsoft YaHei</vt:lpstr>
      <vt:lpstr>Arial Unicode MS</vt:lpstr>
      <vt:lpstr>Tahoma</vt:lpstr>
      <vt:lpstr>Calibri</vt:lpstr>
      <vt:lpstr>Phương diện</vt:lpstr>
      <vt:lpstr>PowerPoint 演示文稿</vt:lpstr>
      <vt:lpstr>CHƯƠNG 1 : CƠ SỞ LÝ LUẬN</vt:lpstr>
      <vt:lpstr>PowerPoint 演示文稿</vt:lpstr>
      <vt:lpstr>Chương 1 : CƠ SỞ LÝ LUẬN 		</vt:lpstr>
      <vt:lpstr>CHƯƠNG 1 : CƠ SỞ LÝ LUẬN</vt:lpstr>
      <vt:lpstr>CHƯƠNG 1 : CƠ SỞ LÝ LUẬN 		</vt:lpstr>
      <vt:lpstr>Chương 1 : CƠ SỞ LÝ LUẬN</vt:lpstr>
      <vt:lpstr>Chương 1 : CƠ SỞ LÝ LUẬN 		</vt:lpstr>
      <vt:lpstr>PowerPoint 演示文稿</vt:lpstr>
      <vt:lpstr>Chương 1 : CƠ SỞ LÝ LUẬN 		</vt:lpstr>
      <vt:lpstr>Chương 2 : CÀI ĐẶT VÀ THỬ NGHIỆM	</vt:lpstr>
      <vt:lpstr>PowerPoint 演示文稿</vt:lpstr>
      <vt:lpstr>PowerPoint 演示文稿</vt:lpstr>
      <vt:lpstr>PowerPoint 演示文稿</vt:lpstr>
      <vt:lpstr>PowerPoint 演示文稿</vt:lpstr>
      <vt:lpstr>Chương 3 : KẾT LUẬN  		</vt:lpstr>
      <vt:lpstr>DANH MỤC TÀI LIỆU THAM KHẢO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Pin Đệ</dc:creator>
  <cp:lastModifiedBy>ACER</cp:lastModifiedBy>
  <cp:revision>7</cp:revision>
  <dcterms:created xsi:type="dcterms:W3CDTF">2023-08-09T06:26:00Z</dcterms:created>
  <dcterms:modified xsi:type="dcterms:W3CDTF">2023-08-10T06:05:47Z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93BF0162FFB0479887ECA03B0A0DF616</vt:lpwstr>
  </property>
  <property fmtid="{D5CDD505-2E9C-101B-9397-08002B2CF9AE}" pid="3" name="KSOProductBuildVer">
    <vt:lpwstr>1033-11.2.0.11537</vt:lpwstr>
  </property>
</Properties>
</file>