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9" r:id="rId4"/>
    <p:sldId id="258"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511"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371792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205364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7474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256983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3713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3390370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604042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236614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20683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771FA-4870-4215-963D-2BF934AE261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106418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A771FA-4870-4215-963D-2BF934AE261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337311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A771FA-4870-4215-963D-2BF934AE2618}"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115278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A771FA-4870-4215-963D-2BF934AE2618}"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289598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771FA-4870-4215-963D-2BF934AE2618}"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390349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A771FA-4870-4215-963D-2BF934AE261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266708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A771FA-4870-4215-963D-2BF934AE261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E7E26-F4E3-4CCB-96AD-EA8398DEF45F}" type="slidenum">
              <a:rPr lang="en-US" smtClean="0"/>
              <a:t>‹#›</a:t>
            </a:fld>
            <a:endParaRPr lang="en-US"/>
          </a:p>
        </p:txBody>
      </p:sp>
    </p:spTree>
    <p:extLst>
      <p:ext uri="{BB962C8B-B14F-4D97-AF65-F5344CB8AC3E}">
        <p14:creationId xmlns:p14="http://schemas.microsoft.com/office/powerpoint/2010/main" val="307072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A771FA-4870-4215-963D-2BF934AE2618}" type="datetimeFigureOut">
              <a:rPr lang="en-US" smtClean="0"/>
              <a:t>1/6/2020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CE7E26-F4E3-4CCB-96AD-EA8398DEF45F}" type="slidenum">
              <a:rPr lang="en-US" smtClean="0"/>
              <a:t>‹#›</a:t>
            </a:fld>
            <a:endParaRPr lang="en-US"/>
          </a:p>
        </p:txBody>
      </p:sp>
    </p:spTree>
    <p:extLst>
      <p:ext uri="{BB962C8B-B14F-4D97-AF65-F5344CB8AC3E}">
        <p14:creationId xmlns:p14="http://schemas.microsoft.com/office/powerpoint/2010/main" val="41178598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d1.bvdaihoc.com.vn/faqs_all.asp" TargetMode="External"/><Relationship Id="rId2" Type="http://schemas.openxmlformats.org/officeDocument/2006/relationships/hyperlink" Target="http://www.bvdaihoc.com.v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d1.bvdaihoc.com.vn/faqs_all.asp/robots.txt" TargetMode="External"/><Relationship Id="rId2" Type="http://schemas.openxmlformats.org/officeDocument/2006/relationships/hyperlink" Target="http://www.bvdaihoc.com.vn/robots.tx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9767-935E-45F1-8699-865B738C6B47}"/>
              </a:ext>
            </a:extLst>
          </p:cNvPr>
          <p:cNvSpPr>
            <a:spLocks noGrp="1"/>
          </p:cNvSpPr>
          <p:nvPr>
            <p:ph type="ctrTitle"/>
          </p:nvPr>
        </p:nvSpPr>
        <p:spPr/>
        <p:txBody>
          <a:bodyPr/>
          <a:lstStyle/>
          <a:p>
            <a:r>
              <a:rPr lang="en-US">
                <a:latin typeface="Segoe UI" panose="020B0502040204020203" pitchFamily="34" charset="0"/>
                <a:cs typeface="Segoe UI" panose="020B0502040204020203" pitchFamily="34" charset="0"/>
              </a:rPr>
              <a:t>Đồ án cuối kỳ</a:t>
            </a:r>
          </a:p>
        </p:txBody>
      </p:sp>
      <p:sp>
        <p:nvSpPr>
          <p:cNvPr id="3" name="Subtitle 2">
            <a:extLst>
              <a:ext uri="{FF2B5EF4-FFF2-40B4-BE49-F238E27FC236}">
                <a16:creationId xmlns:a16="http://schemas.microsoft.com/office/drawing/2014/main" id="{13AAE454-15A7-41F3-8ED0-8A0AE50A46CA}"/>
              </a:ext>
            </a:extLst>
          </p:cNvPr>
          <p:cNvSpPr>
            <a:spLocks noGrp="1"/>
          </p:cNvSpPr>
          <p:nvPr>
            <p:ph type="subTitle" idx="1"/>
          </p:nvPr>
        </p:nvSpPr>
        <p:spPr/>
        <p:txBody>
          <a:bodyPr>
            <a:normAutofit fontScale="62500" lnSpcReduction="20000"/>
          </a:bodyPr>
          <a:lstStyle/>
          <a:p>
            <a:r>
              <a:rPr lang="en-US">
                <a:latin typeface="Segoe UI" panose="020B0502040204020203" pitchFamily="34" charset="0"/>
                <a:cs typeface="Segoe UI" panose="020B0502040204020203" pitchFamily="34" charset="0"/>
              </a:rPr>
              <a:t>Môn Khoa học dữ liệu</a:t>
            </a:r>
          </a:p>
          <a:p>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Phạm Quang Ph</a:t>
            </a:r>
            <a:r>
              <a:rPr lang="vi-VN">
                <a:latin typeface="Segoe UI" panose="020B0502040204020203" pitchFamily="34" charset="0"/>
                <a:cs typeface="Segoe UI" panose="020B0502040204020203" pitchFamily="34" charset="0"/>
              </a:rPr>
              <a:t>ư</a:t>
            </a:r>
            <a:r>
              <a:rPr lang="en-US">
                <a:latin typeface="Segoe UI" panose="020B0502040204020203" pitchFamily="34" charset="0"/>
                <a:cs typeface="Segoe UI" panose="020B0502040204020203" pitchFamily="34" charset="0"/>
              </a:rPr>
              <a:t>ớc Nguyên – 1612441</a:t>
            </a:r>
          </a:p>
          <a:p>
            <a:r>
              <a:rPr lang="en-US">
                <a:latin typeface="Segoe UI" panose="020B0502040204020203" pitchFamily="34" charset="0"/>
                <a:cs typeface="Segoe UI" panose="020B0502040204020203" pitchFamily="34" charset="0"/>
              </a:rPr>
              <a:t>Nguyễn Cao Nhân - 1612451</a:t>
            </a:r>
          </a:p>
        </p:txBody>
      </p:sp>
    </p:spTree>
    <p:extLst>
      <p:ext uri="{BB962C8B-B14F-4D97-AF65-F5344CB8AC3E}">
        <p14:creationId xmlns:p14="http://schemas.microsoft.com/office/powerpoint/2010/main" val="3785187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B022-908F-4B1E-8EA7-C1F5506B3DDA}"/>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Tính chính xác của dữ liệu?</a:t>
            </a:r>
            <a:br>
              <a:rPr lang="en-US">
                <a:latin typeface="Segoe UI" panose="020B0502040204020203" pitchFamily="34" charset="0"/>
                <a:cs typeface="Segoe UI" panose="020B0502040204020203" pitchFamily="34" charset="0"/>
              </a:rPr>
            </a:br>
            <a:endParaRPr lang="en-US">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3152469-6643-4167-ACF4-FF2F35919760}"/>
              </a:ext>
            </a:extLst>
          </p:cNvPr>
          <p:cNvSpPr>
            <a:spLocks noGrp="1"/>
          </p:cNvSpPr>
          <p:nvPr>
            <p:ph idx="1"/>
          </p:nvPr>
        </p:nvSpPr>
        <p:spPr/>
        <p:txBody>
          <a:bodyPr/>
          <a:lstStyle/>
          <a:p>
            <a:r>
              <a:rPr lang="vi-VN">
                <a:latin typeface="Segoe UI" panose="020B0502040204020203" pitchFamily="34" charset="0"/>
                <a:cs typeface="Segoe UI" panose="020B0502040204020203" pitchFamily="34" charset="0"/>
              </a:rPr>
              <a:t>Nhóm tin tưởng vào sự phân loại của trang web bệnh viện Đại học Y dược Thành phố Hồ Chí Minh!</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01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B233-EA83-46FA-B493-1BDF10CCB8BE}"/>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Ý t</a:t>
            </a:r>
            <a:r>
              <a:rPr lang="vi-VN">
                <a:latin typeface="Segoe UI" panose="020B0502040204020203" pitchFamily="34" charset="0"/>
                <a:cs typeface="Segoe UI" panose="020B0502040204020203" pitchFamily="34" charset="0"/>
              </a:rPr>
              <a:t>ư</a:t>
            </a:r>
            <a:r>
              <a:rPr lang="en-US">
                <a:latin typeface="Segoe UI" panose="020B0502040204020203" pitchFamily="34" charset="0"/>
                <a:cs typeface="Segoe UI" panose="020B0502040204020203" pitchFamily="34" charset="0"/>
              </a:rPr>
              <a:t>ởng thực hiện đồ án</a:t>
            </a:r>
          </a:p>
        </p:txBody>
      </p:sp>
      <p:sp>
        <p:nvSpPr>
          <p:cNvPr id="3" name="Content Placeholder 2">
            <a:extLst>
              <a:ext uri="{FF2B5EF4-FFF2-40B4-BE49-F238E27FC236}">
                <a16:creationId xmlns:a16="http://schemas.microsoft.com/office/drawing/2014/main" id="{AFFF5697-CEAE-4F24-9D8D-9E13E4BF6901}"/>
              </a:ext>
            </a:extLst>
          </p:cNvPr>
          <p:cNvSpPr>
            <a:spLocks noGrp="1"/>
          </p:cNvSpPr>
          <p:nvPr>
            <p:ph idx="1"/>
          </p:nvPr>
        </p:nvSpPr>
        <p:spPr/>
        <p:txBody>
          <a:bodyPr/>
          <a:lstStyle/>
          <a:p>
            <a:r>
              <a:rPr lang="en-US">
                <a:latin typeface="Segoe UI" panose="020B0502040204020203" pitchFamily="34" charset="0"/>
                <a:cs typeface="Segoe UI" panose="020B0502040204020203" pitchFamily="34" charset="0"/>
              </a:rPr>
              <a:t>C</a:t>
            </a:r>
            <a:r>
              <a:rPr lang="vi-VN">
                <a:latin typeface="Segoe UI" panose="020B0502040204020203" pitchFamily="34" charset="0"/>
                <a:cs typeface="Segoe UI" panose="020B0502040204020203" pitchFamily="34" charset="0"/>
              </a:rPr>
              <a:t>hia tập dữ liệu ban đầu thành 3 tập train, validation, test với tỉ lệ</a:t>
            </a:r>
            <a:r>
              <a:rPr lang="en-US">
                <a:latin typeface="Segoe UI" panose="020B0502040204020203" pitchFamily="34" charset="0"/>
                <a:cs typeface="Segoe UI" panose="020B0502040204020203" pitchFamily="34" charset="0"/>
              </a:rPr>
              <a:t> 6/2/2</a:t>
            </a:r>
          </a:p>
          <a:p>
            <a:r>
              <a:rPr lang="en-US">
                <a:latin typeface="Segoe UI" panose="020B0502040204020203" pitchFamily="34" charset="0"/>
                <a:cs typeface="Segoe UI" panose="020B0502040204020203" pitchFamily="34" charset="0"/>
              </a:rPr>
              <a:t>N</a:t>
            </a:r>
            <a:r>
              <a:rPr lang="vi-VN">
                <a:latin typeface="Segoe UI" panose="020B0502040204020203" pitchFamily="34" charset="0"/>
                <a:cs typeface="Segoe UI" panose="020B0502040204020203" pitchFamily="34" charset="0"/>
              </a:rPr>
              <a:t>hóm sẽ thực hiện các bước tiền xử lý sau: </a:t>
            </a:r>
            <a:endParaRPr lang="en-US">
              <a:latin typeface="Segoe UI" panose="020B0502040204020203" pitchFamily="34" charset="0"/>
              <a:cs typeface="Segoe UI" panose="020B0502040204020203" pitchFamily="34" charset="0"/>
            </a:endParaRPr>
          </a:p>
          <a:p>
            <a:pPr lvl="1"/>
            <a:r>
              <a:rPr lang="en-US">
                <a:latin typeface="Segoe UI" panose="020B0502040204020203" pitchFamily="34" charset="0"/>
                <a:cs typeface="Segoe UI" panose="020B0502040204020203" pitchFamily="34" charset="0"/>
              </a:rPr>
              <a:t>T</a:t>
            </a:r>
            <a:r>
              <a:rPr lang="vi-VN">
                <a:latin typeface="Segoe UI" panose="020B0502040204020203" pitchFamily="34" charset="0"/>
                <a:cs typeface="Segoe UI" panose="020B0502040204020203" pitchFamily="34" charset="0"/>
              </a:rPr>
              <a:t>ạo "từ điển từ" từ tập train</a:t>
            </a:r>
            <a:endParaRPr lang="en-US">
              <a:latin typeface="Segoe UI" panose="020B0502040204020203" pitchFamily="34" charset="0"/>
              <a:cs typeface="Segoe UI" panose="020B0502040204020203" pitchFamily="34" charset="0"/>
            </a:endParaRPr>
          </a:p>
          <a:p>
            <a:pPr lvl="1"/>
            <a:r>
              <a:rPr lang="en-US">
                <a:latin typeface="Segoe UI" panose="020B0502040204020203" pitchFamily="34" charset="0"/>
                <a:cs typeface="Segoe UI" panose="020B0502040204020203" pitchFamily="34" charset="0"/>
              </a:rPr>
              <a:t>T</a:t>
            </a:r>
            <a:r>
              <a:rPr lang="vi-VN">
                <a:latin typeface="Segoe UI" panose="020B0502040204020203" pitchFamily="34" charset="0"/>
                <a:cs typeface="Segoe UI" panose="020B0502040204020203" pitchFamily="34" charset="0"/>
              </a:rPr>
              <a:t>ạo danh sách stopword và loại bỏ các từ này trong danh sách câu hỏi</a:t>
            </a:r>
            <a:endParaRPr lang="en-US">
              <a:latin typeface="Segoe UI" panose="020B0502040204020203" pitchFamily="34" charset="0"/>
              <a:cs typeface="Segoe UI" panose="020B0502040204020203" pitchFamily="34" charset="0"/>
            </a:endParaRPr>
          </a:p>
          <a:p>
            <a:pPr lvl="1"/>
            <a:r>
              <a:rPr lang="en-US">
                <a:latin typeface="Segoe UI" panose="020B0502040204020203" pitchFamily="34" charset="0"/>
                <a:cs typeface="Segoe UI" panose="020B0502040204020203" pitchFamily="34" charset="0"/>
              </a:rPr>
              <a:t>C</a:t>
            </a:r>
            <a:r>
              <a:rPr lang="vi-VN">
                <a:latin typeface="Segoe UI" panose="020B0502040204020203" pitchFamily="34" charset="0"/>
                <a:cs typeface="Segoe UI" panose="020B0502040204020203" pitchFamily="34" charset="0"/>
              </a:rPr>
              <a:t>huyển đổi từng câu hỏi thành dạng vecto</a:t>
            </a:r>
            <a:r>
              <a:rPr lang="en-US">
                <a:latin typeface="Segoe UI" panose="020B0502040204020203" pitchFamily="34" charset="0"/>
                <a:cs typeface="Segoe UI" panose="020B0502040204020203" pitchFamily="34" charset="0"/>
              </a:rPr>
              <a:t>r</a:t>
            </a:r>
            <a:r>
              <a:rPr lang="vi-VN">
                <a:latin typeface="Segoe UI" panose="020B0502040204020203" pitchFamily="34" charset="0"/>
                <a:cs typeface="Segoe UI" panose="020B0502040204020203" pitchFamily="34" charset="0"/>
              </a:rPr>
              <a:t> (bag of word), dùng một số phương pháp giảm số chiều do từ điển rất nhiều từ nên vecto</a:t>
            </a:r>
            <a:r>
              <a:rPr lang="en-US">
                <a:latin typeface="Segoe UI" panose="020B0502040204020203" pitchFamily="34" charset="0"/>
                <a:cs typeface="Segoe UI" panose="020B0502040204020203" pitchFamily="34" charset="0"/>
              </a:rPr>
              <a:t>r</a:t>
            </a:r>
            <a:r>
              <a:rPr lang="vi-VN">
                <a:latin typeface="Segoe UI" panose="020B0502040204020203" pitchFamily="34" charset="0"/>
                <a:cs typeface="Segoe UI" panose="020B0502040204020203" pitchFamily="34" charset="0"/>
              </a:rPr>
              <a:t> đặc trưng sẽ rất dài</a:t>
            </a:r>
            <a:endParaRPr lang="en-US">
              <a:latin typeface="Segoe UI" panose="020B0502040204020203" pitchFamily="34" charset="0"/>
              <a:cs typeface="Segoe UI" panose="020B0502040204020203" pitchFamily="34" charset="0"/>
            </a:endParaRPr>
          </a:p>
          <a:p>
            <a:pPr lvl="1"/>
            <a:r>
              <a:rPr lang="vi-VN">
                <a:latin typeface="Segoe UI" panose="020B0502040204020203" pitchFamily="34" charset="0"/>
                <a:cs typeface="Segoe UI" panose="020B0502040204020203" pitchFamily="34" charset="0"/>
              </a:rPr>
              <a:t>Khi có vecto</a:t>
            </a:r>
            <a:r>
              <a:rPr lang="en-US">
                <a:latin typeface="Segoe UI" panose="020B0502040204020203" pitchFamily="34" charset="0"/>
                <a:cs typeface="Segoe UI" panose="020B0502040204020203" pitchFamily="34" charset="0"/>
              </a:rPr>
              <a:t>r</a:t>
            </a:r>
            <a:r>
              <a:rPr lang="vi-VN">
                <a:latin typeface="Segoe UI" panose="020B0502040204020203" pitchFamily="34" charset="0"/>
                <a:cs typeface="Segoe UI" panose="020B0502040204020203" pitchFamily="34" charset="0"/>
              </a:rPr>
              <a:t> dạng số ta có thể chọn mô hình để huấn luyện</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250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19BE-B6A4-441D-935A-75251A35921D}"/>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Câu hỏi cần trả lời?</a:t>
            </a:r>
          </a:p>
        </p:txBody>
      </p:sp>
      <p:sp>
        <p:nvSpPr>
          <p:cNvPr id="3" name="Content Placeholder 2">
            <a:extLst>
              <a:ext uri="{FF2B5EF4-FFF2-40B4-BE49-F238E27FC236}">
                <a16:creationId xmlns:a16="http://schemas.microsoft.com/office/drawing/2014/main" id="{64095920-B508-4042-8A59-180C4F5C4F1B}"/>
              </a:ext>
            </a:extLst>
          </p:cNvPr>
          <p:cNvSpPr>
            <a:spLocks noGrp="1"/>
          </p:cNvSpPr>
          <p:nvPr>
            <p:ph idx="1"/>
          </p:nvPr>
        </p:nvSpPr>
        <p:spPr/>
        <p:txBody>
          <a:bodyPr>
            <a:normAutofit/>
          </a:bodyPr>
          <a:lstStyle/>
          <a:p>
            <a:r>
              <a:rPr lang="vi-VN">
                <a:latin typeface="Segoe UI" panose="020B0502040204020203" pitchFamily="34" charset="0"/>
                <a:cs typeface="Segoe UI" panose="020B0502040204020203" pitchFamily="34" charset="0"/>
              </a:rPr>
              <a:t>Phân loại câu hỏi trong hệ thống hỏi và đáp của bệnh viện Đại học Y dược Thành phố Hồ Chí Minh. </a:t>
            </a:r>
            <a:endParaRPr lang="en-US">
              <a:latin typeface="Segoe UI" panose="020B0502040204020203" pitchFamily="34" charset="0"/>
              <a:cs typeface="Segoe UI" panose="020B0502040204020203" pitchFamily="34" charset="0"/>
            </a:endParaRPr>
          </a:p>
          <a:p>
            <a:r>
              <a:rPr lang="vi-VN">
                <a:latin typeface="Segoe UI" panose="020B0502040204020203" pitchFamily="34" charset="0"/>
                <a:cs typeface="Segoe UI" panose="020B0502040204020203" pitchFamily="34" charset="0"/>
              </a:rPr>
              <a:t>Các câu hỏi này được khách, người bệnh, người thân của người bệnh gửi đến bệnh viện thông qua nhiều kênh khác nhau: email, hỏi trực tiếp, fanpage, ... và được tổng hợp ở trang chủ của bệnh viện </a:t>
            </a:r>
            <a:r>
              <a:rPr lang="vi-VN">
                <a:latin typeface="Segoe UI" panose="020B0502040204020203" pitchFamily="34" charset="0"/>
                <a:cs typeface="Segoe UI" panose="020B0502040204020203" pitchFamily="34" charset="0"/>
                <a:hlinkClick r:id="rId2"/>
              </a:rPr>
              <a:t>http://www.bvdaihoc.com.vn/</a:t>
            </a:r>
            <a:r>
              <a:rPr lang="vi-VN">
                <a:latin typeface="Segoe UI" panose="020B0502040204020203" pitchFamily="34" charset="0"/>
                <a:cs typeface="Segoe UI" panose="020B0502040204020203" pitchFamily="34" charset="0"/>
              </a:rPr>
              <a:t>, vào mục Giải đáp &amp; Tư vấn </a:t>
            </a:r>
            <a:r>
              <a:rPr lang="vi-VN">
                <a:latin typeface="Segoe UI" panose="020B0502040204020203" pitchFamily="34" charset="0"/>
                <a:cs typeface="Segoe UI" panose="020B0502040204020203" pitchFamily="34" charset="0"/>
                <a:hlinkClick r:id="rId3"/>
              </a:rPr>
              <a:t>http://gd1.bvdaihoc.com.vn/faqs_all.asp</a:t>
            </a:r>
            <a:r>
              <a:rPr lang="vi-VN">
                <a:latin typeface="Segoe UI" panose="020B0502040204020203" pitchFamily="34" charset="0"/>
                <a:cs typeface="Segoe UI" panose="020B0502040204020203" pitchFamily="34" charset="0"/>
              </a:rPr>
              <a:t>. </a:t>
            </a:r>
            <a:endParaRPr lang="en-US">
              <a:latin typeface="Segoe UI" panose="020B0502040204020203" pitchFamily="34" charset="0"/>
              <a:cs typeface="Segoe UI" panose="020B0502040204020203" pitchFamily="34" charset="0"/>
            </a:endParaRPr>
          </a:p>
          <a:p>
            <a:r>
              <a:rPr lang="vi-VN">
                <a:latin typeface="Segoe UI" panose="020B0502040204020203" pitchFamily="34" charset="0"/>
                <a:cs typeface="Segoe UI" panose="020B0502040204020203" pitchFamily="34" charset="0"/>
              </a:rPr>
              <a:t>Trong trang web này người ta phân các câu hỏi thành 30 danh mục khác nhau </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N</a:t>
            </a:r>
            <a:r>
              <a:rPr lang="vi-VN">
                <a:latin typeface="Segoe UI" panose="020B0502040204020203" pitchFamily="34" charset="0"/>
                <a:cs typeface="Segoe UI" panose="020B0502040204020203" pitchFamily="34" charset="0"/>
              </a:rPr>
              <a:t>hóm chỉ giải quyết câu hỏi trên 3 nhóm là </a:t>
            </a:r>
            <a:r>
              <a:rPr lang="vi-VN" b="1">
                <a:latin typeface="Segoe UI" panose="020B0502040204020203" pitchFamily="34" charset="0"/>
                <a:cs typeface="Segoe UI" panose="020B0502040204020203" pitchFamily="34" charset="0"/>
              </a:rPr>
              <a:t>Dị ứng - Miễn dịch lâm sàng</a:t>
            </a:r>
            <a:r>
              <a:rPr lang="vi-VN">
                <a:latin typeface="Segoe UI" panose="020B0502040204020203" pitchFamily="34" charset="0"/>
                <a:cs typeface="Segoe UI" panose="020B0502040204020203" pitchFamily="34" charset="0"/>
              </a:rPr>
              <a:t>, </a:t>
            </a:r>
            <a:r>
              <a:rPr lang="vi-VN" b="1">
                <a:latin typeface="Segoe UI" panose="020B0502040204020203" pitchFamily="34" charset="0"/>
                <a:cs typeface="Segoe UI" panose="020B0502040204020203" pitchFamily="34" charset="0"/>
              </a:rPr>
              <a:t>Phổi</a:t>
            </a:r>
            <a:r>
              <a:rPr lang="vi-VN">
                <a:latin typeface="Segoe UI" panose="020B0502040204020203" pitchFamily="34" charset="0"/>
                <a:cs typeface="Segoe UI" panose="020B0502040204020203" pitchFamily="34" charset="0"/>
              </a:rPr>
              <a:t> và </a:t>
            </a:r>
            <a:r>
              <a:rPr lang="vi-VN" b="1">
                <a:latin typeface="Segoe UI" panose="020B0502040204020203" pitchFamily="34" charset="0"/>
                <a:cs typeface="Segoe UI" panose="020B0502040204020203" pitchFamily="34" charset="0"/>
              </a:rPr>
              <a:t>Tai mũi họng</a:t>
            </a:r>
            <a:r>
              <a:rPr lang="vi-VN">
                <a:latin typeface="Segoe UI" panose="020B0502040204020203" pitchFamily="34" charset="0"/>
                <a:cs typeface="Segoe UI" panose="020B0502040204020203" pitchFamily="34" charset="0"/>
              </a:rPr>
              <a:t>.</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0115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FFC5-2E59-4C12-BD56-A5484644831F}"/>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Trang web để lấy dữ liệu</a:t>
            </a:r>
          </a:p>
        </p:txBody>
      </p:sp>
      <p:pic>
        <p:nvPicPr>
          <p:cNvPr id="4" name="Content Placeholder 3">
            <a:extLst>
              <a:ext uri="{FF2B5EF4-FFF2-40B4-BE49-F238E27FC236}">
                <a16:creationId xmlns:a16="http://schemas.microsoft.com/office/drawing/2014/main" id="{8C20383B-5D13-4AAD-9D02-8D31C43D7FB1}"/>
              </a:ext>
            </a:extLst>
          </p:cNvPr>
          <p:cNvPicPr>
            <a:picLocks noGrp="1" noChangeAspect="1"/>
          </p:cNvPicPr>
          <p:nvPr>
            <p:ph idx="1"/>
          </p:nvPr>
        </p:nvPicPr>
        <p:blipFill>
          <a:blip r:embed="rId2"/>
          <a:stretch>
            <a:fillRect/>
          </a:stretch>
        </p:blipFill>
        <p:spPr>
          <a:xfrm>
            <a:off x="2800204" y="2160588"/>
            <a:ext cx="4351629" cy="3881437"/>
          </a:xfrm>
          <a:prstGeom prst="rect">
            <a:avLst/>
          </a:prstGeom>
        </p:spPr>
      </p:pic>
      <p:sp>
        <p:nvSpPr>
          <p:cNvPr id="5" name="TextBox 4">
            <a:extLst>
              <a:ext uri="{FF2B5EF4-FFF2-40B4-BE49-F238E27FC236}">
                <a16:creationId xmlns:a16="http://schemas.microsoft.com/office/drawing/2014/main" id="{D415C7EB-1ED8-4272-B00F-93E3CFA24D33}"/>
              </a:ext>
            </a:extLst>
          </p:cNvPr>
          <p:cNvSpPr txBox="1"/>
          <p:nvPr/>
        </p:nvSpPr>
        <p:spPr>
          <a:xfrm>
            <a:off x="2835479" y="1489046"/>
            <a:ext cx="4643306" cy="369332"/>
          </a:xfrm>
          <a:prstGeom prst="rect">
            <a:avLst/>
          </a:prstGeom>
          <a:noFill/>
        </p:spPr>
        <p:txBody>
          <a:bodyPr wrap="square" rtlCol="0">
            <a:spAutoFit/>
          </a:bodyPr>
          <a:lstStyle/>
          <a:p>
            <a:r>
              <a:rPr lang="en-US">
                <a:latin typeface="Segoe UI" panose="020B0502040204020203" pitchFamily="34" charset="0"/>
                <a:cs typeface="Segoe UI" panose="020B0502040204020203" pitchFamily="34" charset="0"/>
              </a:rPr>
              <a:t>http://gd1.bvdaihoc.com.vn/faqs_all.asp</a:t>
            </a:r>
          </a:p>
        </p:txBody>
      </p:sp>
    </p:spTree>
    <p:extLst>
      <p:ext uri="{BB962C8B-B14F-4D97-AF65-F5344CB8AC3E}">
        <p14:creationId xmlns:p14="http://schemas.microsoft.com/office/powerpoint/2010/main" val="3167171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A764-6769-42DA-97E8-7FB2F0918CFC}"/>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Lợi ích của việc trả lời câu hỏi này?</a:t>
            </a:r>
          </a:p>
        </p:txBody>
      </p:sp>
      <p:sp>
        <p:nvSpPr>
          <p:cNvPr id="3" name="Content Placeholder 2">
            <a:extLst>
              <a:ext uri="{FF2B5EF4-FFF2-40B4-BE49-F238E27FC236}">
                <a16:creationId xmlns:a16="http://schemas.microsoft.com/office/drawing/2014/main" id="{4CAD16DB-812F-4EFD-9120-EA2B960C0D1D}"/>
              </a:ext>
            </a:extLst>
          </p:cNvPr>
          <p:cNvSpPr>
            <a:spLocks noGrp="1"/>
          </p:cNvSpPr>
          <p:nvPr>
            <p:ph idx="1"/>
          </p:nvPr>
        </p:nvSpPr>
        <p:spPr/>
        <p:txBody>
          <a:bodyPr/>
          <a:lstStyle/>
          <a:p>
            <a:r>
              <a:rPr lang="en-US">
                <a:latin typeface="Segoe UI" panose="020B0502040204020203" pitchFamily="34" charset="0"/>
                <a:cs typeface="Segoe UI" panose="020B0502040204020203" pitchFamily="34" charset="0"/>
              </a:rPr>
              <a:t>Hiện tại sẽ có </a:t>
            </a:r>
            <a:r>
              <a:rPr lang="vi-VN">
                <a:latin typeface="Segoe UI" panose="020B0502040204020203" pitchFamily="34" charset="0"/>
                <a:cs typeface="Segoe UI" panose="020B0502040204020203" pitchFamily="34" charset="0"/>
              </a:rPr>
              <a:t>một người chịu trách nhiệm tiếp nhận câu hỏi sau đó đọc câu hỏi và chuyển tới đúng bác sĩ chuyên khoa để giải đáp </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C</a:t>
            </a:r>
            <a:r>
              <a:rPr lang="vi-VN">
                <a:latin typeface="Segoe UI" panose="020B0502040204020203" pitchFamily="34" charset="0"/>
                <a:cs typeface="Segoe UI" panose="020B0502040204020203" pitchFamily="34" charset="0"/>
              </a:rPr>
              <a:t>ó thể có ngày nào đó lượng câu hỏi đến khá nhiều khiến cho việc giải đáp không được kịp thời nhanh chóng</a:t>
            </a:r>
            <a:endParaRPr lang="en-US">
              <a:latin typeface="Segoe UI" panose="020B0502040204020203" pitchFamily="34" charset="0"/>
              <a:cs typeface="Segoe UI" panose="020B0502040204020203" pitchFamily="34" charset="0"/>
            </a:endParaRPr>
          </a:p>
          <a:p>
            <a:r>
              <a:rPr lang="vi-VN">
                <a:latin typeface="Segoe UI" panose="020B0502040204020203" pitchFamily="34" charset="0"/>
                <a:cs typeface="Segoe UI" panose="020B0502040204020203" pitchFamily="34" charset="0"/>
              </a:rPr>
              <a:t>Hi vọng với cách phân loại tự động sẽ giúp tiết kiệm thời gian</a:t>
            </a:r>
            <a:endParaRPr lang="en-US">
              <a:latin typeface="Segoe UI" panose="020B0502040204020203" pitchFamily="34" charset="0"/>
              <a:cs typeface="Segoe UI" panose="020B0502040204020203" pitchFamily="34" charset="0"/>
            </a:endParaRPr>
          </a:p>
          <a:p>
            <a:r>
              <a:rPr lang="vi-VN">
                <a:latin typeface="Segoe UI" panose="020B0502040204020203" pitchFamily="34" charset="0"/>
                <a:cs typeface="Segoe UI" panose="020B0502040204020203" pitchFamily="34" charset="0"/>
              </a:rPr>
              <a:t>Nhóm có nghĩ tới các trường hợp bị phân loại sai, thì bác sĩ chuyên khoa khi đọc sẽ biết và gửi lại cho đúng chuyên khoa, hi vọng số lượng câu nhầm lẫn này sẽ không nhiều!</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9345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7470-7FBD-418E-944D-6EEF9C26678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Gửi câu hỏi</a:t>
            </a:r>
          </a:p>
        </p:txBody>
      </p:sp>
      <p:pic>
        <p:nvPicPr>
          <p:cNvPr id="4" name="Content Placeholder 3">
            <a:extLst>
              <a:ext uri="{FF2B5EF4-FFF2-40B4-BE49-F238E27FC236}">
                <a16:creationId xmlns:a16="http://schemas.microsoft.com/office/drawing/2014/main" id="{1D299C78-4BC8-4547-834C-8C70E93F8AF2}"/>
              </a:ext>
            </a:extLst>
          </p:cNvPr>
          <p:cNvPicPr>
            <a:picLocks noGrp="1" noChangeAspect="1"/>
          </p:cNvPicPr>
          <p:nvPr>
            <p:ph idx="1"/>
          </p:nvPr>
        </p:nvPicPr>
        <p:blipFill>
          <a:blip r:embed="rId2"/>
          <a:stretch>
            <a:fillRect/>
          </a:stretch>
        </p:blipFill>
        <p:spPr>
          <a:xfrm>
            <a:off x="2093053" y="3429000"/>
            <a:ext cx="4847105" cy="3037753"/>
          </a:xfrm>
          <a:prstGeom prst="rect">
            <a:avLst/>
          </a:prstGeom>
        </p:spPr>
      </p:pic>
      <p:sp>
        <p:nvSpPr>
          <p:cNvPr id="5" name="TextBox 4">
            <a:extLst>
              <a:ext uri="{FF2B5EF4-FFF2-40B4-BE49-F238E27FC236}">
                <a16:creationId xmlns:a16="http://schemas.microsoft.com/office/drawing/2014/main" id="{69C9FCE8-7021-4E63-87EE-FAD21A25BF8D}"/>
              </a:ext>
            </a:extLst>
          </p:cNvPr>
          <p:cNvSpPr txBox="1"/>
          <p:nvPr/>
        </p:nvSpPr>
        <p:spPr>
          <a:xfrm>
            <a:off x="998290" y="1572936"/>
            <a:ext cx="7361339" cy="1477328"/>
          </a:xfrm>
          <a:prstGeom prst="rect">
            <a:avLst/>
          </a:prstGeom>
          <a:noFill/>
        </p:spPr>
        <p:txBody>
          <a:bodyPr wrap="square" rtlCol="0">
            <a:spAutoFit/>
          </a:bodyPr>
          <a:lstStyle/>
          <a:p>
            <a:pPr marL="285750" indent="-285750">
              <a:buFont typeface="Arial" panose="020B0604020202020204" pitchFamily="34" charset="0"/>
              <a:buChar char="•"/>
            </a:pPr>
            <a:r>
              <a:rPr lang="en-US">
                <a:latin typeface="Segoe UI" panose="020B0502040204020203" pitchFamily="34" charset="0"/>
                <a:cs typeface="Segoe UI" panose="020B0502040204020203" pitchFamily="34" charset="0"/>
              </a:rPr>
              <a:t>Khi gửi câu hỏi qua trang web, ng</a:t>
            </a:r>
            <a:r>
              <a:rPr lang="vi-VN">
                <a:latin typeface="Segoe UI" panose="020B0502040204020203" pitchFamily="34" charset="0"/>
                <a:cs typeface="Segoe UI" panose="020B0502040204020203" pitchFamily="34" charset="0"/>
              </a:rPr>
              <a:t>ư</a:t>
            </a:r>
            <a:r>
              <a:rPr lang="en-US">
                <a:latin typeface="Segoe UI" panose="020B0502040204020203" pitchFamily="34" charset="0"/>
                <a:cs typeface="Segoe UI" panose="020B0502040204020203" pitchFamily="34" charset="0"/>
              </a:rPr>
              <a:t>ời hỏi có thể lựa chọn lĩnh vực hỏi mà mình mong muốn</a:t>
            </a:r>
          </a:p>
          <a:p>
            <a:pPr marL="285750" indent="-285750">
              <a:buFont typeface="Arial" panose="020B0604020202020204" pitchFamily="34" charset="0"/>
              <a:buChar char="•"/>
            </a:pPr>
            <a:r>
              <a:rPr lang="en-US">
                <a:latin typeface="Segoe UI" panose="020B0502040204020203" pitchFamily="34" charset="0"/>
                <a:cs typeface="Segoe UI" panose="020B0502040204020203" pitchFamily="34" charset="0"/>
              </a:rPr>
              <a:t>Nhưng với các kênh khác nh</a:t>
            </a:r>
            <a:r>
              <a:rPr lang="vi-VN">
                <a:latin typeface="Segoe UI" panose="020B0502040204020203" pitchFamily="34" charset="0"/>
                <a:cs typeface="Segoe UI" panose="020B0502040204020203" pitchFamily="34" charset="0"/>
              </a:rPr>
              <a:t>ư</a:t>
            </a:r>
            <a:r>
              <a:rPr lang="en-US">
                <a:latin typeface="Segoe UI" panose="020B0502040204020203" pitchFamily="34" charset="0"/>
                <a:cs typeface="Segoe UI" panose="020B0502040204020203" pitchFamily="34" charset="0"/>
              </a:rPr>
              <a:t> tin nhắn, email, facebook… thì cũng cần phải phân loại chuyên khoa cho câu hỏi</a:t>
            </a:r>
          </a:p>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7788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76F3-7FF9-4319-8DF6-BBB4CAE65D34}"/>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Nguồn gốc của câu hỏi?</a:t>
            </a:r>
            <a:br>
              <a:rPr lang="en-US">
                <a:latin typeface="Segoe UI" panose="020B0502040204020203" pitchFamily="34" charset="0"/>
                <a:cs typeface="Segoe UI" panose="020B0502040204020203" pitchFamily="34" charset="0"/>
              </a:rPr>
            </a:br>
            <a:endParaRPr lang="en-US">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FB4C91B-6310-4220-BFB6-F0D1E1AB72AF}"/>
              </a:ext>
            </a:extLst>
          </p:cNvPr>
          <p:cNvSpPr>
            <a:spLocks noGrp="1"/>
          </p:cNvSpPr>
          <p:nvPr>
            <p:ph idx="1"/>
          </p:nvPr>
        </p:nvSpPr>
        <p:spPr/>
        <p:txBody>
          <a:bodyPr/>
          <a:lstStyle/>
          <a:p>
            <a:r>
              <a:rPr lang="vi-VN">
                <a:latin typeface="Segoe UI" panose="020B0502040204020203" pitchFamily="34" charset="0"/>
                <a:cs typeface="Segoe UI" panose="020B0502040204020203" pitchFamily="34" charset="0"/>
              </a:rPr>
              <a:t>Ngay từ ban đầu nhóm có ý định làm một đề tài gì đó có liên quan tới sức khỏe, y tế nhưng khi tìm dữ liệu thì không có. </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Sau </a:t>
            </a:r>
            <a:r>
              <a:rPr lang="vi-VN">
                <a:latin typeface="Segoe UI" panose="020B0502040204020203" pitchFamily="34" charset="0"/>
                <a:cs typeface="Segoe UI" panose="020B0502040204020203" pitchFamily="34" charset="0"/>
              </a:rPr>
              <a:t>khi nghe bài trình bày của Viettel về </a:t>
            </a:r>
            <a:r>
              <a:rPr lang="vi-VN" b="1">
                <a:latin typeface="Segoe UI" panose="020B0502040204020203" pitchFamily="34" charset="0"/>
                <a:cs typeface="Segoe UI" panose="020B0502040204020203" pitchFamily="34" charset="0"/>
              </a:rPr>
              <a:t>Hệ thống chăm sóc khách hàng tự động trả lời câu hỏi</a:t>
            </a:r>
            <a:r>
              <a:rPr lang="vi-VN">
                <a:latin typeface="Segoe UI" panose="020B0502040204020203" pitchFamily="34" charset="0"/>
                <a:cs typeface="Segoe UI" panose="020B0502040204020203" pitchFamily="34" charset="0"/>
              </a:rPr>
              <a:t> tại Zalo AI Summit 2019 thì nhóm đã biết làm gì và quyết định tìm danh sách các bệnh viện có công bố phần hỏi đáp lên trang chủ</a:t>
            </a:r>
            <a:r>
              <a:rPr lang="en-US">
                <a:latin typeface="Segoe UI" panose="020B0502040204020203" pitchFamily="34" charset="0"/>
                <a:cs typeface="Segoe UI" panose="020B0502040204020203" pitchFamily="34" charset="0"/>
              </a:rPr>
              <a:t>.</a:t>
            </a:r>
          </a:p>
          <a:p>
            <a:r>
              <a:rPr lang="en-US">
                <a:latin typeface="Segoe UI" panose="020B0502040204020203" pitchFamily="34" charset="0"/>
                <a:cs typeface="Segoe UI" panose="020B0502040204020203" pitchFamily="34" charset="0"/>
              </a:rPr>
              <a:t>Sau khi search thì th</a:t>
            </a:r>
            <a:r>
              <a:rPr lang="vi-VN">
                <a:latin typeface="Segoe UI" panose="020B0502040204020203" pitchFamily="34" charset="0"/>
                <a:cs typeface="Segoe UI" panose="020B0502040204020203" pitchFamily="34" charset="0"/>
              </a:rPr>
              <a:t>ấy có Bệnh viện Đại học Y dược Thành phố Hồ Chí Minh là có và khá nhiều câu hỏi.</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0452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5D19-6ADE-49E8-A3C0-09223D10D50A}"/>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Tính hợp pháp của dữ liệu?</a:t>
            </a:r>
            <a:br>
              <a:rPr lang="en-US">
                <a:latin typeface="Segoe UI" panose="020B0502040204020203" pitchFamily="34" charset="0"/>
                <a:cs typeface="Segoe UI" panose="020B0502040204020203" pitchFamily="34" charset="0"/>
              </a:rPr>
            </a:br>
            <a:endParaRPr lang="en-US">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49C4202-FFCE-4EDF-A3A6-DB55B76B84F9}"/>
              </a:ext>
            </a:extLst>
          </p:cNvPr>
          <p:cNvSpPr>
            <a:spLocks noGrp="1"/>
          </p:cNvSpPr>
          <p:nvPr>
            <p:ph idx="1"/>
          </p:nvPr>
        </p:nvSpPr>
        <p:spPr/>
        <p:txBody>
          <a:bodyPr/>
          <a:lstStyle/>
          <a:p>
            <a:r>
              <a:rPr lang="vi-VN">
                <a:latin typeface="Segoe UI" panose="020B0502040204020203" pitchFamily="34" charset="0"/>
                <a:cs typeface="Segoe UI" panose="020B0502040204020203" pitchFamily="34" charset="0"/>
              </a:rPr>
              <a:t>Sau khi kiểm tra thì trang web không có tạo file robots.txt </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Đã </a:t>
            </a:r>
            <a:r>
              <a:rPr lang="vi-VN">
                <a:latin typeface="Segoe UI" panose="020B0502040204020203" pitchFamily="34" charset="0"/>
                <a:cs typeface="Segoe UI" panose="020B0502040204020203" pitchFamily="34" charset="0"/>
              </a:rPr>
              <a:t>kiểm tra ở </a:t>
            </a:r>
            <a:r>
              <a:rPr lang="en-US">
                <a:latin typeface="Segoe UI" panose="020B0502040204020203" pitchFamily="34" charset="0"/>
                <a:cs typeface="Segoe UI" panose="020B0502040204020203" pitchFamily="34" charset="0"/>
              </a:rPr>
              <a:t>hai trang:</a:t>
            </a:r>
          </a:p>
          <a:p>
            <a:pPr lvl="1"/>
            <a:r>
              <a:rPr lang="vi-VN">
                <a:latin typeface="Segoe UI" panose="020B0502040204020203" pitchFamily="34" charset="0"/>
                <a:cs typeface="Segoe UI" panose="020B0502040204020203" pitchFamily="34" charset="0"/>
                <a:hlinkClick r:id="rId2"/>
              </a:rPr>
              <a:t>http://www.bvdaihoc.com.vn/robots.txt</a:t>
            </a:r>
            <a:r>
              <a:rPr lang="vi-VN">
                <a:latin typeface="Segoe UI" panose="020B0502040204020203" pitchFamily="34" charset="0"/>
                <a:cs typeface="Segoe UI" panose="020B0502040204020203" pitchFamily="34" charset="0"/>
              </a:rPr>
              <a:t> </a:t>
            </a:r>
            <a:endParaRPr lang="en-US">
              <a:latin typeface="Segoe UI" panose="020B0502040204020203" pitchFamily="34" charset="0"/>
              <a:cs typeface="Segoe UI" panose="020B0502040204020203" pitchFamily="34" charset="0"/>
            </a:endParaRPr>
          </a:p>
          <a:p>
            <a:pPr lvl="1"/>
            <a:r>
              <a:rPr lang="vi-VN">
                <a:latin typeface="Segoe UI" panose="020B0502040204020203" pitchFamily="34" charset="0"/>
                <a:cs typeface="Segoe UI" panose="020B0502040204020203" pitchFamily="34" charset="0"/>
                <a:hlinkClick r:id="rId3"/>
              </a:rPr>
              <a:t>http://gd1.bvdaihoc.com.vn/faqs_all.asp/robots.txt</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 </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1095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ED24-C9A9-445F-8492-14B16A593521}"/>
              </a:ext>
            </a:extLst>
          </p:cNvPr>
          <p:cNvSpPr>
            <a:spLocks noGrp="1"/>
          </p:cNvSpPr>
          <p:nvPr>
            <p:ph type="title"/>
          </p:nvPr>
        </p:nvSpPr>
        <p:spPr/>
        <p:txBody>
          <a:bodyPr/>
          <a:lstStyle/>
          <a:p>
            <a:r>
              <a:rPr lang="en-US"/>
              <a:t>Mô tả dữ liệu?</a:t>
            </a:r>
            <a:br>
              <a:rPr lang="en-US"/>
            </a:br>
            <a:endParaRPr lang="en-US"/>
          </a:p>
        </p:txBody>
      </p:sp>
      <p:sp>
        <p:nvSpPr>
          <p:cNvPr id="3" name="Content Placeholder 2">
            <a:extLst>
              <a:ext uri="{FF2B5EF4-FFF2-40B4-BE49-F238E27FC236}">
                <a16:creationId xmlns:a16="http://schemas.microsoft.com/office/drawing/2014/main" id="{050A940E-F989-46CA-9A5F-8BA6FB1D35D9}"/>
              </a:ext>
            </a:extLst>
          </p:cNvPr>
          <p:cNvSpPr>
            <a:spLocks noGrp="1"/>
          </p:cNvSpPr>
          <p:nvPr>
            <p:ph idx="1"/>
          </p:nvPr>
        </p:nvSpPr>
        <p:spPr/>
        <p:txBody>
          <a:bodyPr>
            <a:normAutofit/>
          </a:bodyPr>
          <a:lstStyle/>
          <a:p>
            <a:r>
              <a:rPr lang="vi-VN"/>
              <a:t>Như đã trình bày, nhóm chỉ thu thập và làm việc trên 3 loại </a:t>
            </a:r>
            <a:r>
              <a:rPr lang="vi-VN" b="1"/>
              <a:t>Dị ứng - Miễn dịch lâm sàng</a:t>
            </a:r>
            <a:r>
              <a:rPr lang="vi-VN"/>
              <a:t>, </a:t>
            </a:r>
            <a:r>
              <a:rPr lang="vi-VN" b="1"/>
              <a:t>Phổi</a:t>
            </a:r>
            <a:r>
              <a:rPr lang="vi-VN"/>
              <a:t> và </a:t>
            </a:r>
            <a:r>
              <a:rPr lang="vi-VN" b="1"/>
              <a:t>Tai mũi họng</a:t>
            </a:r>
            <a:r>
              <a:rPr lang="vi-VN"/>
              <a:t>. </a:t>
            </a:r>
            <a:endParaRPr lang="en-US"/>
          </a:p>
          <a:p>
            <a:r>
              <a:rPr lang="vi-VN"/>
              <a:t>Sau khi thu thập, nhóm có được 1159 câu hỏi, phân chia theo loại của chúng như sau:</a:t>
            </a:r>
          </a:p>
          <a:p>
            <a:pPr lvl="1"/>
            <a:r>
              <a:rPr lang="vi-VN" b="1"/>
              <a:t>Dị ứng - Miễn dịch lâm sàng</a:t>
            </a:r>
            <a:r>
              <a:rPr lang="vi-VN"/>
              <a:t>: có 225 câu hỏi</a:t>
            </a:r>
          </a:p>
          <a:p>
            <a:pPr lvl="1"/>
            <a:r>
              <a:rPr lang="vi-VN" b="1"/>
              <a:t>Phổi</a:t>
            </a:r>
            <a:r>
              <a:rPr lang="vi-VN"/>
              <a:t>: có 210 câu hỏi</a:t>
            </a:r>
          </a:p>
          <a:p>
            <a:pPr lvl="1"/>
            <a:r>
              <a:rPr lang="vi-VN" b="1"/>
              <a:t>Tai, mũi, họng</a:t>
            </a:r>
            <a:r>
              <a:rPr lang="vi-VN"/>
              <a:t>: có 724 câu hỏi</a:t>
            </a:r>
          </a:p>
          <a:p>
            <a:r>
              <a:rPr lang="vi-VN"/>
              <a:t>Dữ liệu được lưu xuống file gồm 2 cột: cột thứ nhất là nội dung câu hỏi, cột thứ hai</a:t>
            </a:r>
            <a:r>
              <a:rPr lang="en-US"/>
              <a:t> là chuyên khoa t</a:t>
            </a:r>
            <a:r>
              <a:rPr lang="vi-VN"/>
              <a:t>ư</a:t>
            </a:r>
            <a:r>
              <a:rPr lang="en-US"/>
              <a:t>ơng ứng câu hỏi</a:t>
            </a:r>
            <a:r>
              <a:rPr lang="vi-VN"/>
              <a:t>. </a:t>
            </a:r>
            <a:endParaRPr lang="en-US"/>
          </a:p>
          <a:p>
            <a:r>
              <a:rPr lang="vi-VN"/>
              <a:t>Quy ước "Dị ứng - Miễn dịch lâm sàng" là 0, "Phổi" là 1 và "Tai mũi họng" là 2.</a:t>
            </a:r>
          </a:p>
          <a:p>
            <a:endParaRPr lang="en-US"/>
          </a:p>
        </p:txBody>
      </p:sp>
    </p:spTree>
    <p:extLst>
      <p:ext uri="{BB962C8B-B14F-4D97-AF65-F5344CB8AC3E}">
        <p14:creationId xmlns:p14="http://schemas.microsoft.com/office/powerpoint/2010/main" val="3038347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BB0F-F1C6-4D86-97E4-BAA2709FFBF4}"/>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Bộ dữ liệu</a:t>
            </a:r>
          </a:p>
        </p:txBody>
      </p:sp>
      <p:pic>
        <p:nvPicPr>
          <p:cNvPr id="4" name="Content Placeholder 3">
            <a:extLst>
              <a:ext uri="{FF2B5EF4-FFF2-40B4-BE49-F238E27FC236}">
                <a16:creationId xmlns:a16="http://schemas.microsoft.com/office/drawing/2014/main" id="{61CCEB95-9EE6-4033-95D7-7FAEF489A8BE}"/>
              </a:ext>
            </a:extLst>
          </p:cNvPr>
          <p:cNvPicPr>
            <a:picLocks noGrp="1" noChangeAspect="1"/>
          </p:cNvPicPr>
          <p:nvPr>
            <p:ph idx="1"/>
          </p:nvPr>
        </p:nvPicPr>
        <p:blipFill>
          <a:blip r:embed="rId2"/>
          <a:stretch>
            <a:fillRect/>
          </a:stretch>
        </p:blipFill>
        <p:spPr>
          <a:xfrm>
            <a:off x="1279316" y="2160588"/>
            <a:ext cx="7393406" cy="3881437"/>
          </a:xfrm>
          <a:prstGeom prst="rect">
            <a:avLst/>
          </a:prstGeom>
        </p:spPr>
      </p:pic>
    </p:spTree>
    <p:extLst>
      <p:ext uri="{BB962C8B-B14F-4D97-AF65-F5344CB8AC3E}">
        <p14:creationId xmlns:p14="http://schemas.microsoft.com/office/powerpoint/2010/main" val="4079611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827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Segoe UI</vt:lpstr>
      <vt:lpstr>Trebuchet MS</vt:lpstr>
      <vt:lpstr>Wingdings 3</vt:lpstr>
      <vt:lpstr>Facet</vt:lpstr>
      <vt:lpstr>Đồ án cuối kỳ</vt:lpstr>
      <vt:lpstr>Câu hỏi cần trả lời?</vt:lpstr>
      <vt:lpstr>Trang web để lấy dữ liệu</vt:lpstr>
      <vt:lpstr>Lợi ích của việc trả lời câu hỏi này?</vt:lpstr>
      <vt:lpstr>Gửi câu hỏi</vt:lpstr>
      <vt:lpstr>Nguồn gốc của câu hỏi? </vt:lpstr>
      <vt:lpstr>Tính hợp pháp của dữ liệu? </vt:lpstr>
      <vt:lpstr>Mô tả dữ liệu? </vt:lpstr>
      <vt:lpstr>Bộ dữ liệu</vt:lpstr>
      <vt:lpstr>Tính chính xác của dữ liệu? </vt:lpstr>
      <vt:lpstr>Ý tưởng thực hiện đồ 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kỳ</dc:title>
  <dc:creator>Nguyen Pham QP</dc:creator>
  <cp:lastModifiedBy>Nguyen Pham QP</cp:lastModifiedBy>
  <cp:revision>7</cp:revision>
  <dcterms:created xsi:type="dcterms:W3CDTF">2020-01-06T15:14:23Z</dcterms:created>
  <dcterms:modified xsi:type="dcterms:W3CDTF">2020-01-06T15:47:45Z</dcterms:modified>
</cp:coreProperties>
</file>