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2"/>
  </p:notesMasterIdLst>
  <p:sldIdLst>
    <p:sldId id="256" r:id="rId2"/>
    <p:sldId id="266" r:id="rId3"/>
    <p:sldId id="259" r:id="rId4"/>
    <p:sldId id="272" r:id="rId5"/>
    <p:sldId id="267" r:id="rId6"/>
    <p:sldId id="293" r:id="rId7"/>
    <p:sldId id="294" r:id="rId8"/>
    <p:sldId id="285" r:id="rId9"/>
    <p:sldId id="295" r:id="rId10"/>
    <p:sldId id="296" r:id="rId11"/>
    <p:sldId id="298" r:id="rId12"/>
    <p:sldId id="297" r:id="rId13"/>
    <p:sldId id="286" r:id="rId14"/>
    <p:sldId id="299" r:id="rId15"/>
    <p:sldId id="300" r:id="rId16"/>
    <p:sldId id="301" r:id="rId17"/>
    <p:sldId id="263" r:id="rId18"/>
    <p:sldId id="268" r:id="rId19"/>
    <p:sldId id="302" r:id="rId20"/>
    <p:sldId id="257" r:id="rId21"/>
    <p:sldId id="303" r:id="rId22"/>
    <p:sldId id="260" r:id="rId23"/>
    <p:sldId id="287" r:id="rId24"/>
    <p:sldId id="282" r:id="rId25"/>
    <p:sldId id="288" r:id="rId26"/>
    <p:sldId id="281" r:id="rId27"/>
    <p:sldId id="290" r:id="rId28"/>
    <p:sldId id="291" r:id="rId29"/>
    <p:sldId id="292" r:id="rId30"/>
    <p:sldId id="279" r:id="rId31"/>
  </p:sldIdLst>
  <p:sldSz cx="9144000" cy="5143500" type="screen16x9"/>
  <p:notesSz cx="6858000" cy="9144000"/>
  <p:embeddedFontLst>
    <p:embeddedFont>
      <p:font typeface="Bebas Neue" panose="020B0606020202050201" pitchFamily="34" charset="0"/>
      <p:regular r:id="rId33"/>
    </p:embeddedFont>
    <p:embeddedFont>
      <p:font typeface="Calibri" panose="020F0502020204030204" pitchFamily="34" charset="0"/>
      <p:regular r:id="rId34"/>
      <p:bold r:id="rId35"/>
      <p:italic r:id="rId36"/>
      <p:boldItalic r:id="rId37"/>
    </p:embeddedFont>
    <p:embeddedFont>
      <p:font typeface="Karla" pitchFamily="2" charset="0"/>
      <p:regular r:id="rId38"/>
      <p:bold r:id="rId39"/>
      <p:italic r:id="rId40"/>
      <p:boldItalic r:id="rId41"/>
    </p:embeddedFont>
    <p:embeddedFont>
      <p:font typeface="Rubik Black" panose="020B0604020202020204" charset="-79"/>
      <p:bold r:id="rId42"/>
      <p:boldItalic r:id="rId43"/>
    </p:embeddedFont>
    <p:embeddedFont>
      <p:font typeface="Sitka Small Semibold" pitchFamily="2" charset="0"/>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D2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0D9B14-6D63-49DE-A21E-A4DB4092B273}">
  <a:tblStyle styleId="{370D9B14-6D63-49DE-A21E-A4DB4092B2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13D4AF-9798-4242-A447-5BEF112DBE6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103" d="100"/>
          <a:sy n="103"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41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5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4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33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98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931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92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7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45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491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224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8971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5929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4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12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6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81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09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65" r:id="rId8"/>
    <p:sldLayoutId id="2147483667"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cvshome.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mailto:jrandom@somedomain.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mailto:jrandomNOSPAM@somedomai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979747" y="1287242"/>
            <a:ext cx="7268004"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CHÀO MỪNG MỌI NGƯỜI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ĐÃ ĐẾN VỚI BUỔI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THUYẾT TRÌNH CỦA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NHÓM 1</a:t>
            </a:r>
            <a:endParaRPr sz="4000" b="1" dirty="0">
              <a:ln w="9525">
                <a:solidFill>
                  <a:schemeClr val="bg1"/>
                </a:solidFill>
                <a:prstDash val="solid"/>
              </a:ln>
              <a:solidFill>
                <a:srgbClr val="139D23"/>
              </a:solidFill>
              <a:effectLst>
                <a:outerShdw blurRad="12700" dist="38100" dir="2700000" algn="tl" rotWithShape="0">
                  <a:schemeClr val="bg1">
                    <a:lumMod val="50000"/>
                  </a:schemeClr>
                </a:outerShdw>
              </a:effectLst>
            </a:endParaRPr>
          </a:p>
        </p:txBody>
      </p:sp>
      <p:grpSp>
        <p:nvGrpSpPr>
          <p:cNvPr id="415" name="Google Shape;415;p29"/>
          <p:cNvGrpSpPr/>
          <p:nvPr/>
        </p:nvGrpSpPr>
        <p:grpSpPr>
          <a:xfrm>
            <a:off x="-62117" y="2774769"/>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9789" y="278986"/>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599327" y="1982127"/>
            <a:ext cx="1482806" cy="877452"/>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62282" y="3557002"/>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73601" y="2847798"/>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88333" y="519193"/>
            <a:ext cx="8056345"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Two fantasies</a:t>
            </a:r>
            <a:r>
              <a:rPr lang="en-US" sz="2300" b="1" dirty="0">
                <a:latin typeface="Sitka Small Semibold" pitchFamily="2" charset="0"/>
                <a:ea typeface="Calibri" panose="020F0502020204030204" pitchFamily="34" charset="0"/>
                <a:cs typeface="Times New Roman" panose="02020603050405020304" pitchFamily="18" charset="0"/>
              </a:rPr>
              <a:t>	    </a:t>
            </a:r>
            <a:endParaRPr lang="en-US" sz="2300" dirty="0">
              <a:latin typeface="Sitka Small Semibold" pitchFamily="2" charset="0"/>
            </a:endParaRPr>
          </a:p>
          <a:p>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1:</a:t>
            </a:r>
          </a:p>
          <a:p>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khóa</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đặc</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phím</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gọi</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toàn</a:t>
            </a:r>
            <a:r>
              <a:rPr lang="en-US" sz="1800" dirty="0">
                <a:latin typeface="Sitka Small Semibold" pitchFamily="2" charset="0"/>
              </a:rPr>
              <a:t> </a:t>
            </a:r>
            <a:r>
              <a:rPr lang="en-US" sz="1800" dirty="0" err="1">
                <a:latin typeface="Sitka Small Semibold" pitchFamily="2" charset="0"/>
              </a:rPr>
              <a:t>bộ</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loại</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bất</a:t>
            </a:r>
            <a:r>
              <a:rPr lang="en-US" sz="1800" dirty="0">
                <a:latin typeface="Sitka Small Semibold" pitchFamily="2" charset="0"/>
              </a:rPr>
              <a:t> </a:t>
            </a:r>
            <a:r>
              <a:rPr lang="en-US" sz="1800" dirty="0" err="1">
                <a:latin typeface="Sitka Small Semibold" pitchFamily="2" charset="0"/>
              </a:rPr>
              <a:t>kỳ</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khác</a:t>
            </a:r>
            <a:r>
              <a:rPr lang="en-US" sz="1800" dirty="0">
                <a:latin typeface="Sitka Small Semibold" pitchFamily="2" charset="0"/>
              </a:rPr>
              <a:t> </a:t>
            </a:r>
            <a:r>
              <a:rPr lang="en-US" sz="1800" dirty="0" err="1">
                <a:latin typeface="Sitka Small Semibold" pitchFamily="2" charset="0"/>
              </a:rPr>
              <a:t>nếu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a:t>
            </a:r>
          </a:p>
          <a:p>
            <a:endParaRPr lang="en-US" sz="1800" dirty="0">
              <a:latin typeface="Sitka Small Semibold" pitchFamily="2" charset="0"/>
            </a:endParaRPr>
          </a:p>
          <a:p>
            <a:r>
              <a:rPr lang="en-US" sz="1800" b="1" dirty="0" err="1">
                <a:latin typeface="Sitka Small Semibold" pitchFamily="2" charset="0"/>
              </a:rPr>
              <a:t>Xử</a:t>
            </a:r>
            <a:r>
              <a:rPr lang="en-US" sz="1800" b="1" dirty="0">
                <a:latin typeface="Sitka Small Semibold" pitchFamily="2" charset="0"/>
              </a:rPr>
              <a:t> </a:t>
            </a:r>
            <a:r>
              <a:rPr lang="en-US" sz="1800" b="1" dirty="0" err="1">
                <a:latin typeface="Sitka Small Semibold" pitchFamily="2" charset="0"/>
              </a:rPr>
              <a:t>lý</a:t>
            </a:r>
            <a:r>
              <a:rPr lang="en-US" sz="1800" b="1" dirty="0">
                <a:latin typeface="Sitka Small Semibold" pitchFamily="2" charset="0"/>
              </a:rPr>
              <a:t> 2:</a:t>
            </a:r>
            <a:endParaRPr lang="en-US" sz="1800" dirty="0">
              <a:latin typeface="Sitka Small Semibold" pitchFamily="2" charset="0"/>
            </a:endParaRPr>
          </a:p>
          <a:p>
            <a:r>
              <a:rPr lang="en-US" sz="1800" dirty="0">
                <a:latin typeface="Sitka Small Semibold" pitchFamily="2" charset="0"/>
              </a:rPr>
              <a:t>	       </a:t>
            </a:r>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tùy</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mỗi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Đây</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ý </a:t>
            </a:r>
            <a:r>
              <a:rPr lang="en-US" sz="1800" dirty="0" err="1">
                <a:latin typeface="Sitka Small Semibold" pitchFamily="2" charset="0"/>
              </a:rPr>
              <a:t>tưởng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phát</a:t>
            </a:r>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tương</a:t>
            </a:r>
            <a:r>
              <a:rPr lang="en-US" sz="1800" dirty="0">
                <a:latin typeface="Sitka Small Semibold" pitchFamily="2" charset="0"/>
              </a:rPr>
              <a:t> </a:t>
            </a:r>
            <a:r>
              <a:rPr lang="en-US" sz="1800" dirty="0" err="1">
                <a:latin typeface="Sitka Small Semibold" pitchFamily="2" charset="0"/>
              </a:rPr>
              <a:t>lai</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tối</a:t>
            </a:r>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hóa</a:t>
            </a:r>
            <a:r>
              <a:rPr lang="en-US" sz="1800" dirty="0">
                <a:latin typeface="Sitka Small Semibold" pitchFamily="2" charset="0"/>
              </a:rPr>
              <a:t> </a:t>
            </a:r>
            <a:r>
              <a:rPr lang="en-US" sz="1800" dirty="0" err="1">
                <a:latin typeface="Sitka Small Semibold" pitchFamily="2" charset="0"/>
              </a:rPr>
              <a:t>trải</a:t>
            </a:r>
            <a:r>
              <a:rPr lang="en-US" sz="1800" dirty="0">
                <a:latin typeface="Sitka Small Semibold" pitchFamily="2" charset="0"/>
              </a:rPr>
              <a:t> </a:t>
            </a:r>
            <a:r>
              <a:rPr lang="en-US" sz="1800" dirty="0" err="1">
                <a:latin typeface="Sitka Small Semibold" pitchFamily="2" charset="0"/>
              </a:rPr>
              <a:t>nghiệm</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nSpc>
                <a:spcPct val="150000"/>
              </a:lnSpc>
              <a:spcBef>
                <a:spcPts val="300"/>
              </a:spcBef>
            </a:pPr>
            <a:r>
              <a:rPr lang="en-US" sz="1800" dirty="0">
                <a:latin typeface="Sitka Small Semibold" pitchFamily="2" charset="0"/>
              </a:rPr>
              <a:t> </a:t>
            </a:r>
          </a:p>
        </p:txBody>
      </p:sp>
    </p:spTree>
    <p:extLst>
      <p:ext uri="{BB962C8B-B14F-4D97-AF65-F5344CB8AC3E}">
        <p14:creationId xmlns:p14="http://schemas.microsoft.com/office/powerpoint/2010/main" val="3509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Google Shape;835;p40">
            <a:extLst>
              <a:ext uri="{FF2B5EF4-FFF2-40B4-BE49-F238E27FC236}">
                <a16:creationId xmlns:a16="http://schemas.microsoft.com/office/drawing/2014/main" id="{3CAF8407-D121-DF2D-3D64-E3F1B668B1C4}"/>
              </a:ext>
            </a:extLst>
          </p:cNvPr>
          <p:cNvSpPr txBox="1">
            <a:spLocks/>
          </p:cNvSpPr>
          <p:nvPr/>
        </p:nvSpPr>
        <p:spPr>
          <a:xfrm>
            <a:off x="1769287" y="1170606"/>
            <a:ext cx="576314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400" dirty="0">
                <a:latin typeface="Sitka Small Semibold" pitchFamily="2" charset="0"/>
              </a:rPr>
              <a:t>Archiving</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latin typeface="Sitka Small Semibold" pitchFamily="2" charset="0"/>
            </a:endParaRPr>
          </a:p>
          <a:p>
            <a:pPr>
              <a:lnSpc>
                <a:spcPct val="150000"/>
              </a:lnSpc>
            </a:pPr>
            <a:r>
              <a:rPr lang="en-US" sz="1800" dirty="0">
                <a:latin typeface="Sitka Small Semibold" pitchFamily="2" charset="0"/>
              </a:rPr>
              <a:t>Prompt updating (</a:t>
            </a:r>
            <a:r>
              <a:rPr lang="en-US" sz="1800" dirty="0" err="1">
                <a:latin typeface="Sitka Small Semibold" pitchFamily="2" charset="0"/>
              </a:rPr>
              <a:t>Cập</a:t>
            </a:r>
            <a:r>
              <a:rPr lang="en-US" sz="1800" dirty="0">
                <a:latin typeface="Sitka Small Semibold" pitchFamily="2" charset="0"/>
              </a:rPr>
              <a:t> </a:t>
            </a:r>
            <a:r>
              <a:rPr lang="en-US" sz="1800" dirty="0" err="1">
                <a:latin typeface="Sitka Small Semibold" pitchFamily="2" charset="0"/>
              </a:rPr>
              <a:t>nhật</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 </a:t>
            </a:r>
            <a:r>
              <a:rPr lang="en-US" sz="1800" dirty="0" err="1">
                <a:latin typeface="Sitka Small Semibold" pitchFamily="2" charset="0"/>
              </a:rPr>
              <a:t>chóng</a:t>
            </a:r>
            <a:r>
              <a:rPr lang="en-US" sz="1800" dirty="0">
                <a:latin typeface="Sitka Small Semibold" pitchFamily="2" charset="0"/>
              </a:rPr>
              <a:t>)</a:t>
            </a:r>
          </a:p>
          <a:p>
            <a:pPr>
              <a:lnSpc>
                <a:spcPct val="150000"/>
              </a:lnSpc>
            </a:pPr>
            <a:r>
              <a:rPr lang="en-US" sz="1800" dirty="0">
                <a:latin typeface="Sitka Small Semibold" pitchFamily="2" charset="0"/>
              </a:rPr>
              <a:t>Referential stability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ổn</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chiếu</a:t>
            </a:r>
            <a:r>
              <a:rPr lang="en-US" sz="1800" dirty="0">
                <a:latin typeface="Sitka Small Semibold" pitchFamily="2" charset="0"/>
              </a:rPr>
              <a:t>)</a:t>
            </a:r>
          </a:p>
          <a:p>
            <a:pPr>
              <a:lnSpc>
                <a:spcPct val="150000"/>
              </a:lnSpc>
            </a:pPr>
            <a:r>
              <a:rPr lang="en-US" sz="1800" dirty="0">
                <a:latin typeface="Sitka Small Semibold" pitchFamily="2" charset="0"/>
              </a:rPr>
              <a:t>Backups (Sao </a:t>
            </a:r>
            <a:r>
              <a:rPr lang="en-US" sz="1800" dirty="0" err="1">
                <a:latin typeface="Sitka Small Semibold" pitchFamily="2" charset="0"/>
              </a:rPr>
              <a:t>lưu</a:t>
            </a:r>
            <a:r>
              <a:rPr lang="en-US" sz="1800" dirty="0">
                <a:latin typeface="Sitka Small Semibold" pitchFamily="2" charset="0"/>
              </a:rPr>
              <a:t>)</a:t>
            </a:r>
          </a:p>
          <a:p>
            <a:pPr>
              <a:lnSpc>
                <a:spcPct val="150000"/>
              </a:lnSpc>
            </a:pPr>
            <a:r>
              <a:rPr lang="en-US" sz="1800" dirty="0">
                <a:latin typeface="Sitka Small Semibold" pitchFamily="2" charset="0"/>
              </a:rPr>
              <a:t>Thread support (</a:t>
            </a:r>
            <a:r>
              <a:rPr lang="en-US" sz="1800" dirty="0" err="1">
                <a:latin typeface="Sitka Small Semibold" pitchFamily="2" charset="0"/>
              </a:rPr>
              <a:t>Hỗ</a:t>
            </a:r>
            <a:r>
              <a:rPr lang="en-US" sz="1800" dirty="0">
                <a:latin typeface="Sitka Small Semibold" pitchFamily="2" charset="0"/>
              </a:rPr>
              <a:t> </a:t>
            </a:r>
            <a:r>
              <a:rPr lang="en-US" sz="1800" dirty="0" err="1">
                <a:latin typeface="Sitka Small Semibold" pitchFamily="2" charset="0"/>
              </a:rPr>
              <a:t>trợ</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a:t>
            </a:r>
          </a:p>
          <a:p>
            <a:pPr>
              <a:lnSpc>
                <a:spcPct val="150000"/>
              </a:lnSpc>
            </a:pPr>
            <a:r>
              <a:rPr lang="en-US" sz="1800" dirty="0">
                <a:latin typeface="Sitka Small Semibold" pitchFamily="2" charset="0"/>
              </a:rPr>
              <a:t>Searchability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tìm</a:t>
            </a:r>
            <a:r>
              <a:rPr lang="en-US" sz="1800" dirty="0">
                <a:latin typeface="Sitka Small Semibold" pitchFamily="2" charset="0"/>
              </a:rPr>
              <a:t> </a:t>
            </a:r>
            <a:r>
              <a:rPr lang="en-US" sz="1800" dirty="0" err="1">
                <a:latin typeface="Sitka Small Semibold" pitchFamily="2" charset="0"/>
              </a:rPr>
              <a:t>kiếm</a:t>
            </a:r>
            <a:r>
              <a:rPr lang="en-US" sz="1800" dirty="0">
                <a:latin typeface="Sitka Small Semibold" pitchFamily="2" charset="0"/>
              </a:rPr>
              <a:t>) </a:t>
            </a:r>
          </a:p>
        </p:txBody>
      </p:sp>
    </p:spTree>
    <p:extLst>
      <p:ext uri="{BB962C8B-B14F-4D97-AF65-F5344CB8AC3E}">
        <p14:creationId xmlns:p14="http://schemas.microsoft.com/office/powerpoint/2010/main" val="383866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727984" y="231292"/>
            <a:ext cx="8335928" cy="4709944"/>
          </a:xfrm>
          <a:prstGeom prst="rect">
            <a:avLst/>
          </a:prstGeom>
          <a:noFill/>
        </p:spPr>
        <p:txBody>
          <a:bodyPr wrap="square" rtlCol="0">
            <a:spAutoFit/>
          </a:bodyPr>
          <a:lstStyle/>
          <a:p>
            <a:r>
              <a:rPr lang="en-US" sz="2300" dirty="0">
                <a:latin typeface="Sitka Small Semibold" pitchFamily="2" charset="0"/>
              </a:rPr>
              <a:t>		     Software</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quản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lý</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342900" indent="-342900">
              <a:lnSpc>
                <a:spcPct val="107000"/>
              </a:lnSpc>
              <a:buFont typeface="+mj-lt"/>
              <a:buAutoNum type="arabicPeriod"/>
            </a:pPr>
            <a:r>
              <a:rPr lang="en-US" sz="1700" b="1" dirty="0">
                <a:effectLst/>
                <a:latin typeface="Sitka Small Semibold" pitchFamily="2" charset="0"/>
                <a:ea typeface="Calibri" panose="020F0502020204030204" pitchFamily="34" charset="0"/>
                <a:cs typeface="Times New Roman" panose="02020603050405020304" pitchFamily="18" charset="0"/>
              </a:rPr>
              <a:t>Mailman</a:t>
            </a:r>
            <a:r>
              <a:rPr lang="en-US" sz="1700" dirty="0">
                <a:effectLst/>
                <a:latin typeface="Sitka Small Semibold" pitchFamily="2" charset="0"/>
                <a:ea typeface="Calibri" panose="020F0502020204030204" pitchFamily="34" charset="0"/>
                <a:cs typeface="Times New Roman" panose="02020603050405020304" pitchFamily="18" charset="0"/>
              </a:rPr>
              <a:t>: 	(http://www.list.org/)</a:t>
            </a:r>
          </a:p>
          <a:p>
            <a:pPr marL="342900" marR="0" lvl="0" indent="-342900">
              <a:lnSpc>
                <a:spcPct val="107000"/>
              </a:lnSpc>
              <a:spcBef>
                <a:spcPts val="0"/>
              </a:spcBef>
              <a:spcAft>
                <a:spcPts val="0"/>
              </a:spcAft>
              <a:buFont typeface="+mj-lt"/>
              <a:buAutoNum type="arabicPeriod"/>
            </a:pPr>
            <a:r>
              <a:rPr lang="en-US" sz="1700" b="1" dirty="0" err="1">
                <a:effectLst/>
                <a:latin typeface="Sitka Small Semibold" pitchFamily="2" charset="0"/>
                <a:ea typeface="Calibri" panose="020F0502020204030204" pitchFamily="34" charset="0"/>
                <a:cs typeface="Times New Roman" panose="02020603050405020304" pitchFamily="18" charset="0"/>
              </a:rPr>
              <a:t>SmartList</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err="1">
                <a:effectLst/>
                <a:latin typeface="Sitka Small Semibold" pitchFamily="2" charset="0"/>
                <a:ea typeface="Calibri" panose="020F0502020204030204" pitchFamily="34" charset="0"/>
                <a:cs typeface="Times New Roman" panose="02020603050405020304" pitchFamily="18" charset="0"/>
              </a:rPr>
              <a:t>Ecartis</a:t>
            </a:r>
            <a:r>
              <a:rPr lang="en-US" sz="1700" dirty="0">
                <a:effectLst/>
                <a:latin typeface="Sitka Small Semibold" pitchFamily="2" charset="0"/>
                <a:ea typeface="Calibri" panose="020F0502020204030204" pitchFamily="34" charset="0"/>
                <a:cs typeface="Times New Roman" panose="02020603050405020304" pitchFamily="18" charset="0"/>
              </a:rPr>
              <a:t>: 	(http://www.ecartis.org/)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ListProc</a:t>
            </a:r>
            <a:r>
              <a:rPr lang="en-US" sz="1700" dirty="0">
                <a:effectLst/>
                <a:latin typeface="Sitka Small Semibold" pitchFamily="2" charset="0"/>
                <a:ea typeface="Calibri" panose="020F0502020204030204" pitchFamily="34" charset="0"/>
                <a:cs typeface="Times New Roman" panose="02020603050405020304" pitchFamily="18" charset="0"/>
              </a:rPr>
              <a:t>: 	(http://listproc.sourceforge.net/)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5.  </a:t>
            </a:r>
            <a:r>
              <a:rPr lang="en-US" sz="1700" b="1" dirty="0" err="1">
                <a:effectLst/>
                <a:latin typeface="Sitka Small Semibold" pitchFamily="2" charset="0"/>
                <a:ea typeface="Calibri" panose="020F0502020204030204" pitchFamily="34" charset="0"/>
                <a:cs typeface="Times New Roman" panose="02020603050405020304" pitchFamily="18" charset="0"/>
              </a:rPr>
              <a:t>Ezmlm</a:t>
            </a:r>
            <a:r>
              <a:rPr lang="en-US" sz="1700" dirty="0">
                <a:effectLst/>
                <a:latin typeface="Sitka Small Semibold" pitchFamily="2" charset="0"/>
                <a:ea typeface="Calibri" panose="020F0502020204030204" pitchFamily="34" charset="0"/>
                <a:cs typeface="Times New Roman" panose="02020603050405020304" pitchFamily="18" charset="0"/>
              </a:rPr>
              <a:t>: 	(http://cr.yp.to/ezmlm.html)</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6.  </a:t>
            </a:r>
            <a:r>
              <a:rPr lang="en-US" sz="1700" b="1" dirty="0">
                <a:effectLst/>
                <a:latin typeface="Sitka Small Semibold" pitchFamily="2" charset="0"/>
                <a:ea typeface="Calibri" panose="020F0502020204030204" pitchFamily="34" charset="0"/>
                <a:cs typeface="Times New Roman" panose="02020603050405020304" pitchFamily="18" charset="0"/>
              </a:rPr>
              <a:t>Dada</a:t>
            </a:r>
            <a:r>
              <a:rPr lang="en-US" sz="1700" dirty="0">
                <a:effectLst/>
                <a:latin typeface="Sitka Small Semibold" pitchFamily="2" charset="0"/>
                <a:ea typeface="Calibri" panose="020F0502020204030204" pitchFamily="34" charset="0"/>
                <a:cs typeface="Times New Roman" panose="02020603050405020304" pitchFamily="18" charset="0"/>
              </a:rPr>
              <a:t>: 	(http://mojo.skazat.com/) </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lưu</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trữ</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1.  </a:t>
            </a:r>
            <a:r>
              <a:rPr lang="en-US" sz="1700" b="1" dirty="0" err="1">
                <a:effectLst/>
                <a:latin typeface="Sitka Small Semibold" pitchFamily="2" charset="0"/>
                <a:ea typeface="Calibri" panose="020F0502020204030204" pitchFamily="34" charset="0"/>
                <a:cs typeface="Times New Roman" panose="02020603050405020304" pitchFamily="18" charset="0"/>
              </a:rPr>
              <a:t>Mhonarc</a:t>
            </a:r>
            <a:r>
              <a:rPr lang="en-US" sz="1700" dirty="0">
                <a:effectLst/>
                <a:latin typeface="Sitka Small Semibold" pitchFamily="2" charset="0"/>
                <a:ea typeface="Calibri" panose="020F0502020204030204" pitchFamily="34" charset="0"/>
                <a:cs typeface="Times New Roman" panose="02020603050405020304" pitchFamily="18" charset="0"/>
              </a:rPr>
              <a:t>: 	(http://www.mhonarc.org/)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2.  </a:t>
            </a:r>
            <a:r>
              <a:rPr lang="en-US" sz="1700" b="1" dirty="0" err="1">
                <a:effectLst/>
                <a:latin typeface="Sitka Small Semibold" pitchFamily="2" charset="0"/>
                <a:ea typeface="Calibri" panose="020F0502020204030204" pitchFamily="34" charset="0"/>
                <a:cs typeface="Times New Roman" panose="02020603050405020304" pitchFamily="18" charset="0"/>
              </a:rPr>
              <a:t>Hypermail</a:t>
            </a:r>
            <a:r>
              <a:rPr lang="en-US" sz="1700" b="1" dirty="0">
                <a:effectLst/>
                <a:latin typeface="Sitka Small Semibold" pitchFamily="2" charset="0"/>
                <a:ea typeface="Calibri" panose="020F0502020204030204" pitchFamily="34" charset="0"/>
                <a:cs typeface="Times New Roman" panose="02020603050405020304" pitchFamily="18" charset="0"/>
              </a:rPr>
              <a:t>: 	</a:t>
            </a:r>
            <a:r>
              <a:rPr lang="en-US" sz="1700" dirty="0">
                <a:effectLst/>
                <a:latin typeface="Sitka Small Semibold" pitchFamily="2" charset="0"/>
                <a:ea typeface="Calibri" panose="020F0502020204030204" pitchFamily="34" charset="0"/>
                <a:cs typeface="Times New Roman" panose="02020603050405020304" pitchFamily="18" charset="0"/>
              </a:rPr>
              <a:t>(http://www.hypermail.org/)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a:effectLst/>
                <a:latin typeface="Sitka Small Semibold" pitchFamily="2" charset="0"/>
                <a:ea typeface="Calibri" panose="020F0502020204030204" pitchFamily="34" charset="0"/>
                <a:cs typeface="Times New Roman" panose="02020603050405020304" pitchFamily="18" charset="0"/>
              </a:rPr>
              <a:t>Lurker</a:t>
            </a:r>
            <a:r>
              <a:rPr lang="en-US" sz="1700" dirty="0">
                <a:effectLst/>
                <a:latin typeface="Sitka Small Semibold" pitchFamily="2" charset="0"/>
                <a:ea typeface="Calibri" panose="020F0502020204030204" pitchFamily="34" charset="0"/>
                <a:cs typeface="Times New Roman" panose="02020603050405020304" pitchFamily="18" charset="0"/>
              </a:rPr>
              <a:t>: 	(http://sourceforge.net/projects/lurker/)</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Procmail</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endParaRPr lang="en-US" sz="1700" dirty="0">
              <a:latin typeface="Sitka Small Semibold" pitchFamily="2" charset="0"/>
            </a:endParaRPr>
          </a:p>
        </p:txBody>
      </p:sp>
    </p:spTree>
    <p:extLst>
      <p:ext uri="{BB962C8B-B14F-4D97-AF65-F5344CB8AC3E}">
        <p14:creationId xmlns:p14="http://schemas.microsoft.com/office/powerpoint/2010/main" val="52169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130552"/>
            <a:ext cx="5830423" cy="3282950"/>
          </a:xfrm>
          <a:prstGeom prst="rect">
            <a:avLst/>
          </a:prstGeom>
          <a:noFill/>
        </p:spPr>
        <p:txBody>
          <a:bodyPr wrap="square" rtlCol="0">
            <a:spAutoFit/>
          </a:bodyPr>
          <a:lstStyle/>
          <a:p>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2300" dirty="0">
                <a:latin typeface="Sitka Small Semibold" pitchFamily="2" charset="0"/>
              </a:rPr>
              <a:t>Version Control</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phiên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hoặc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dịch</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kết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hợp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giữa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công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thực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tiễn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để</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theo</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dõi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kiểm</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soát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các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thay</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đổi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đối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với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tệp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của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án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biệt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mã</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nguồn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tài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liệu</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trang</a:t>
            </a:r>
            <a:r>
              <a:rPr lang="en-US" sz="1800" kern="100" dirty="0">
                <a:effectLst/>
                <a:latin typeface="Sitka Small Semibold" pitchFamily="2" charset="0"/>
                <a:ea typeface="Calibri" panose="020F0502020204030204" pitchFamily="34" charset="0"/>
                <a:cs typeface="Times New Roman" panose="02020603050405020304" pitchFamily="18" charset="0"/>
              </a:rPr>
              <a:t> web.</a:t>
            </a:r>
          </a:p>
          <a:p>
            <a:endParaRPr lang="en-US" sz="1800" dirty="0">
              <a:latin typeface="Sitka Small Semibold" pitchFamily="2" charset="0"/>
            </a:endParaRPr>
          </a:p>
        </p:txBody>
      </p:sp>
    </p:spTree>
    <p:extLst>
      <p:ext uri="{BB962C8B-B14F-4D97-AF65-F5344CB8AC3E}">
        <p14:creationId xmlns:p14="http://schemas.microsoft.com/office/powerpoint/2010/main" val="181860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357617" y="1137775"/>
            <a:ext cx="9320179" cy="3463769"/>
          </a:xfrm>
          <a:prstGeom prst="rect">
            <a:avLst/>
          </a:prstGeom>
          <a:noFill/>
        </p:spPr>
        <p:txBody>
          <a:bodyPr wrap="square" numCol="2" rtlCol="0">
            <a:spAutoFit/>
          </a:bodyPr>
          <a:lstStyle/>
          <a:p>
            <a:pPr>
              <a:lnSpc>
                <a:spcPct val="150000"/>
              </a:lnSpc>
            </a:pPr>
            <a:r>
              <a:rPr lang="en-US" sz="1800" dirty="0">
                <a:latin typeface="Sitka Small Semibold" pitchFamily="2" charset="0"/>
              </a:rPr>
              <a:t>commit</a:t>
            </a:r>
          </a:p>
          <a:p>
            <a:pPr marL="0" marR="0">
              <a:lnSpc>
                <a:spcPct val="150000"/>
              </a:lnSpc>
              <a:spcBef>
                <a:spcPts val="0"/>
              </a:spcBef>
              <a:spcAft>
                <a:spcPts val="800"/>
              </a:spcAft>
            </a:pPr>
            <a:r>
              <a:rPr lang="en-US" sz="1800" dirty="0">
                <a:latin typeface="Sitka Small Semibold" pitchFamily="2" charset="0"/>
              </a:rPr>
              <a:t>log message</a:t>
            </a:r>
          </a:p>
          <a:p>
            <a:pPr marL="0" marR="0">
              <a:lnSpc>
                <a:spcPct val="150000"/>
              </a:lnSpc>
              <a:spcBef>
                <a:spcPts val="0"/>
              </a:spcBef>
              <a:spcAft>
                <a:spcPts val="800"/>
              </a:spcAft>
            </a:pPr>
            <a:r>
              <a:rPr lang="en-US" sz="1800" dirty="0">
                <a:latin typeface="Sitka Small Semibold" pitchFamily="2" charset="0"/>
              </a:rPr>
              <a:t>update</a:t>
            </a:r>
          </a:p>
          <a:p>
            <a:pPr marL="0" marR="0">
              <a:lnSpc>
                <a:spcPct val="150000"/>
              </a:lnSpc>
              <a:spcBef>
                <a:spcPts val="0"/>
              </a:spcBef>
              <a:spcAft>
                <a:spcPts val="800"/>
              </a:spcAft>
            </a:pPr>
            <a:r>
              <a:rPr lang="en-US" sz="1800" dirty="0">
                <a:latin typeface="Sitka Small Semibold" pitchFamily="2" charset="0"/>
              </a:rPr>
              <a:t>repository</a:t>
            </a:r>
          </a:p>
          <a:p>
            <a:pPr marL="0" marR="0">
              <a:lnSpc>
                <a:spcPct val="150000"/>
              </a:lnSpc>
              <a:spcBef>
                <a:spcPts val="0"/>
              </a:spcBef>
              <a:spcAft>
                <a:spcPts val="800"/>
              </a:spcAft>
            </a:pPr>
            <a:r>
              <a:rPr lang="en-US" sz="1800" dirty="0">
                <a:latin typeface="Sitka Small Semibold" pitchFamily="2" charset="0"/>
              </a:rPr>
              <a:t>checkout</a:t>
            </a:r>
          </a:p>
          <a:p>
            <a:pPr marL="0" marR="0">
              <a:lnSpc>
                <a:spcPct val="150000"/>
              </a:lnSpc>
              <a:spcBef>
                <a:spcPts val="0"/>
              </a:spcBef>
              <a:spcAft>
                <a:spcPts val="800"/>
              </a:spcAft>
            </a:pPr>
            <a:r>
              <a:rPr lang="en-US" sz="1800" dirty="0">
                <a:latin typeface="Sitka Small Semibold" pitchFamily="2" charset="0"/>
              </a:rPr>
              <a:t>working copy</a:t>
            </a:r>
          </a:p>
          <a:p>
            <a:pPr marL="0" marR="0">
              <a:lnSpc>
                <a:spcPct val="150000"/>
              </a:lnSpc>
              <a:spcBef>
                <a:spcPts val="0"/>
              </a:spcBef>
              <a:spcAft>
                <a:spcPts val="800"/>
              </a:spcAft>
            </a:pPr>
            <a:r>
              <a:rPr lang="en-US" sz="1800" dirty="0">
                <a:latin typeface="Sitka Small Semibold" pitchFamily="2" charset="0"/>
              </a:rPr>
              <a:t>revision, change, changeset</a:t>
            </a:r>
          </a:p>
          <a:p>
            <a:pPr marL="0" marR="0">
              <a:lnSpc>
                <a:spcPct val="150000"/>
              </a:lnSpc>
              <a:spcBef>
                <a:spcPts val="0"/>
              </a:spcBef>
              <a:spcAft>
                <a:spcPts val="800"/>
              </a:spcAft>
            </a:pPr>
            <a:r>
              <a:rPr lang="en-US" sz="1800" dirty="0">
                <a:latin typeface="Sitka Small Semibold" pitchFamily="2" charset="0"/>
              </a:rPr>
              <a:t>diff </a:t>
            </a:r>
          </a:p>
          <a:p>
            <a:pPr marL="0" marR="0">
              <a:lnSpc>
                <a:spcPct val="150000"/>
              </a:lnSpc>
              <a:spcBef>
                <a:spcPts val="0"/>
              </a:spcBef>
              <a:spcAft>
                <a:spcPts val="800"/>
              </a:spcAft>
            </a:pPr>
            <a:r>
              <a:rPr lang="en-US" sz="1800" dirty="0">
                <a:latin typeface="Sitka Small Semibold" pitchFamily="2" charset="0"/>
              </a:rPr>
              <a:t>tag</a:t>
            </a:r>
          </a:p>
          <a:p>
            <a:pPr marL="0" marR="0">
              <a:lnSpc>
                <a:spcPct val="150000"/>
              </a:lnSpc>
              <a:spcBef>
                <a:spcPts val="0"/>
              </a:spcBef>
              <a:spcAft>
                <a:spcPts val="800"/>
              </a:spcAft>
            </a:pPr>
            <a:r>
              <a:rPr lang="en-US" sz="1800" dirty="0">
                <a:latin typeface="Sitka Small Semibold" pitchFamily="2" charset="0"/>
              </a:rPr>
              <a:t>branch </a:t>
            </a:r>
          </a:p>
          <a:p>
            <a:pPr marL="0" marR="0">
              <a:lnSpc>
                <a:spcPct val="150000"/>
              </a:lnSpc>
              <a:spcBef>
                <a:spcPts val="0"/>
              </a:spcBef>
              <a:spcAft>
                <a:spcPts val="800"/>
              </a:spcAft>
            </a:pPr>
            <a:r>
              <a:rPr lang="fr-FR" sz="1800" dirty="0">
                <a:latin typeface="Sitka Small Semibold" pitchFamily="2" charset="0"/>
              </a:rPr>
              <a:t>merge (</a:t>
            </a:r>
            <a:r>
              <a:rPr lang="fr-FR" sz="1800" dirty="0" err="1">
                <a:latin typeface="Sitka Small Semibold" pitchFamily="2" charset="0"/>
              </a:rPr>
              <a:t>a.k.a</a:t>
            </a:r>
            <a:r>
              <a:rPr lang="fr-FR" sz="1800" dirty="0">
                <a:latin typeface="Sitka Small Semibold" pitchFamily="2" charset="0"/>
              </a:rPr>
              <a:t>. port)</a:t>
            </a:r>
            <a:endParaRPr lang="en-US" sz="1800" dirty="0">
              <a:latin typeface="Sitka Small Semibold" pitchFamily="2" charset="0"/>
            </a:endParaRPr>
          </a:p>
          <a:p>
            <a:pPr marL="0" marR="0">
              <a:lnSpc>
                <a:spcPct val="150000"/>
              </a:lnSpc>
              <a:spcBef>
                <a:spcPts val="0"/>
              </a:spcBef>
              <a:spcAft>
                <a:spcPts val="800"/>
              </a:spcAft>
            </a:pPr>
            <a:r>
              <a:rPr lang="en-US" sz="1800" dirty="0">
                <a:latin typeface="Sitka Small Semibold" pitchFamily="2" charset="0"/>
              </a:rPr>
              <a:t>conflict</a:t>
            </a:r>
          </a:p>
          <a:p>
            <a:pPr marL="0" marR="0">
              <a:lnSpc>
                <a:spcPct val="150000"/>
              </a:lnSpc>
              <a:spcBef>
                <a:spcPts val="0"/>
              </a:spcBef>
              <a:spcAft>
                <a:spcPts val="800"/>
              </a:spcAft>
            </a:pPr>
            <a:r>
              <a:rPr lang="en-US" sz="1800" dirty="0">
                <a:latin typeface="Sitka Small Semibold" pitchFamily="2" charset="0"/>
              </a:rPr>
              <a:t>lock</a:t>
            </a:r>
          </a:p>
        </p:txBody>
      </p:sp>
      <p:sp>
        <p:nvSpPr>
          <p:cNvPr id="3" name="TextBox 2">
            <a:extLst>
              <a:ext uri="{FF2B5EF4-FFF2-40B4-BE49-F238E27FC236}">
                <a16:creationId xmlns:a16="http://schemas.microsoft.com/office/drawing/2014/main" id="{CE34DE2A-4785-B9E1-7F52-FD6C582FDDAF}"/>
              </a:ext>
            </a:extLst>
          </p:cNvPr>
          <p:cNvSpPr txBox="1"/>
          <p:nvPr/>
        </p:nvSpPr>
        <p:spPr>
          <a:xfrm>
            <a:off x="2501686" y="691499"/>
            <a:ext cx="4675629" cy="446276"/>
          </a:xfrm>
          <a:prstGeom prst="rect">
            <a:avLst/>
          </a:prstGeom>
          <a:noFill/>
        </p:spPr>
        <p:txBody>
          <a:bodyPr wrap="square" rtlCol="0">
            <a:spAutoFit/>
          </a:bodyPr>
          <a:lstStyle/>
          <a:p>
            <a:r>
              <a:rPr lang="en-US" sz="2300" dirty="0">
                <a:latin typeface="Sitka Small Semibold" pitchFamily="2" charset="0"/>
              </a:rPr>
              <a:t>Version Control Vocabulary</a:t>
            </a:r>
          </a:p>
        </p:txBody>
      </p:sp>
    </p:spTree>
    <p:extLst>
      <p:ext uri="{BB962C8B-B14F-4D97-AF65-F5344CB8AC3E}">
        <p14:creationId xmlns:p14="http://schemas.microsoft.com/office/powerpoint/2010/main" val="13181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271895"/>
            <a:ext cx="5975497" cy="2853345"/>
          </a:xfrm>
          <a:prstGeom prst="rect">
            <a:avLst/>
          </a:prstGeom>
          <a:noFill/>
        </p:spPr>
        <p:txBody>
          <a:bodyPr wrap="square" rtlCol="0">
            <a:spAutoFit/>
          </a:bodyPr>
          <a:lstStyle/>
          <a:p>
            <a:r>
              <a:rPr lang="en-US" sz="2300" dirty="0">
                <a:latin typeface="Sitka Small Semibold" pitchFamily="2" charset="0"/>
              </a:rPr>
              <a:t>Choosing a Version Control System</a:t>
            </a:r>
            <a:endParaRPr lang="en-US" sz="23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r>
              <a:rPr lang="en-US" sz="1800" dirty="0">
                <a:solidFill>
                  <a:srgbClr val="000000"/>
                </a:solidFill>
                <a:effectLst/>
                <a:latin typeface="Sitka Small Semibold" pitchFamily="2" charset="0"/>
                <a:ea typeface="Times New Roman" panose="02020603050405020304" pitchFamily="18" charset="0"/>
              </a:rPr>
              <a:t>Theo </a:t>
            </a:r>
            <a:r>
              <a:rPr lang="en-US" sz="1800" dirty="0" err="1">
                <a:solidFill>
                  <a:srgbClr val="000000"/>
                </a:solidFill>
                <a:effectLst/>
                <a:latin typeface="Sitka Small Semibold" pitchFamily="2" charset="0"/>
                <a:ea typeface="Times New Roman" panose="02020603050405020304" pitchFamily="18" charset="0"/>
              </a:rPr>
              <a:t>văn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này</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hai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hệ</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thống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kiểm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soát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phiên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phổ</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biến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nhất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trong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thế</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giới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phần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mềm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miễn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phí</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là</a:t>
            </a:r>
            <a:r>
              <a:rPr lang="en-US" sz="1800" dirty="0">
                <a:solidFill>
                  <a:srgbClr val="000000"/>
                </a:solidFill>
                <a:effectLst/>
                <a:latin typeface="Sitka Small Semibold" pitchFamily="2" charset="0"/>
                <a:ea typeface="Times New Roman" panose="02020603050405020304" pitchFamily="18" charset="0"/>
              </a:rPr>
              <a:t> Concurrent Versions System </a:t>
            </a:r>
            <a:r>
              <a:rPr lang="en-US" sz="1800" dirty="0">
                <a:latin typeface="Sitka Small Semibold" pitchFamily="2" charset="0"/>
              </a:rPr>
              <a:t>(CVS, </a:t>
            </a:r>
            <a:r>
              <a:rPr lang="en-US" sz="1800" dirty="0">
                <a:latin typeface="Sitka Small Semibold" pitchFamily="2" charset="0"/>
                <a:hlinkClick r:id="rId3"/>
              </a:rPr>
              <a:t>http://www.cvshome.org/</a:t>
            </a:r>
            <a:r>
              <a:rPr lang="en-US" sz="1800" dirty="0">
                <a:latin typeface="Sitka Small Semibold" pitchFamily="2" charset="0"/>
              </a:rPr>
              <a:t>) </a:t>
            </a:r>
            <a:r>
              <a:rPr lang="en-US" sz="1800" dirty="0" err="1">
                <a:solidFill>
                  <a:srgbClr val="000000"/>
                </a:solidFill>
                <a:effectLst/>
                <a:latin typeface="Sitka Small Semibold" pitchFamily="2" charset="0"/>
                <a:ea typeface="Times New Roman" panose="02020603050405020304" pitchFamily="18" charset="0"/>
              </a:rPr>
              <a:t>và</a:t>
            </a:r>
            <a:r>
              <a:rPr lang="en-US" sz="1800" dirty="0">
                <a:latin typeface="Sitka Small Semibold" pitchFamily="2" charset="0"/>
                <a:ea typeface="Times New Roman" panose="02020603050405020304" pitchFamily="18" charset="0"/>
              </a:rPr>
              <a:t> </a:t>
            </a:r>
            <a:r>
              <a:rPr lang="en-US" sz="1800" dirty="0">
                <a:solidFill>
                  <a:srgbClr val="000000"/>
                </a:solidFill>
                <a:effectLst/>
                <a:latin typeface="Sitka Small Semibold" pitchFamily="2" charset="0"/>
                <a:ea typeface="Times New Roman" panose="02020603050405020304" pitchFamily="18" charset="0"/>
              </a:rPr>
              <a:t>Subversion </a:t>
            </a:r>
            <a:r>
              <a:rPr lang="en-US" sz="1800" dirty="0">
                <a:latin typeface="Sitka Small Semibold" pitchFamily="2" charset="0"/>
              </a:rPr>
              <a:t>(SVN, http://subversion.tigris.org/)</a:t>
            </a:r>
            <a:r>
              <a:rPr lang="en-US" sz="1800" dirty="0">
                <a:solidFill>
                  <a:srgbClr val="000000"/>
                </a:solidFill>
                <a:effectLst/>
                <a:latin typeface="Sitka Small Semibold" pitchFamily="2" charset="0"/>
                <a:ea typeface="Times New Roman" panose="02020603050405020304" pitchFamily="18" charset="0"/>
              </a:rPr>
              <a:t>.</a:t>
            </a:r>
            <a:endParaRPr lang="en-US" sz="1800" dirty="0">
              <a:latin typeface="Sitka Small Semibold" pitchFamily="2" charset="0"/>
            </a:endParaRPr>
          </a:p>
        </p:txBody>
      </p:sp>
    </p:spTree>
    <p:extLst>
      <p:ext uri="{BB962C8B-B14F-4D97-AF65-F5344CB8AC3E}">
        <p14:creationId xmlns:p14="http://schemas.microsoft.com/office/powerpoint/2010/main" val="410736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057974" y="1404235"/>
            <a:ext cx="6467904" cy="2058256"/>
          </a:xfrm>
          <a:prstGeom prst="rect">
            <a:avLst/>
          </a:prstGeom>
          <a:noFill/>
        </p:spPr>
        <p:txBody>
          <a:bodyPr wrap="square" rtlCol="0">
            <a:spAutoFit/>
          </a:bodyPr>
          <a:lstStyle/>
          <a:p>
            <a:r>
              <a:rPr lang="en-US" sz="2300" dirty="0">
                <a:latin typeface="Sitka Small Semibold" pitchFamily="2" charset="0"/>
              </a:rPr>
              <a:t>	Using the Version Control System</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endParaRPr lang="en-US" sz="1800" dirty="0">
              <a:latin typeface="Sitka Small Semibold" pitchFamily="2" charset="0"/>
            </a:endParaRPr>
          </a:p>
          <a:p>
            <a:pPr marL="0" marR="0" indent="457200">
              <a:lnSpc>
                <a:spcPct val="150000"/>
              </a:lnSpc>
            </a:pPr>
            <a:r>
              <a:rPr lang="en-US" sz="1800" dirty="0">
                <a:latin typeface="Sitka Small Semibold" pitchFamily="2" charset="0"/>
              </a:rPr>
              <a:t>  Version everything (</a:t>
            </a:r>
            <a:r>
              <a:rPr lang="en-US" sz="1800" dirty="0" err="1">
                <a:latin typeface="Sitka Small Semibold" pitchFamily="2" charset="0"/>
              </a:rPr>
              <a:t>Luôn</a:t>
            </a:r>
            <a:r>
              <a:rPr lang="en-US" sz="1800" dirty="0">
                <a:latin typeface="Sitka Small Semibold" pitchFamily="2" charset="0"/>
              </a:rPr>
              <a:t> </a:t>
            </a:r>
            <a:r>
              <a:rPr lang="en-US" sz="1800" dirty="0" err="1">
                <a:latin typeface="Sitka Small Semibold" pitchFamily="2" charset="0"/>
              </a:rPr>
              <a:t>đánh</a:t>
            </a:r>
            <a:r>
              <a:rPr lang="en-US" sz="1800" dirty="0">
                <a:latin typeface="Sitka Small Semibold" pitchFamily="2" charset="0"/>
              </a:rPr>
              <a:t> </a:t>
            </a:r>
            <a:r>
              <a:rPr lang="en-US" sz="1800" dirty="0" err="1">
                <a:latin typeface="Sitka Small Semibold" pitchFamily="2" charset="0"/>
              </a:rPr>
              <a:t>dấu</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a:t>
            </a:r>
          </a:p>
          <a:p>
            <a:pPr marL="0" marR="0" indent="457200">
              <a:lnSpc>
                <a:spcPct val="150000"/>
              </a:lnSpc>
            </a:pPr>
            <a:r>
              <a:rPr lang="en-US" sz="1800" dirty="0">
                <a:latin typeface="Sitka Small Semibold" pitchFamily="2" charset="0"/>
              </a:rPr>
              <a:t>  Browsability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dễ</a:t>
            </a:r>
            <a:r>
              <a:rPr lang="en-US" sz="1800" dirty="0">
                <a:latin typeface="Sitka Small Semibold" pitchFamily="2" charset="0"/>
              </a:rPr>
              <a:t> </a:t>
            </a:r>
            <a:r>
              <a:rPr lang="en-US" sz="1800" dirty="0" err="1">
                <a:latin typeface="Sitka Small Semibold" pitchFamily="2" charset="0"/>
              </a:rPr>
              <a:t>truy</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a:t>
            </a:r>
          </a:p>
          <a:p>
            <a:pPr marL="0" marR="0" indent="457200">
              <a:lnSpc>
                <a:spcPct val="150000"/>
              </a:lnSpc>
            </a:pPr>
            <a:r>
              <a:rPr lang="en-US" sz="1800" dirty="0">
                <a:latin typeface="Sitka Small Semibold" pitchFamily="2" charset="0"/>
              </a:rPr>
              <a:t>  Commit emails (</a:t>
            </a:r>
            <a:r>
              <a:rPr lang="en-US" sz="1800" dirty="0" err="1">
                <a:latin typeface="Sitka Small Semibold" pitchFamily="2" charset="0"/>
              </a:rPr>
              <a:t>Xác</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emails).</a:t>
            </a:r>
          </a:p>
        </p:txBody>
      </p:sp>
    </p:spTree>
    <p:extLst>
      <p:ext uri="{BB962C8B-B14F-4D97-AF65-F5344CB8AC3E}">
        <p14:creationId xmlns:p14="http://schemas.microsoft.com/office/powerpoint/2010/main" val="26632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312057" y="82550"/>
            <a:ext cx="8636000" cy="4847771"/>
          </a:xfrm>
          <a:prstGeom prst="rect">
            <a:avLst/>
          </a:prstGeom>
        </p:spPr>
        <p:txBody>
          <a:bodyPr spcFirstLastPara="1" wrap="square" lIns="91425" tIns="91425" rIns="91425" bIns="91425" anchor="t" anchorCtr="0">
            <a:noAutofit/>
          </a:bodyPr>
          <a:lstStyle/>
          <a:p>
            <a:pPr marR="0" lvl="0" algn="l">
              <a:lnSpc>
                <a:spcPct val="150000"/>
              </a:lnSpc>
              <a:spcBef>
                <a:spcPts val="0"/>
              </a:spcBef>
              <a:spcAft>
                <a:spcPts val="0"/>
              </a:spcAft>
            </a:pPr>
            <a:r>
              <a:rPr lang="en-US" sz="2300" dirty="0">
                <a:latin typeface="Sitka Small Semibold" pitchFamily="2" charset="0"/>
              </a:rPr>
              <a:t>		Use branches to avoid bottlenecks</a:t>
            </a:r>
            <a:br>
              <a:rPr lang="en-US" sz="1600" dirty="0"/>
            </a:br>
            <a:r>
              <a:rPr lang="en-US" sz="1600" dirty="0"/>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không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chuyên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việc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hệ</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thống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phiên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bản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thường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có</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một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chút</a:t>
            </a:r>
            <a:r>
              <a:rPr lang="en-US" sz="1800" dirty="0">
                <a:effectLst/>
                <a:latin typeface="Sitka Small Semibold" pitchFamily="2" charset="0"/>
                <a:ea typeface="Calibri" panose="020F0502020204030204" pitchFamily="34" charset="0"/>
                <a:cs typeface="Times New Roman" panose="02020603050405020304" pitchFamily="18" charset="0"/>
              </a:rPr>
              <a:t> lo </a:t>
            </a:r>
            <a:r>
              <a:rPr lang="en-US" sz="1800" dirty="0" err="1">
                <a:effectLst/>
                <a:latin typeface="Sitka Small Semibold" pitchFamily="2" charset="0"/>
                <a:ea typeface="Calibri" panose="020F0502020204030204" pitchFamily="34" charset="0"/>
                <a:cs typeface="Times New Roman" panose="02020603050405020304" pitchFamily="18" charset="0"/>
              </a:rPr>
              <a:t>lắng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branching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cho phép các nhà phát triển làm việc trong các khu vực riêng biệt, biến một tài nguyên hạn chế thành một tài nguyên dồi dào</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đảm bảo rằng một thay đổi chỉ commit một lần và định danh duy nhất của nó được ghi lại trong hệ thống quản lý phiên bản.</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Branching cho phép các nhà phát triển làm việc trên các tính năng hoặc sửa lỗi mới mà không làm phiền công việc của người khác. </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ea typeface="Calibri" panose="020F0502020204030204" pitchFamily="34" charset="0"/>
                <a:cs typeface="Times New Roman" panose="02020603050405020304" pitchFamily="18" charset="0"/>
              </a:rPr>
              <a:t>B</a:t>
            </a:r>
            <a:r>
              <a:rPr lang="vi-VN" sz="1800" dirty="0">
                <a:effectLst/>
                <a:latin typeface="Sitka Small Semibold" pitchFamily="2" charset="0"/>
                <a:ea typeface="Calibri" panose="020F0502020204030204" pitchFamily="34" charset="0"/>
                <a:cs typeface="Times New Roman" panose="02020603050405020304" pitchFamily="18" charset="0"/>
              </a:rPr>
              <a:t>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đượ</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sử</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dụng</a:t>
            </a:r>
            <a:r>
              <a:rPr lang="vi-VN" sz="1800" dirty="0">
                <a:effectLst/>
                <a:latin typeface="Sitka Small Semibold" pitchFamily="2" charset="0"/>
                <a:ea typeface="Calibri" panose="020F0502020204030204" pitchFamily="34" charset="0"/>
                <a:cs typeface="Times New Roman" panose="02020603050405020304" pitchFamily="18" charset="0"/>
              </a:rPr>
              <a:t> một cách tự do, nhưng mỗi branch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chỉ nên hoạt động trong khoảng thời gian cần thiết. </a:t>
            </a:r>
            <a:br>
              <a:rPr lang="en-US" sz="1800" dirty="0">
                <a:latin typeface="Sitka Small Semibold" pitchFamily="2" charset="0"/>
              </a:rPr>
            </a:br>
            <a:endParaRPr sz="1800" dirty="0">
              <a:latin typeface="Sitka Small Semibold"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2" name="Google Shape;882;p41"/>
          <p:cNvSpPr/>
          <p:nvPr/>
        </p:nvSpPr>
        <p:spPr>
          <a:xfrm>
            <a:off x="1331855" y="36630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3" name="Google Shape;883;p41"/>
          <p:cNvSpPr/>
          <p:nvPr/>
        </p:nvSpPr>
        <p:spPr>
          <a:xfrm>
            <a:off x="6810685" y="44984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4" name="Google Shape;884;p41"/>
          <p:cNvSpPr/>
          <p:nvPr/>
        </p:nvSpPr>
        <p:spPr>
          <a:xfrm>
            <a:off x="491396" y="418779"/>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2" name="TextBox 1">
            <a:extLst>
              <a:ext uri="{FF2B5EF4-FFF2-40B4-BE49-F238E27FC236}">
                <a16:creationId xmlns:a16="http://schemas.microsoft.com/office/drawing/2014/main" id="{57D90FAF-254F-5083-4792-BB24F09798E5}"/>
              </a:ext>
            </a:extLst>
          </p:cNvPr>
          <p:cNvSpPr txBox="1"/>
          <p:nvPr/>
        </p:nvSpPr>
        <p:spPr>
          <a:xfrm>
            <a:off x="770799" y="631435"/>
            <a:ext cx="7271657" cy="4503797"/>
          </a:xfrm>
          <a:prstGeom prst="rect">
            <a:avLst/>
          </a:prstGeom>
          <a:noFill/>
        </p:spPr>
        <p:txBody>
          <a:bodyPr wrap="square" rtlCol="0">
            <a:spAutoFit/>
          </a:bodyPr>
          <a:lstStyle/>
          <a:p>
            <a:r>
              <a:rPr lang="en-US" sz="2300" dirty="0">
                <a:latin typeface="Sitka Small Semibold" pitchFamily="2" charset="0"/>
              </a:rPr>
              <a:t>		Singularity of information</a:t>
            </a:r>
          </a:p>
          <a:p>
            <a:pPr marL="342900" marR="0" lvl="0" indent="-342900" algn="just">
              <a:lnSpc>
                <a:spcPct val="150000"/>
              </a:lnSpc>
              <a:spcBef>
                <a:spcPts val="0"/>
              </a:spcBef>
              <a:spcAft>
                <a:spcPts val="0"/>
              </a:spcAft>
              <a:buFont typeface="Calibri" panose="020F0502020204030204" pitchFamily="34" charset="0"/>
              <a:buChar char="-"/>
            </a:pPr>
            <a:endPar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commit một thay đổi hai lần</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muốn thêm một tính năng mới việc tạo nhánh có thể thử nghiệm một cách riêng biệt mà không ảnh hưởng đến nhánh chính</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a:latin typeface="Sitka Small Semibold" pitchFamily="2" charset="0"/>
                <a:ea typeface="Calibri" panose="020F0502020204030204" pitchFamily="34" charset="0"/>
                <a:cs typeface="Times New Roman" panose="02020603050405020304" pitchFamily="18" charset="0"/>
              </a:rPr>
              <a:t>T</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ạo và merge branch là quan trọng để phát triển cộng tác và quản lý mã nguồn hiệu quả.</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thực hiện </a:t>
            </a: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hợp</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nhánh, tránh việc lặp lại thông điệp log của thay đổi gốc. </a:t>
            </a:r>
            <a:endParaRPr lang="en-US" sz="1800" dirty="0">
              <a:effectLst/>
              <a:latin typeface="Sitka Small Semibold" pitchFamily="2" charset="0"/>
              <a:ea typeface="Calibri" panose="020F0502020204030204" pitchFamily="34" charset="0"/>
              <a:cs typeface="Times New Roman" panose="02020603050405020304" pitchFamily="18" charset="0"/>
            </a:endParaRPr>
          </a:p>
          <a:p>
            <a:endParaRPr lang="en-US" dirty="0">
              <a:latin typeface="Sitka Small Semibold"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45881"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Authorization</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299048" y="1302153"/>
            <a:ext cx="6408038" cy="2782550"/>
          </a:xfrm>
          <a:prstGeom prst="rect">
            <a:avLst/>
          </a:prstGeom>
        </p:spPr>
        <p:txBody>
          <a:bodyPr spcFirstLastPara="1" wrap="square" lIns="91425" tIns="91425" rIns="91425" bIns="91425" anchor="t" anchorCtr="0">
            <a:noAutofit/>
          </a:bodyPr>
          <a:lstStyle/>
          <a:p>
            <a:pPr marL="0" marR="0" lvl="0" indent="0" algn="just">
              <a:lnSpc>
                <a:spcPct val="107000"/>
              </a:lnSpc>
              <a:spcBef>
                <a:spcPts val="150"/>
              </a:spcBef>
              <a:spcAft>
                <a:spcPts val="0"/>
              </a:spcAft>
            </a:pPr>
            <a:r>
              <a:rPr lang="en-US" sz="1800" kern="1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nên sử dụng hệ thống kiểm soát chặt chẽ vì nó có thể tạo ra sự cứng nhắc không cần thiết</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Khi một ai đó co</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mit sai quy định thì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việc</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hủy bỏ thay đổi là đơn giản vì tất cả đều được quản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lý</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trong hệ thống kiểm soát phiên bản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Việc ủy quyền này mang lại nhiều ưu điểm :</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Sự linh hoạt khi mở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rộng</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quyền truy cập</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Tạo nên sự tôn trọng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tin tưởng trong dự án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588574" y="87301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1662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grpSp>
        <p:nvGrpSpPr>
          <p:cNvPr id="782" name="Google Shape;782;p39"/>
          <p:cNvGrpSpPr/>
          <p:nvPr/>
        </p:nvGrpSpPr>
        <p:grpSpPr>
          <a:xfrm>
            <a:off x="6101845" y="3195620"/>
            <a:ext cx="2418900" cy="1412700"/>
            <a:chOff x="715100" y="1600325"/>
            <a:chExt cx="2418900" cy="1412700"/>
          </a:xfrm>
        </p:grpSpPr>
        <p:sp>
          <p:nvSpPr>
            <p:cNvPr id="783" name="Google Shape;78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a:off x="715100" y="1600325"/>
              <a:ext cx="2327400" cy="1321200"/>
              <a:chOff x="715100" y="1600325"/>
              <a:chExt cx="2327400" cy="1321200"/>
            </a:xfrm>
          </p:grpSpPr>
          <p:sp>
            <p:nvSpPr>
              <p:cNvPr id="785" name="Google Shape;78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87" name="Google Shape;787;p39"/>
          <p:cNvGrpSpPr/>
          <p:nvPr/>
        </p:nvGrpSpPr>
        <p:grpSpPr>
          <a:xfrm>
            <a:off x="3322614" y="3195620"/>
            <a:ext cx="2582261" cy="1412700"/>
            <a:chOff x="715100" y="1600325"/>
            <a:chExt cx="2418900" cy="1412700"/>
          </a:xfrm>
        </p:grpSpPr>
        <p:sp>
          <p:nvSpPr>
            <p:cNvPr id="788" name="Google Shape;78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39"/>
            <p:cNvGrpSpPr/>
            <p:nvPr/>
          </p:nvGrpSpPr>
          <p:grpSpPr>
            <a:xfrm>
              <a:off x="715100" y="1600325"/>
              <a:ext cx="2327400" cy="1321200"/>
              <a:chOff x="715100" y="1600325"/>
              <a:chExt cx="2327400" cy="1321200"/>
            </a:xfrm>
          </p:grpSpPr>
          <p:sp>
            <p:nvSpPr>
              <p:cNvPr id="790" name="Google Shape;79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92" name="Google Shape;792;p39"/>
          <p:cNvGrpSpPr/>
          <p:nvPr/>
        </p:nvGrpSpPr>
        <p:grpSpPr>
          <a:xfrm>
            <a:off x="623255" y="3195620"/>
            <a:ext cx="2510745" cy="1412700"/>
            <a:chOff x="715100" y="1600325"/>
            <a:chExt cx="2418900" cy="1412700"/>
          </a:xfrm>
        </p:grpSpPr>
        <p:sp>
          <p:nvSpPr>
            <p:cNvPr id="793" name="Google Shape;79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39"/>
            <p:cNvGrpSpPr/>
            <p:nvPr/>
          </p:nvGrpSpPr>
          <p:grpSpPr>
            <a:xfrm>
              <a:off x="715100" y="1600325"/>
              <a:ext cx="2327400" cy="1321200"/>
              <a:chOff x="715100" y="1600325"/>
              <a:chExt cx="2327400" cy="1321200"/>
            </a:xfrm>
          </p:grpSpPr>
          <p:sp>
            <p:nvSpPr>
              <p:cNvPr id="795" name="Google Shape;79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2" name="Google Shape;802;p39"/>
          <p:cNvGrpSpPr/>
          <p:nvPr/>
        </p:nvGrpSpPr>
        <p:grpSpPr>
          <a:xfrm>
            <a:off x="4705642" y="1566700"/>
            <a:ext cx="2418900" cy="1412700"/>
            <a:chOff x="715100" y="1600325"/>
            <a:chExt cx="2418900" cy="1412700"/>
          </a:xfrm>
        </p:grpSpPr>
        <p:sp>
          <p:nvSpPr>
            <p:cNvPr id="803" name="Google Shape;80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9"/>
            <p:cNvGrpSpPr/>
            <p:nvPr/>
          </p:nvGrpSpPr>
          <p:grpSpPr>
            <a:xfrm>
              <a:off x="715100" y="1600325"/>
              <a:ext cx="2327400" cy="1321200"/>
              <a:chOff x="715100" y="1600325"/>
              <a:chExt cx="2327400" cy="1321200"/>
            </a:xfrm>
          </p:grpSpPr>
          <p:sp>
            <p:nvSpPr>
              <p:cNvPr id="805" name="Google Shape;80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7" name="Google Shape;807;p39"/>
          <p:cNvGrpSpPr/>
          <p:nvPr/>
        </p:nvGrpSpPr>
        <p:grpSpPr>
          <a:xfrm>
            <a:off x="1927959" y="1572790"/>
            <a:ext cx="2418900" cy="1412700"/>
            <a:chOff x="715100" y="1600325"/>
            <a:chExt cx="2418900" cy="1412700"/>
          </a:xfrm>
        </p:grpSpPr>
        <p:sp>
          <p:nvSpPr>
            <p:cNvPr id="808" name="Google Shape;80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9"/>
            <p:cNvGrpSpPr/>
            <p:nvPr/>
          </p:nvGrpSpPr>
          <p:grpSpPr>
            <a:xfrm>
              <a:off x="715100" y="1600325"/>
              <a:ext cx="2327400" cy="1321200"/>
              <a:chOff x="715100" y="1600325"/>
              <a:chExt cx="2327400" cy="1321200"/>
            </a:xfrm>
          </p:grpSpPr>
          <p:sp>
            <p:nvSpPr>
              <p:cNvPr id="810" name="Google Shape;81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818" name="Google Shape;818;p39"/>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latin typeface="Sitka Small Semibold" pitchFamily="2" charset="0"/>
              </a:rPr>
              <a:t>Thành viên</a:t>
            </a:r>
            <a:endParaRPr dirty="0"/>
          </a:p>
        </p:txBody>
      </p:sp>
      <p:sp>
        <p:nvSpPr>
          <p:cNvPr id="820" name="Google Shape;820;p39"/>
          <p:cNvSpPr txBox="1">
            <a:spLocks noGrp="1"/>
          </p:cNvSpPr>
          <p:nvPr>
            <p:ph type="subTitle" idx="4"/>
          </p:nvPr>
        </p:nvSpPr>
        <p:spPr>
          <a:xfrm>
            <a:off x="1994397" y="2233541"/>
            <a:ext cx="2194500" cy="6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err="1">
                <a:latin typeface="Sitka Small Semibold" pitchFamily="2" charset="0"/>
              </a:rPr>
              <a:t>Trần</a:t>
            </a:r>
            <a:r>
              <a:rPr lang="en-US" b="1" dirty="0">
                <a:latin typeface="Sitka Small Semibold" pitchFamily="2" charset="0"/>
              </a:rPr>
              <a:t> </a:t>
            </a:r>
            <a:r>
              <a:rPr lang="en-US" b="1" dirty="0" err="1">
                <a:latin typeface="Sitka Small Semibold" pitchFamily="2" charset="0"/>
              </a:rPr>
              <a:t>Công</a:t>
            </a:r>
            <a:r>
              <a:rPr lang="en-US" b="1" dirty="0">
                <a:latin typeface="Sitka Small Semibold" pitchFamily="2" charset="0"/>
              </a:rPr>
              <a:t> </a:t>
            </a:r>
            <a:r>
              <a:rPr lang="en-US" b="1" dirty="0" err="1">
                <a:latin typeface="Sitka Small Semibold" pitchFamily="2" charset="0"/>
              </a:rPr>
              <a:t>Toại</a:t>
            </a:r>
            <a:endParaRPr lang="en-US" b="1" dirty="0">
              <a:latin typeface="Sitka Small Semibold" pitchFamily="2" charset="0"/>
            </a:endParaRPr>
          </a:p>
        </p:txBody>
      </p:sp>
      <p:sp>
        <p:nvSpPr>
          <p:cNvPr id="825" name="Google Shape;825;p39"/>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493521" y="12397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8;p31">
            <a:extLst>
              <a:ext uri="{FF2B5EF4-FFF2-40B4-BE49-F238E27FC236}">
                <a16:creationId xmlns:a16="http://schemas.microsoft.com/office/drawing/2014/main" id="{ED6BE2D1-21E1-C00A-7084-2E8AD2E5B7A9}"/>
              </a:ext>
            </a:extLst>
          </p:cNvPr>
          <p:cNvSpPr txBox="1">
            <a:spLocks/>
          </p:cNvSpPr>
          <p:nvPr/>
        </p:nvSpPr>
        <p:spPr>
          <a:xfrm>
            <a:off x="2657983"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01</a:t>
            </a:r>
          </a:p>
        </p:txBody>
      </p:sp>
      <p:sp>
        <p:nvSpPr>
          <p:cNvPr id="9" name="Google Shape;820;p39">
            <a:extLst>
              <a:ext uri="{FF2B5EF4-FFF2-40B4-BE49-F238E27FC236}">
                <a16:creationId xmlns:a16="http://schemas.microsoft.com/office/drawing/2014/main" id="{33D5D3E4-E4D5-2705-EB9D-1116D331E4F0}"/>
              </a:ext>
            </a:extLst>
          </p:cNvPr>
          <p:cNvSpPr txBox="1">
            <a:spLocks/>
          </p:cNvSpPr>
          <p:nvPr/>
        </p:nvSpPr>
        <p:spPr>
          <a:xfrm>
            <a:off x="4772092" y="2251650"/>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Nguyễn</a:t>
            </a:r>
            <a:r>
              <a:rPr lang="en-US" b="1" dirty="0">
                <a:latin typeface="Sitka Small Semibold" pitchFamily="2" charset="0"/>
              </a:rPr>
              <a:t> Hoàng </a:t>
            </a:r>
            <a:r>
              <a:rPr lang="en-US" b="1" dirty="0" err="1">
                <a:latin typeface="Sitka Small Semibold" pitchFamily="2" charset="0"/>
              </a:rPr>
              <a:t>Nghĩa</a:t>
            </a:r>
            <a:endParaRPr lang="en-US" b="1" dirty="0">
              <a:latin typeface="Sitka Small Semibold" pitchFamily="2" charset="0"/>
            </a:endParaRPr>
          </a:p>
        </p:txBody>
      </p:sp>
      <p:sp>
        <p:nvSpPr>
          <p:cNvPr id="10" name="Google Shape;498;p31">
            <a:extLst>
              <a:ext uri="{FF2B5EF4-FFF2-40B4-BE49-F238E27FC236}">
                <a16:creationId xmlns:a16="http://schemas.microsoft.com/office/drawing/2014/main" id="{C1903FFA-00C5-A8D3-FB17-717FF336E426}"/>
              </a:ext>
            </a:extLst>
          </p:cNvPr>
          <p:cNvSpPr txBox="1">
            <a:spLocks/>
          </p:cNvSpPr>
          <p:nvPr/>
        </p:nvSpPr>
        <p:spPr>
          <a:xfrm>
            <a:off x="5419207"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02</a:t>
            </a:r>
          </a:p>
        </p:txBody>
      </p:sp>
      <p:sp>
        <p:nvSpPr>
          <p:cNvPr id="27" name="Google Shape;820;p39">
            <a:extLst>
              <a:ext uri="{FF2B5EF4-FFF2-40B4-BE49-F238E27FC236}">
                <a16:creationId xmlns:a16="http://schemas.microsoft.com/office/drawing/2014/main" id="{9C835FF8-80C5-4D01-4A0B-E9BA6CA6B2C7}"/>
              </a:ext>
            </a:extLst>
          </p:cNvPr>
          <p:cNvSpPr txBox="1">
            <a:spLocks/>
          </p:cNvSpPr>
          <p:nvPr/>
        </p:nvSpPr>
        <p:spPr>
          <a:xfrm>
            <a:off x="875575" y="3922370"/>
            <a:ext cx="265443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Phạm</a:t>
            </a:r>
            <a:r>
              <a:rPr lang="en-US" b="1" dirty="0">
                <a:latin typeface="Sitka Small Semibold" pitchFamily="2" charset="0"/>
              </a:rPr>
              <a:t> Văn </a:t>
            </a:r>
            <a:r>
              <a:rPr lang="en-US" b="1" dirty="0" err="1">
                <a:latin typeface="Sitka Small Semibold" pitchFamily="2" charset="0"/>
              </a:rPr>
              <a:t>Trường</a:t>
            </a:r>
            <a:endParaRPr lang="en-US" b="1" dirty="0">
              <a:latin typeface="Sitka Small Semibold" pitchFamily="2" charset="0"/>
            </a:endParaRPr>
          </a:p>
        </p:txBody>
      </p:sp>
      <p:sp>
        <p:nvSpPr>
          <p:cNvPr id="28" name="Google Shape;498;p31">
            <a:extLst>
              <a:ext uri="{FF2B5EF4-FFF2-40B4-BE49-F238E27FC236}">
                <a16:creationId xmlns:a16="http://schemas.microsoft.com/office/drawing/2014/main" id="{ED6CE60F-C9F9-B05E-D800-63DDF9A6BCBB}"/>
              </a:ext>
            </a:extLst>
          </p:cNvPr>
          <p:cNvSpPr txBox="1">
            <a:spLocks/>
          </p:cNvSpPr>
          <p:nvPr/>
        </p:nvSpPr>
        <p:spPr>
          <a:xfrm>
            <a:off x="1386465"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03</a:t>
            </a:r>
          </a:p>
        </p:txBody>
      </p:sp>
      <p:sp>
        <p:nvSpPr>
          <p:cNvPr id="29" name="Google Shape;820;p39">
            <a:extLst>
              <a:ext uri="{FF2B5EF4-FFF2-40B4-BE49-F238E27FC236}">
                <a16:creationId xmlns:a16="http://schemas.microsoft.com/office/drawing/2014/main" id="{3461AA3E-C29F-7DC2-F2BA-BBA49F1F54F0}"/>
              </a:ext>
            </a:extLst>
          </p:cNvPr>
          <p:cNvSpPr txBox="1">
            <a:spLocks/>
          </p:cNvSpPr>
          <p:nvPr/>
        </p:nvSpPr>
        <p:spPr>
          <a:xfrm>
            <a:off x="3235996" y="3911051"/>
            <a:ext cx="269337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Khấu</a:t>
            </a:r>
            <a:r>
              <a:rPr lang="en-US" b="1" dirty="0">
                <a:latin typeface="Sitka Small Semibold" pitchFamily="2" charset="0"/>
              </a:rPr>
              <a:t> </a:t>
            </a:r>
            <a:r>
              <a:rPr lang="en-US" b="1" dirty="0" err="1">
                <a:latin typeface="Sitka Small Semibold" pitchFamily="2" charset="0"/>
              </a:rPr>
              <a:t>Nguyễn</a:t>
            </a:r>
            <a:r>
              <a:rPr lang="en-US" b="1" dirty="0">
                <a:latin typeface="Sitka Small Semibold" pitchFamily="2" charset="0"/>
              </a:rPr>
              <a:t> Thành </a:t>
            </a:r>
            <a:r>
              <a:rPr lang="en-US" b="1" dirty="0" err="1">
                <a:latin typeface="Sitka Small Semibold" pitchFamily="2" charset="0"/>
              </a:rPr>
              <a:t>Nhân</a:t>
            </a:r>
            <a:endParaRPr lang="en-US" b="1" dirty="0">
              <a:latin typeface="Sitka Small Semibold" pitchFamily="2" charset="0"/>
            </a:endParaRPr>
          </a:p>
        </p:txBody>
      </p:sp>
      <p:sp>
        <p:nvSpPr>
          <p:cNvPr id="30" name="Google Shape;498;p31">
            <a:extLst>
              <a:ext uri="{FF2B5EF4-FFF2-40B4-BE49-F238E27FC236}">
                <a16:creationId xmlns:a16="http://schemas.microsoft.com/office/drawing/2014/main" id="{5FCE4928-689F-9BE7-3374-3E091C51D755}"/>
              </a:ext>
            </a:extLst>
          </p:cNvPr>
          <p:cNvSpPr txBox="1">
            <a:spLocks/>
          </p:cNvSpPr>
          <p:nvPr/>
        </p:nvSpPr>
        <p:spPr>
          <a:xfrm>
            <a:off x="4142520"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05</a:t>
            </a:r>
          </a:p>
        </p:txBody>
      </p:sp>
      <p:sp>
        <p:nvSpPr>
          <p:cNvPr id="31" name="Google Shape;820;p39">
            <a:extLst>
              <a:ext uri="{FF2B5EF4-FFF2-40B4-BE49-F238E27FC236}">
                <a16:creationId xmlns:a16="http://schemas.microsoft.com/office/drawing/2014/main" id="{906E68E1-5D53-1BC9-82EF-5DB096B5E31D}"/>
              </a:ext>
            </a:extLst>
          </p:cNvPr>
          <p:cNvSpPr txBox="1">
            <a:spLocks/>
          </p:cNvSpPr>
          <p:nvPr/>
        </p:nvSpPr>
        <p:spPr>
          <a:xfrm>
            <a:off x="6215131" y="3913764"/>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Nguyễn</a:t>
            </a:r>
            <a:r>
              <a:rPr lang="en-US" b="1" dirty="0">
                <a:latin typeface="Sitka Small Semibold" pitchFamily="2" charset="0"/>
              </a:rPr>
              <a:t> </a:t>
            </a:r>
            <a:r>
              <a:rPr lang="en-US" b="1" dirty="0" err="1">
                <a:latin typeface="Sitka Small Semibold" pitchFamily="2" charset="0"/>
              </a:rPr>
              <a:t>Nhật</a:t>
            </a:r>
            <a:r>
              <a:rPr lang="en-US" b="1" dirty="0">
                <a:latin typeface="Sitka Small Semibold" pitchFamily="2" charset="0"/>
              </a:rPr>
              <a:t> </a:t>
            </a:r>
            <a:r>
              <a:rPr lang="en-US" b="1" dirty="0" err="1">
                <a:latin typeface="Sitka Small Semibold" pitchFamily="2" charset="0"/>
              </a:rPr>
              <a:t>Hào</a:t>
            </a:r>
            <a:endParaRPr lang="en-US" b="1" dirty="0">
              <a:latin typeface="Sitka Small Semibold" pitchFamily="2" charset="0"/>
            </a:endParaRPr>
          </a:p>
        </p:txBody>
      </p:sp>
      <p:sp>
        <p:nvSpPr>
          <p:cNvPr id="768" name="Google Shape;498;p31">
            <a:extLst>
              <a:ext uri="{FF2B5EF4-FFF2-40B4-BE49-F238E27FC236}">
                <a16:creationId xmlns:a16="http://schemas.microsoft.com/office/drawing/2014/main" id="{CA96B94E-C0EA-38F9-F10F-5DD1E5EAD126}"/>
              </a:ext>
            </a:extLst>
          </p:cNvPr>
          <p:cNvSpPr txBox="1">
            <a:spLocks/>
          </p:cNvSpPr>
          <p:nvPr/>
        </p:nvSpPr>
        <p:spPr>
          <a:xfrm>
            <a:off x="6862246" y="3289569"/>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TextBox 1">
            <a:extLst>
              <a:ext uri="{FF2B5EF4-FFF2-40B4-BE49-F238E27FC236}">
                <a16:creationId xmlns:a16="http://schemas.microsoft.com/office/drawing/2014/main" id="{BDEA366E-89D8-708F-50B0-E55BE6424A68}"/>
              </a:ext>
            </a:extLst>
          </p:cNvPr>
          <p:cNvSpPr txBox="1"/>
          <p:nvPr/>
        </p:nvSpPr>
        <p:spPr>
          <a:xfrm>
            <a:off x="308429" y="255378"/>
            <a:ext cx="8527142" cy="4575163"/>
          </a:xfrm>
          <a:prstGeom prst="rect">
            <a:avLst/>
          </a:prstGeom>
          <a:noFill/>
        </p:spPr>
        <p:txBody>
          <a:bodyPr wrap="square" rtlCol="0">
            <a:spAutoFit/>
          </a:bodyPr>
          <a:lstStyle/>
          <a:p>
            <a:r>
              <a:rPr lang="en-US" sz="2300" dirty="0">
                <a:latin typeface="Sitka Small Semibold" pitchFamily="2" charset="0"/>
              </a:rPr>
              <a:t>			     Bug Tracker</a:t>
            </a:r>
          </a:p>
          <a:p>
            <a:pPr marR="0" lvl="0" algn="just">
              <a:lnSpc>
                <a:spcPct val="107000"/>
              </a:lnSpc>
              <a:spcBef>
                <a:spcPts val="0"/>
              </a:spcBef>
              <a:spcAft>
                <a:spcPts val="0"/>
              </a:spcAft>
            </a:pPr>
            <a:r>
              <a:rPr lang="en-US" sz="1800" dirty="0">
                <a:latin typeface="Sitka Small Semibold" pitchFamily="2"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Hệ thống quản lý bug thường được sử dụng để theo dõi yêu cầu tính năng mới, công việc một lần, bản vá không yêu cầu</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Theo dõi 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giúp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giữa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hoặc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mong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gặp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hồ</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việc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phát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chẩn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đoán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quyết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cuối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Vòng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bản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sau:</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nào đó đề xuất vấn đề</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khác đọc vấn đề, thêm bình luận và có thể yêu cầu làm rõ từ người đề xuất.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tái tạo</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Chẩn đoán lỗi</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Vấn đề được lên lịch giải quyết</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sửa</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875529"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Interaction with Mailing Lists</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34142" y="1146630"/>
            <a:ext cx="6475715" cy="2342565"/>
          </a:xfrm>
          <a:prstGeom prst="rect">
            <a:avLst/>
          </a:prstGeom>
        </p:spPr>
        <p:txBody>
          <a:bodyPr spcFirstLastPara="1" wrap="square" lIns="91425" tIns="91425" rIns="91425" bIns="91425" anchor="t" anchorCtr="0">
            <a:noAutofit/>
          </a:bodyPr>
          <a:lstStyle/>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Hãy</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nghĩ</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bug tracker</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là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những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diễn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hai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do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tạo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này:</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F0F0F"/>
                </a:solidFill>
                <a:latin typeface="Sitka Small Semibold" pitchFamily="2" charset="0"/>
                <a:ea typeface="Calibri" panose="020F0502020204030204" pitchFamily="34" charset="0"/>
                <a:cs typeface="Times New Roman" panose="02020603050405020304" pitchFamily="18" charset="0"/>
              </a:rPr>
              <a:t>B</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bằng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err="1">
                <a:solidFill>
                  <a:srgbClr val="0F0F0F"/>
                </a:solidFill>
                <a:latin typeface="Sitka Small Semibold" pitchFamily="2" charset="0"/>
                <a:ea typeface="Calibri" panose="020F0502020204030204" pitchFamily="34" charset="0"/>
                <a:cs typeface="Times New Roman" panose="02020603050405020304" pitchFamily="18" charset="0"/>
              </a:rPr>
              <a:t>K</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cũng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tham</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vấn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cụ</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a:t>
            </a:r>
            <a:endParaRPr lang="en-US" sz="1800" dirty="0">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rPr>
              <a:t>Nếu</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một</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quan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vấn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đề</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đã</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biết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được</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gửi</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bug tracker </a:t>
            </a:r>
            <a:r>
              <a:rPr lang="en-US" sz="1800" dirty="0" err="1">
                <a:solidFill>
                  <a:srgbClr val="0F0F0F"/>
                </a:solidFill>
                <a:effectLst/>
                <a:latin typeface="Sitka Small Semibold" pitchFamily="2" charset="0"/>
                <a:ea typeface="Calibri" panose="020F0502020204030204" pitchFamily="34" charset="0"/>
              </a:rPr>
              <a:t>có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thể</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tự</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động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đăng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nhập</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vào</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đó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kết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với</a:t>
            </a:r>
            <a:r>
              <a:rPr lang="en-US" sz="1800" dirty="0">
                <a:solidFill>
                  <a:srgbClr val="0F0F0F"/>
                </a:solidFill>
                <a:effectLst/>
                <a:latin typeface="Sitka Small Semibold" pitchFamily="2" charset="0"/>
                <a:ea typeface="Calibri" panose="020F0502020204030204" pitchFamily="34" charset="0"/>
              </a:rPr>
              <a:t> ticket </a:t>
            </a:r>
            <a:r>
              <a:rPr lang="en-US" sz="1800" dirty="0" err="1">
                <a:solidFill>
                  <a:srgbClr val="0F0F0F"/>
                </a:solidFill>
                <a:effectLst/>
                <a:latin typeface="Sitka Small Semibold" pitchFamily="2" charset="0"/>
                <a:ea typeface="Calibri" panose="020F0502020204030204" pitchFamily="34" charset="0"/>
              </a:rPr>
              <a:t>tương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ứng</a:t>
            </a:r>
            <a:r>
              <a:rPr lang="en-US" sz="1800" dirty="0">
                <a:solidFill>
                  <a:srgbClr val="0F0F0F"/>
                </a:solidFill>
                <a:effectLst/>
                <a:latin typeface="Sitka Small Semibold" pitchFamily="2" charset="0"/>
                <a:ea typeface="Calibri" panose="020F050202020403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78899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104133" y="1063100"/>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Pre-Filtering the Bug Tracker</a:t>
            </a: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49848" y="1737835"/>
            <a:ext cx="6287827" cy="2342565"/>
          </a:xfrm>
          <a:prstGeom prst="rect">
            <a:avLst/>
          </a:prstGeom>
        </p:spPr>
        <p:txBody>
          <a:bodyPr spcFirstLastPara="1" wrap="square" lIns="91425" tIns="91425" rIns="91425" bIns="91425" anchor="t" anchorCtr="0">
            <a:noAutofit/>
          </a:bodyPr>
          <a:lstStyle/>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Những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thức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trong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cơ</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sở</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dữ</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liệu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vấn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(bug tracker).</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a:latin typeface="Sitka Small Semibold" pitchFamily="2" charset="0"/>
                <a:ea typeface="Calibri" panose="020F0502020204030204" pitchFamily="34" charset="0"/>
                <a:cs typeface="Times New Roman" panose="02020603050405020304" pitchFamily="18" charset="0"/>
              </a:rPr>
              <a:t>    </a:t>
            </a:r>
            <a:r>
              <a:rPr lang="en-US" sz="1800" kern="100" dirty="0">
                <a:effectLst/>
                <a:latin typeface="Sitka Small Semibold" pitchFamily="2" charset="0"/>
                <a:ea typeface="Arial" panose="020B0604020202020204" pitchFamily="34" charset="0"/>
                <a:cs typeface="Times New Roman" panose="02020603050405020304" pitchFamily="18" charset="0"/>
              </a:rPr>
              <a:t>Hai </a:t>
            </a:r>
            <a:r>
              <a:rPr lang="en-US" sz="1800" kern="100" dirty="0" err="1">
                <a:effectLst/>
                <a:latin typeface="Sitka Small Semibold" pitchFamily="2" charset="0"/>
                <a:ea typeface="Arial" panose="020B0604020202020204" pitchFamily="34" charset="0"/>
                <a:cs typeface="Times New Roman" panose="02020603050405020304" pitchFamily="18" charset="0"/>
              </a:rPr>
              <a:t>chiến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lược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indent="0" algn="just">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Hướng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dẫn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người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dùng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định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và</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báo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cáo</a:t>
            </a:r>
            <a:r>
              <a:rPr lang="en-US" sz="1800" kern="100" dirty="0">
                <a:effectLst/>
                <a:latin typeface="Sitka Small Semibold" pitchFamily="2" charset="0"/>
                <a:ea typeface="Arial" panose="020B0604020202020204" pitchFamily="34" charset="0"/>
                <a:cs typeface="Times New Roman" panose="02020603050405020304" pitchFamily="18" charset="0"/>
              </a:rPr>
              <a:t> bug </a:t>
            </a:r>
            <a:r>
              <a:rPr lang="en-US" sz="1800" kern="100" dirty="0" err="1">
                <a:effectLst/>
                <a:latin typeface="Sitka Small Semibold" pitchFamily="2" charset="0"/>
                <a:ea typeface="Arial" panose="020B0604020202020204" pitchFamily="34" charset="0"/>
                <a:cs typeface="Times New Roman" panose="02020603050405020304" pitchFamily="18" charset="0"/>
              </a:rPr>
              <a:t>một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hệ</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thống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bạn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bè</a:t>
            </a:r>
            <a:r>
              <a:rPr lang="en-US" sz="1800" kern="100" dirty="0">
                <a:latin typeface="Sitka Small Semibold" pitchFamily="2" charset="0"/>
                <a:ea typeface="Arial" panose="020B0604020202020204" pitchFamily="34" charset="0"/>
                <a:cs typeface="Times New Roman" panose="02020603050405020304" pitchFamily="18" charset="0"/>
              </a:rPr>
              <a:t>”.</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marR="0" lvl="0" indent="0" algn="just">
              <a:lnSpc>
                <a:spcPct val="107000"/>
              </a:lnSpc>
              <a:spcBef>
                <a:spcPts val="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IRC / Real-Time Chat Systems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724855"/>
            <a:ext cx="5592726" cy="584775"/>
          </a:xfrm>
          <a:prstGeom prst="rect">
            <a:avLst/>
          </a:prstGeom>
          <a:noFill/>
        </p:spPr>
        <p:txBody>
          <a:bodyPr wrap="square" rtlCol="0">
            <a:spAutoFit/>
          </a:bodyPr>
          <a:lstStyle/>
          <a:p>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IRC </a:t>
            </a:r>
            <a:r>
              <a:rPr lang="en-US" sz="1800" kern="100" dirty="0" err="1">
                <a:effectLst/>
                <a:latin typeface="Sitka Small Semibold" pitchFamily="2" charset="0"/>
                <a:ea typeface="Arial" panose="020B0604020202020204" pitchFamily="34" charset="0"/>
                <a:cs typeface="Times New Roman" panose="02020603050405020304" pitchFamily="18" charset="0"/>
              </a:rPr>
              <a:t>cho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tiếp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thực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5" name="Picture 4">
            <a:extLst>
              <a:ext uri="{FF2B5EF4-FFF2-40B4-BE49-F238E27FC236}">
                <a16:creationId xmlns:a16="http://schemas.microsoft.com/office/drawing/2014/main" id="{DA72B7BC-4A76-5D12-C4ED-82DC080EC824}"/>
              </a:ext>
            </a:extLst>
          </p:cNvPr>
          <p:cNvPicPr>
            <a:picLocks noChangeAspect="1"/>
          </p:cNvPicPr>
          <p:nvPr/>
        </p:nvPicPr>
        <p:blipFill rotWithShape="1">
          <a:blip r:embed="rId3"/>
          <a:srcRect b="5372"/>
          <a:stretch/>
        </p:blipFill>
        <p:spPr>
          <a:xfrm>
            <a:off x="2459665" y="1150050"/>
            <a:ext cx="6400800" cy="3663986"/>
          </a:xfrm>
          <a:prstGeom prst="rect">
            <a:avLst/>
          </a:prstGeom>
        </p:spPr>
      </p:pic>
      <p:sp>
        <p:nvSpPr>
          <p:cNvPr id="6" name="TextBox 5">
            <a:extLst>
              <a:ext uri="{FF2B5EF4-FFF2-40B4-BE49-F238E27FC236}">
                <a16:creationId xmlns:a16="http://schemas.microsoft.com/office/drawing/2014/main" id="{157C4D9E-D7B0-837B-82E2-B3FF3759BE57}"/>
              </a:ext>
            </a:extLst>
          </p:cNvPr>
          <p:cNvSpPr txBox="1"/>
          <p:nvPr/>
        </p:nvSpPr>
        <p:spPr>
          <a:xfrm>
            <a:off x="283535" y="1124110"/>
            <a:ext cx="2204484" cy="2895280"/>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Chọn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tên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n</a:t>
            </a:r>
            <a:r>
              <a:rPr lang="en-US" sz="1800" kern="100" dirty="0" err="1">
                <a:effectLst/>
                <a:latin typeface="Sitka Small Semibold" pitchFamily="2" charset="0"/>
                <a:ea typeface="Arial" panose="020B0604020202020204" pitchFamily="34" charset="0"/>
                <a:cs typeface="Times New Roman" panose="02020603050405020304" pitchFamily="18" charset="0"/>
              </a:rPr>
              <a:t>hiều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Thiết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l</a:t>
            </a:r>
            <a:r>
              <a:rPr lang="en-US" sz="1800" kern="100" dirty="0" err="1">
                <a:effectLst/>
                <a:latin typeface="Sitka Small Semibold" pitchFamily="2" charset="0"/>
                <a:ea typeface="Arial" panose="020B0604020202020204" pitchFamily="34" charset="0"/>
                <a:cs typeface="Times New Roman" panose="02020603050405020304" pitchFamily="18" charset="0"/>
              </a:rPr>
              <a:t>ập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c</a:t>
            </a:r>
            <a:r>
              <a:rPr lang="en-US" sz="1800" kern="100" dirty="0" err="1">
                <a:effectLst/>
                <a:latin typeface="Sitka Small Semibold" pitchFamily="2" charset="0"/>
                <a:ea typeface="Arial" panose="020B0604020202020204" pitchFamily="34" charset="0"/>
                <a:cs typeface="Times New Roman" panose="02020603050405020304" pitchFamily="18" charset="0"/>
              </a:rPr>
              <a:t>hủ</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d</a:t>
            </a:r>
            <a:r>
              <a:rPr lang="en-US" sz="1800" kern="100" dirty="0" err="1">
                <a:effectLst/>
                <a:latin typeface="Sitka Small Semibold" pitchFamily="2" charset="0"/>
                <a:ea typeface="Arial" panose="020B0604020202020204" pitchFamily="34" charset="0"/>
                <a:cs typeface="Times New Roman" panose="02020603050405020304" pitchFamily="18" charset="0"/>
              </a:rPr>
              <a:t>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a:latin typeface="Sitka Small Semibold" pitchFamily="2" charset="0"/>
                <a:ea typeface="Arial" panose="020B0604020202020204" pitchFamily="34" charset="0"/>
                <a:cs typeface="Times New Roman" panose="02020603050405020304" pitchFamily="18" charset="0"/>
              </a:rPr>
              <a:t>w</a:t>
            </a:r>
            <a:r>
              <a:rPr lang="en-US" sz="1800" kern="100" dirty="0">
                <a:effectLst/>
                <a:latin typeface="Sitka Small Semibold" pitchFamily="2" charset="0"/>
                <a:ea typeface="Arial" panose="020B0604020202020204" pitchFamily="34" charset="0"/>
                <a:cs typeface="Times New Roman" panose="02020603050405020304" pitchFamily="18" charset="0"/>
              </a:rPr>
              <a:t>eb Pastebin</a:t>
            </a:r>
          </a:p>
          <a:p>
            <a:endParaRPr lang="en-US" dirty="0">
              <a:latin typeface="Sitka Small Semibold" pitchFamily="2" charset="0"/>
            </a:endParaRPr>
          </a:p>
        </p:txBody>
      </p:sp>
    </p:spTree>
    <p:extLst>
      <p:ext uri="{BB962C8B-B14F-4D97-AF65-F5344CB8AC3E}">
        <p14:creationId xmlns:p14="http://schemas.microsoft.com/office/powerpoint/2010/main" val="7251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315728" y="1119024"/>
            <a:ext cx="6512543" cy="1371689"/>
          </a:xfrm>
          <a:prstGeom prst="rect">
            <a:avLst/>
          </a:prstGeom>
        </p:spPr>
        <p:txBody>
          <a:bodyPr spcFirstLastPara="1" wrap="square" lIns="91425" tIns="91425" rIns="91425" bIns="91425" anchor="t" anchorCtr="0">
            <a:noAutofit/>
          </a:bodyPr>
          <a:lstStyle/>
          <a:p>
            <a:pPr algn="l">
              <a:lnSpc>
                <a:spcPct val="107000"/>
              </a:lnSpc>
              <a:spcAft>
                <a:spcPts val="800"/>
              </a:spcAft>
            </a:pPr>
            <a:r>
              <a:rPr lang="en-US" sz="2300" dirty="0">
                <a:latin typeface="Sitka Small Semibold" pitchFamily="2" charset="0"/>
              </a:rPr>
              <a:t>			Bots </a:t>
            </a:r>
            <a:br>
              <a:rPr lang="en-US" sz="2400" b="1" kern="100" dirty="0">
                <a:effectLst/>
                <a:latin typeface="Sitka Small Semibold" pitchFamily="2" charset="0"/>
                <a:ea typeface="Calibri" panose="020F0502020204030204" pitchFamily="34" charset="0"/>
                <a:cs typeface="Times New Roman" panose="02020603050405020304" pitchFamily="18" charset="0"/>
              </a:rPr>
            </a:br>
            <a:r>
              <a:rPr lang="en-US" sz="2400" b="1" kern="100" dirty="0">
                <a:latin typeface="Sitka Small Semibold" pitchFamily="2" charset="0"/>
                <a:ea typeface="Calibri" panose="020F050202020403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Bot thường được gọi và điều khiển giống như các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thành</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viên khác trong kênh IRC.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en-US" sz="1800" kern="100" dirty="0" err="1">
                <a:solidFill>
                  <a:srgbClr val="0F0F0F"/>
                </a:solidFill>
                <a:effectLst/>
                <a:latin typeface="Sitka Small Semibold" pitchFamily="2" charset="0"/>
                <a:ea typeface="Arial" panose="020B0604020202020204" pitchFamily="34" charset="0"/>
                <a:cs typeface="Times New Roman" panose="02020603050405020304" pitchFamily="18" charset="0"/>
              </a:rPr>
              <a:t>Giúp</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quản lý thông tin và trả lời câu hỏi hiệu quả.</a:t>
            </a: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endParaRPr lang="en-US" sz="24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428750" y="2654525"/>
            <a:ext cx="6512543" cy="2089364"/>
          </a:xfrm>
          <a:prstGeom prst="rect">
            <a:avLst/>
          </a:prstGeom>
        </p:spPr>
        <p:txBody>
          <a:bodyPr spcFirstLastPara="1" wrap="square" lIns="91425" tIns="91425" rIns="91425" bIns="91425" anchor="t" anchorCtr="0">
            <a:noAutofit/>
          </a:bodyPr>
          <a:lstStyle/>
          <a:p>
            <a:pPr marL="0" marR="0" lvl="0" indent="0" algn="l">
              <a:lnSpc>
                <a:spcPct val="107000"/>
              </a:lnSpc>
              <a:spcBef>
                <a:spcPts val="0"/>
              </a:spcBef>
              <a:spcAft>
                <a:spcPts val="800"/>
              </a:spcAft>
            </a:pPr>
            <a:r>
              <a:rPr lang="en-US" sz="1800" dirty="0">
                <a:latin typeface="Sitka Small Semibold" pitchFamily="2" charset="0"/>
                <a:cs typeface="Times New Roman" panose="02020603050405020304" pitchFamily="18" charset="0"/>
              </a:rPr>
              <a:t>		</a:t>
            </a:r>
            <a:r>
              <a:rPr lang="en-US" sz="2300" dirty="0">
                <a:latin typeface="Sitka Small Semibold" pitchFamily="2" charset="0"/>
              </a:rPr>
              <a:t>Archiving IRC</a:t>
            </a:r>
            <a:r>
              <a:rPr lang="en-US" sz="2300" dirty="0">
                <a:effectLst/>
                <a:latin typeface="Sitka Small Semibold" pitchFamily="2" charset="0"/>
                <a:ea typeface="Calibri" panose="020F0502020204030204" pitchFamily="34" charset="0"/>
                <a:cs typeface="Times New Roman" panose="02020603050405020304" pitchFamily="18" charset="0"/>
              </a:rPr>
              <a:t> </a:t>
            </a:r>
          </a:p>
          <a:p>
            <a:pPr marL="0" marR="0" lvl="0" indent="0" algn="l">
              <a:lnSpc>
                <a:spcPct val="107000"/>
              </a:lnSpc>
              <a:spcBef>
                <a:spcPts val="0"/>
              </a:spcBef>
              <a:spcAft>
                <a:spcPts val="800"/>
              </a:spcAft>
            </a:pP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Mặc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dù</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có</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khả</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năng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lưu</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trữ</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mọi</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thứ</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nhưng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việc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này</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không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mong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đợi</a:t>
            </a:r>
            <a:r>
              <a:rPr lang="en-US" sz="1800" dirty="0">
                <a:effectLst/>
                <a:latin typeface="Sitka Small Semibold" pitchFamily="2" charset="0"/>
                <a:ea typeface="Arial" panose="020B0604020202020204" pitchFamily="34" charset="0"/>
              </a:rPr>
              <a:t> do </a:t>
            </a:r>
            <a:r>
              <a:rPr lang="en-US" sz="1800" dirty="0" err="1">
                <a:effectLst/>
                <a:latin typeface="Sitka Small Semibold" pitchFamily="2" charset="0"/>
                <a:ea typeface="Arial" panose="020B0604020202020204" pitchFamily="34" charset="0"/>
              </a:rPr>
              <a:t>cuộc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trò</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chuyện</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trên</a:t>
            </a:r>
            <a:r>
              <a:rPr lang="en-US" sz="1800" dirty="0">
                <a:effectLst/>
                <a:latin typeface="Sitka Small Semibold" pitchFamily="2" charset="0"/>
                <a:ea typeface="Arial" panose="020B0604020202020204" pitchFamily="34" charset="0"/>
              </a:rPr>
              <a:t> IRC </a:t>
            </a:r>
            <a:r>
              <a:rPr lang="en-US" sz="1800" dirty="0" err="1">
                <a:effectLst/>
                <a:latin typeface="Sitka Small Semibold" pitchFamily="2" charset="0"/>
                <a:ea typeface="Arial" panose="020B0604020202020204" pitchFamily="34" charset="0"/>
              </a:rPr>
              <a:t>thường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xem</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là</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nửa</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riêng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tư</a:t>
            </a:r>
            <a:r>
              <a:rPr lang="en-US" sz="1800" dirty="0">
                <a:effectLst/>
                <a:latin typeface="Sitka Small Semibold" pitchFamily="2" charset="0"/>
                <a:ea typeface="Arial" panose="020B060402020202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spTree>
    <p:extLst>
      <p:ext uri="{BB962C8B-B14F-4D97-AF65-F5344CB8AC3E}">
        <p14:creationId xmlns:p14="http://schemas.microsoft.com/office/powerpoint/2010/main" val="18920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RSS Feeds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649897"/>
            <a:ext cx="8420986" cy="100309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vi-VN" sz="1800" kern="100" dirty="0">
                <a:effectLst/>
                <a:latin typeface="Sitka Small Semibold" pitchFamily="2" charset="0"/>
                <a:ea typeface="Arial" panose="020B0604020202020204" pitchFamily="34" charset="0"/>
                <a:cs typeface="Times New Roman" panose="02020603050405020304" pitchFamily="18" charset="0"/>
              </a:rPr>
              <a:t>RSS là một công nghệ cung cấp một cơ chế tự động để cập nhật thông tin từ các trang web, blog, hoặc nguồn tin tức trực tuyến khác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2" name="Picture 1">
            <a:extLst>
              <a:ext uri="{FF2B5EF4-FFF2-40B4-BE49-F238E27FC236}">
                <a16:creationId xmlns:a16="http://schemas.microsoft.com/office/drawing/2014/main" id="{19296FBC-F40B-0F3B-9075-9A82CF209E5F}"/>
              </a:ext>
            </a:extLst>
          </p:cNvPr>
          <p:cNvPicPr>
            <a:picLocks noChangeAspect="1"/>
          </p:cNvPicPr>
          <p:nvPr/>
        </p:nvPicPr>
        <p:blipFill rotWithShape="1">
          <a:blip r:embed="rId3"/>
          <a:srcRect b="6010"/>
          <a:stretch/>
        </p:blipFill>
        <p:spPr>
          <a:xfrm>
            <a:off x="980895" y="1346791"/>
            <a:ext cx="7135291" cy="3491193"/>
          </a:xfrm>
          <a:prstGeom prst="rect">
            <a:avLst/>
          </a:prstGeom>
        </p:spPr>
      </p:pic>
    </p:spTree>
    <p:extLst>
      <p:ext uri="{BB962C8B-B14F-4D97-AF65-F5344CB8AC3E}">
        <p14:creationId xmlns:p14="http://schemas.microsoft.com/office/powerpoint/2010/main" val="175228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53544" y="1044845"/>
            <a:ext cx="5593501" cy="52803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300" dirty="0">
                <a:latin typeface="Sitka Small Semibold" pitchFamily="2" charset="0"/>
              </a:rPr>
              <a:t>Wikis</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874272" y="1469969"/>
            <a:ext cx="6859768" cy="2560433"/>
          </a:xfrm>
          <a:prstGeom prst="rect">
            <a:avLst/>
          </a:prstGeom>
        </p:spPr>
        <p:txBody>
          <a:bodyPr spcFirstLastPara="1" wrap="square" lIns="91425" tIns="91425" rIns="91425" bIns="91425" anchor="t" anchorCtr="0">
            <a:noAutofit/>
          </a:bodyPr>
          <a:lstStyle/>
          <a:p>
            <a:pPr lvl="0" algn="just"/>
            <a:r>
              <a:rPr lang="en-US" sz="1800" dirty="0">
                <a:latin typeface="Sitka Small Semibold" pitchFamily="2" charset="0"/>
              </a:rPr>
              <a:t>		</a:t>
            </a:r>
            <a:r>
              <a:rPr lang="vi-VN" sz="1800" dirty="0">
                <a:latin typeface="Sitka Small Semibold" pitchFamily="2" charset="0"/>
              </a:rPr>
              <a:t>Wiki là một trang web cho phép mọi người đọc</a:t>
            </a:r>
            <a:r>
              <a:rPr lang="en-US" sz="1800" dirty="0">
                <a:latin typeface="Sitka Small Semibold" pitchFamily="2" charset="0"/>
              </a:rPr>
              <a:t>,</a:t>
            </a:r>
            <a:r>
              <a:rPr lang="vi-VN" sz="1800" dirty="0">
                <a:latin typeface="Sitka Small Semibold" pitchFamily="2" charset="0"/>
              </a:rPr>
              <a:t> chỉnh sửa hoặc mở rộng nội dung của nó</a:t>
            </a:r>
            <a:r>
              <a:rPr lang="en-US" sz="1800" dirty="0">
                <a:latin typeface="Sitka Small Semibold" pitchFamily="2" charset="0"/>
              </a:rPr>
              <a:t>.</a:t>
            </a:r>
          </a:p>
          <a:p>
            <a:pPr lvl="0" algn="just"/>
            <a:endParaRPr lang="en-US" sz="1800" dirty="0">
              <a:latin typeface="Sitka Small Semibold" pitchFamily="2" charset="0"/>
            </a:endParaRPr>
          </a:p>
          <a:p>
            <a:pPr lvl="0" algn="just"/>
            <a:r>
              <a:rPr lang="en-US" sz="1800" dirty="0">
                <a:latin typeface="Sitka Small Semibold" pitchFamily="2" charset="0"/>
              </a:rPr>
              <a:t>		</a:t>
            </a:r>
            <a:r>
              <a:rPr lang="vi-VN" sz="1800" dirty="0">
                <a:latin typeface="Sitka Small Semibold" pitchFamily="2" charset="0"/>
              </a:rPr>
              <a:t>Wiki chưa phải là tiêu chuẩn cho các dự án mã nguồn mở, nhưng có khả năng sẽ trở thành như vậy trong tương lai.</a:t>
            </a:r>
            <a:endParaRPr lang="en-US" sz="1800" dirty="0">
              <a:latin typeface="Sitka Small Semibold" pitchFamily="2" charset="0"/>
            </a:endParaRPr>
          </a:p>
          <a:p>
            <a:pPr lvl="0" algn="just"/>
            <a:endParaRPr lang="en-US" sz="1800" dirty="0">
              <a:latin typeface="Sitka Small Semibold" pitchFamily="2" charset="0"/>
            </a:endParaRPr>
          </a:p>
          <a:p>
            <a:pPr algn="just"/>
            <a:r>
              <a:rPr lang="en-US" sz="1800" dirty="0">
                <a:latin typeface="Sitka Small Semibold" pitchFamily="2" charset="0"/>
              </a:rPr>
              <a:t>		</a:t>
            </a:r>
            <a:r>
              <a:rPr lang="vi-VN" sz="1800" dirty="0">
                <a:latin typeface="Sitka Small Semibold" pitchFamily="2" charset="0"/>
              </a:rPr>
              <a:t>Một số vấn đề thường gặp</a:t>
            </a:r>
            <a:r>
              <a:rPr lang="en-US" sz="1800" dirty="0">
                <a:latin typeface="Sitka Small Semibold" pitchFamily="2" charset="0"/>
              </a:rPr>
              <a:t> </a:t>
            </a:r>
            <a:r>
              <a:rPr lang="en-US" sz="1800" dirty="0" err="1">
                <a:latin typeface="Sitka Small Semibold" pitchFamily="2" charset="0"/>
              </a:rPr>
              <a:t>như</a:t>
            </a:r>
            <a:r>
              <a:rPr lang="vi-VN" sz="1800" dirty="0">
                <a:latin typeface="Sitka Small Semibold" pitchFamily="2" charset="0"/>
              </a:rPr>
              <a:t> sự trùng lặp thông tin, mục tiêu khán giả không nhất quán</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chính</a:t>
            </a:r>
            <a:r>
              <a:rPr lang="en-US" sz="1800" dirty="0">
                <a:latin typeface="Sitka Small Semibold" pitchFamily="2" charset="0"/>
              </a:rPr>
              <a:t> </a:t>
            </a:r>
            <a:r>
              <a:rPr lang="en-US" sz="1800" dirty="0" err="1">
                <a:latin typeface="Sitka Small Semibold" pitchFamily="2" charset="0"/>
              </a:rPr>
              <a:t>xác</a:t>
            </a:r>
            <a:r>
              <a:rPr lang="en-US" sz="1800" dirty="0">
                <a:latin typeface="Sitka Small Semibold" pitchFamily="2"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39837" y="122826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317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0" dur="500"/>
                                        <p:tgtEl>
                                          <p:spTgt spid="57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3" dur="500"/>
                                        <p:tgtEl>
                                          <p:spTgt spid="576">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76">
                                            <p:txEl>
                                              <p:pRg st="4" end="4"/>
                                            </p:txEl>
                                          </p:spTgt>
                                        </p:tgtEl>
                                        <p:attrNameLst>
                                          <p:attrName>style.visibility</p:attrName>
                                        </p:attrNameLst>
                                      </p:cBhvr>
                                      <p:to>
                                        <p:strVal val="visible"/>
                                      </p:to>
                                    </p:set>
                                    <p:animEffect transition="in" filter="randombar(horizontal)">
                                      <p:cBhvr>
                                        <p:cTn id="16" dur="5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88986" y="101649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Canned Hosting</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29120" y="1367202"/>
            <a:ext cx="6500238" cy="1083964"/>
          </a:xfrm>
          <a:prstGeom prst="rect">
            <a:avLst/>
          </a:prstGeom>
        </p:spPr>
        <p:txBody>
          <a:bodyPr spcFirstLastPara="1" wrap="square" lIns="91425" tIns="91425" rIns="91425" bIns="91425" anchor="t" anchorCtr="0">
            <a:noAutofit/>
          </a:bodyPr>
          <a:lstStyle/>
          <a:p>
            <a:pPr algn="just"/>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suất</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băng</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đơn</a:t>
            </a:r>
            <a:r>
              <a:rPr lang="en-US" sz="1800" dirty="0">
                <a:latin typeface="Sitka Small Semibold" pitchFamily="2" charset="0"/>
              </a:rPr>
              <a:t> </a:t>
            </a:r>
            <a:r>
              <a:rPr lang="en-US" sz="1800" dirty="0" err="1">
                <a:latin typeface="Sitka Small Semibold" pitchFamily="2" charset="0"/>
              </a:rPr>
              <a:t>giản</a:t>
            </a:r>
            <a:r>
              <a:rPr lang="en-US" sz="1800" dirty="0">
                <a:latin typeface="Sitka Small Semibold" pitchFamily="2" charset="0"/>
              </a:rPr>
              <a:t>.</a:t>
            </a:r>
          </a:p>
          <a:p>
            <a:pPr algn="just"/>
            <a:r>
              <a:rPr lang="en-US" sz="1800" dirty="0">
                <a:latin typeface="Sitka Small Semibold" pitchFamily="2" charset="0"/>
              </a:rPr>
              <a:t> 		</a:t>
            </a: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388169" y="2401458"/>
            <a:ext cx="6217653" cy="2031325"/>
          </a:xfrm>
          <a:prstGeom prst="rect">
            <a:avLst/>
          </a:prstGeom>
          <a:noFill/>
        </p:spPr>
        <p:txBody>
          <a:bodyPr wrap="square" rtlCol="0">
            <a:spAutoFit/>
          </a:bodyPr>
          <a:lstStyle/>
          <a:p>
            <a:pPr algn="just"/>
            <a:r>
              <a:rPr lang="en-US" sz="1800" dirty="0">
                <a:latin typeface="Sitka Small Semibold" pitchFamily="2" charset="0"/>
              </a:rPr>
              <a:t>	</a:t>
            </a:r>
            <a:r>
              <a:rPr lang="en-US" sz="1800" dirty="0" err="1">
                <a:latin typeface="Sitka Small Semibold" pitchFamily="2" charset="0"/>
              </a:rPr>
              <a:t>Nhược</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Giới</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bạn</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a:t>
            </a:r>
            <a:r>
              <a:rPr lang="en-US" sz="1800" dirty="0" err="1">
                <a:latin typeface="Sitka Small Semibold" pitchFamily="2" charset="0"/>
              </a:rPr>
              <a:t>như</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giao</a:t>
            </a:r>
            <a:r>
              <a:rPr lang="en-US" sz="1800" dirty="0">
                <a:latin typeface="Sitka Small Semibold" pitchFamily="2" charset="0"/>
              </a:rPr>
              <a:t>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mặc</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hosting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linh</a:t>
            </a:r>
            <a:r>
              <a:rPr lang="en-US" sz="1800" dirty="0">
                <a:latin typeface="Sitka Small Semibold" pitchFamily="2" charset="0"/>
              </a:rPr>
              <a:t> </a:t>
            </a:r>
            <a:r>
              <a:rPr lang="en-US" sz="1800" dirty="0" err="1">
                <a:latin typeface="Sitka Small Semibold" pitchFamily="2" charset="0"/>
              </a:rPr>
              <a:t>hoạt</a:t>
            </a:r>
            <a:r>
              <a:rPr lang="en-US" sz="1800" dirty="0">
                <a:latin typeface="Sitka Small Semibold" pitchFamily="2" charset="0"/>
              </a:rPr>
              <a:t>.</a:t>
            </a:r>
          </a:p>
          <a:p>
            <a:endParaRPr lang="en-US" sz="1800" dirty="0"/>
          </a:p>
        </p:txBody>
      </p:sp>
    </p:spTree>
    <p:extLst>
      <p:ext uri="{BB962C8B-B14F-4D97-AF65-F5344CB8AC3E}">
        <p14:creationId xmlns:p14="http://schemas.microsoft.com/office/powerpoint/2010/main" val="39624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8" dur="500"/>
                                        <p:tgtEl>
                                          <p:spTgt spid="576">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76">
                                            <p:txEl>
                                              <p:pRg st="3" end="3"/>
                                            </p:txEl>
                                          </p:spTgt>
                                        </p:tgtEl>
                                        <p:attrNameLst>
                                          <p:attrName>style.visibility</p:attrName>
                                        </p:attrNameLst>
                                      </p:cBhvr>
                                      <p:to>
                                        <p:strVal val="visible"/>
                                      </p:to>
                                    </p:set>
                                    <p:animEffect transition="in" filter="randombar(horizontal)">
                                      <p:cBhvr>
                                        <p:cTn id="21" dur="500"/>
                                        <p:tgtEl>
                                          <p:spTgt spid="57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632437"/>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Choosing a canned hosting site</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sz="23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637954" y="1380000"/>
            <a:ext cx="8420986" cy="4297330"/>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err="1">
                <a:effectLst/>
                <a:latin typeface="Sitka Small Semibold" pitchFamily="2" charset="0"/>
                <a:ea typeface="Arial" panose="020B0604020202020204" pitchFamily="34" charset="0"/>
                <a:cs typeface="Times New Roman" panose="02020603050405020304" pitchFamily="18" charset="0"/>
              </a:rPr>
              <a:t>Các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web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SourceForge</a:t>
            </a:r>
            <a:r>
              <a:rPr lang="en-US" sz="1800" kern="100" dirty="0">
                <a:effectLst/>
                <a:latin typeface="Sitka Small Semibold" pitchFamily="2" charset="0"/>
                <a:ea typeface="Arial" panose="020B0604020202020204" pitchFamily="34" charset="0"/>
                <a:cs typeface="Times New Roman" panose="02020603050405020304" pitchFamily="18" charset="0"/>
              </a:rPr>
              <a:t>: (http://www.sourceforge.net/)</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savannah.gnu.org: (http://savannah.gnu.org/)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BerliOS.de: (http://www.berlios.de/)</a:t>
            </a: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Sitka Small Semibold" pitchFamily="2" charset="0"/>
                <a:ea typeface="Arial" panose="020B0604020202020204" pitchFamily="34" charset="0"/>
                <a:cs typeface="Times New Roman" panose="02020603050405020304" pitchFamily="18" charset="0"/>
              </a:rPr>
              <a:t>Cung </a:t>
            </a:r>
            <a:r>
              <a:rPr lang="en-US" sz="1800" kern="100" dirty="0" err="1">
                <a:effectLst/>
                <a:latin typeface="Sitka Small Semibold" pitchFamily="2" charset="0"/>
                <a:ea typeface="Arial" panose="020B0604020202020204" pitchFamily="34" charset="0"/>
                <a:cs typeface="Times New Roman" panose="02020603050405020304" pitchFamily="18" charset="0"/>
              </a:rPr>
              <a:t>cấp</a:t>
            </a:r>
            <a:r>
              <a:rPr lang="en-US" sz="1800" kern="100" dirty="0">
                <a:effectLst/>
                <a:latin typeface="Sitka Small Semibold" pitchFamily="2" charset="0"/>
                <a:ea typeface="Arial" panose="020B0604020202020204" pitchFamily="34" charset="0"/>
                <a:cs typeface="Times New Roman" panose="02020603050405020304" pitchFamily="18" charset="0"/>
              </a:rPr>
              <a:t>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miễn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phí</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Apache Software Foundation: (http://www.apache.org/)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Tigris.org: (http://www.tigris.org/)</a:t>
            </a:r>
          </a:p>
          <a:p>
            <a:pPr marL="285750" indent="-285750">
              <a:lnSpc>
                <a:spcPct val="107000"/>
              </a:lnSpc>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endParaRPr lang="en-US" dirty="0">
              <a:latin typeface="Sitka Small Semibold" pitchFamily="2" charset="0"/>
            </a:endParaRPr>
          </a:p>
        </p:txBody>
      </p:sp>
    </p:spTree>
    <p:extLst>
      <p:ext uri="{BB962C8B-B14F-4D97-AF65-F5344CB8AC3E}">
        <p14:creationId xmlns:p14="http://schemas.microsoft.com/office/powerpoint/2010/main" val="26113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randombar(horizontal)">
                                      <p:cBhvr>
                                        <p:cTn id="7" dur="500"/>
                                        <p:tgtEl>
                                          <p:spTgt spid="69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07"/>
                                        </p:tgtEl>
                                        <p:attrNameLst>
                                          <p:attrName>style.visibility</p:attrName>
                                        </p:attrNameLst>
                                      </p:cBhvr>
                                      <p:to>
                                        <p:strVal val="visible"/>
                                      </p:to>
                                    </p:set>
                                    <p:animEffect transition="in" filter="randombar(horizontal)">
                                      <p:cBhvr>
                                        <p:cTn id="10" dur="500"/>
                                        <p:tgtEl>
                                          <p:spTgt spid="70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08"/>
                                        </p:tgtEl>
                                        <p:attrNameLst>
                                          <p:attrName>style.visibility</p:attrName>
                                        </p:attrNameLst>
                                      </p:cBhvr>
                                      <p:to>
                                        <p:strVal val="visible"/>
                                      </p:to>
                                    </p:set>
                                    <p:animEffect transition="in" filter="randombar(horizontal)">
                                      <p:cBhvr>
                                        <p:cTn id="13" dur="500"/>
                                        <p:tgtEl>
                                          <p:spTgt spid="70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09"/>
                                        </p:tgtEl>
                                        <p:attrNameLst>
                                          <p:attrName>style.visibility</p:attrName>
                                        </p:attrNameLst>
                                      </p:cBhvr>
                                      <p:to>
                                        <p:strVal val="visible"/>
                                      </p:to>
                                    </p:set>
                                    <p:animEffect transition="in" filter="randombar(horizontal)">
                                      <p:cBhvr>
                                        <p:cTn id="16" dur="500"/>
                                        <p:tgtEl>
                                          <p:spTgt spid="70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P spid="707" grpId="0" animBg="1"/>
      <p:bldP spid="708" grpId="0" animBg="1"/>
      <p:bldP spid="709"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675279" y="110048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Anonymity and involvement</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455464" y="1744491"/>
            <a:ext cx="6217653" cy="2585323"/>
          </a:xfrm>
          <a:prstGeom prst="rect">
            <a:avLst/>
          </a:prstGeom>
          <a:noFill/>
        </p:spPr>
        <p:txBody>
          <a:bodyPr wrap="square" rtlCol="0">
            <a:spAutoFit/>
          </a:bodyPr>
          <a:lstStyle/>
          <a:p>
            <a:pPr algn="just"/>
            <a:r>
              <a:rPr lang="en-US" sz="1800" dirty="0">
                <a:latin typeface="Sitka Small Semibold" pitchFamily="2" charset="0"/>
              </a:rPr>
              <a:t>        V</a:t>
            </a:r>
            <a:r>
              <a:rPr lang="vi-VN" sz="1800" dirty="0">
                <a:latin typeface="Sitka Small Semibold" pitchFamily="2" charset="0"/>
              </a:rPr>
              <a:t>ề vấn đề khi chức năng đăng nhập người dùng được yêu cầu cho những nhiệm vụ đơn giản, như báo cáo sự cố trong hệ thống theo dõi lỗi và bình luận.</a:t>
            </a:r>
            <a:endParaRPr lang="en-US" sz="1800" dirty="0">
              <a:latin typeface="Sitka Small Semibold" pitchFamily="2" charset="0"/>
            </a:endParaRPr>
          </a:p>
          <a:p>
            <a:pPr algn="just"/>
            <a:endParaRPr lang="en-US" sz="1800" dirty="0">
              <a:latin typeface="Sitka Small Semibold" pitchFamily="2" charset="0"/>
            </a:endParaRPr>
          </a:p>
          <a:p>
            <a:pPr algn="just"/>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cẩn</a:t>
            </a:r>
            <a:r>
              <a:rPr lang="en-US" sz="1800" dirty="0">
                <a:latin typeface="Sitka Small Semibold" pitchFamily="2" charset="0"/>
              </a:rPr>
              <a:t> </a:t>
            </a:r>
            <a:r>
              <a:rPr lang="en-US" sz="1800" dirty="0" err="1">
                <a:latin typeface="Sitka Small Semibold" pitchFamily="2" charset="0"/>
              </a:rPr>
              <a:t>thận</a:t>
            </a:r>
            <a:r>
              <a:rPr lang="en-US" sz="1800" dirty="0">
                <a:latin typeface="Sitka Small Semibold" pitchFamily="2" charset="0"/>
              </a:rPr>
              <a:t> </a:t>
            </a:r>
            <a:r>
              <a:rPr lang="en-US" sz="1800" dirty="0" err="1">
                <a:latin typeface="Sitka Small Semibold" pitchFamily="2" charset="0"/>
              </a:rPr>
              <a:t>về</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a:t>
            </a:r>
            <a:r>
              <a:rPr lang="en-US" sz="1800" dirty="0" err="1">
                <a:latin typeface="Sitka Small Semibold" pitchFamily="2" charset="0"/>
              </a:rPr>
              <a:t>hiện</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số</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mà</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yêu</a:t>
            </a:r>
            <a:r>
              <a:rPr lang="en-US" sz="1800" dirty="0">
                <a:latin typeface="Sitka Small Semibold" pitchFamily="2" charset="0"/>
              </a:rPr>
              <a:t> </a:t>
            </a:r>
            <a:r>
              <a:rPr lang="en-US" sz="1800" dirty="0" err="1">
                <a:latin typeface="Sitka Small Semibold" pitchFamily="2" charset="0"/>
              </a:rPr>
              <a:t>cầu</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nhập</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116677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764868" y="1222451"/>
            <a:ext cx="2530550" cy="250321"/>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28" name="Google Shape;528;p32"/>
          <p:cNvGrpSpPr/>
          <p:nvPr/>
        </p:nvGrpSpPr>
        <p:grpSpPr>
          <a:xfrm rot="-5400000">
            <a:off x="7661887" y="1525914"/>
            <a:ext cx="475213" cy="1184752"/>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35" name="Google Shape;535;p32"/>
          <p:cNvGrpSpPr/>
          <p:nvPr/>
        </p:nvGrpSpPr>
        <p:grpSpPr>
          <a:xfrm>
            <a:off x="463651" y="438376"/>
            <a:ext cx="1922819" cy="1113542"/>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69025" y="332207"/>
            <a:ext cx="2215521"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C00000"/>
                </a:solidFill>
                <a:latin typeface="Sitka Small Semibold" pitchFamily="2" charset="0"/>
              </a:rPr>
              <a:t>Chương 3</a:t>
            </a:r>
            <a:endParaRPr sz="2500" dirty="0">
              <a:solidFill>
                <a:srgbClr val="C00000"/>
              </a:solidFill>
              <a:latin typeface="Sitka Small Semibold" pitchFamily="2" charset="0"/>
            </a:endParaRPr>
          </a:p>
        </p:txBody>
      </p:sp>
      <p:sp>
        <p:nvSpPr>
          <p:cNvPr id="546" name="Google Shape;546;p32"/>
          <p:cNvSpPr txBox="1">
            <a:spLocks noGrp="1"/>
          </p:cNvSpPr>
          <p:nvPr>
            <p:ph type="title"/>
          </p:nvPr>
        </p:nvSpPr>
        <p:spPr>
          <a:xfrm>
            <a:off x="1734469" y="1528433"/>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Sitka Small Semibold" pitchFamily="2" charset="0"/>
              </a:rPr>
              <a:t>Technical Infrastructure</a:t>
            </a:r>
            <a:endParaRPr sz="3000" dirty="0">
              <a:latin typeface="Sitka Small Semibold" pitchFamily="2" charset="0"/>
            </a:endParaRPr>
          </a:p>
        </p:txBody>
      </p:sp>
      <p:sp>
        <p:nvSpPr>
          <p:cNvPr id="551" name="Google Shape;551;p32"/>
          <p:cNvSpPr txBox="1">
            <a:spLocks noGrp="1"/>
          </p:cNvSpPr>
          <p:nvPr>
            <p:ph type="subTitle" idx="1"/>
          </p:nvPr>
        </p:nvSpPr>
        <p:spPr>
          <a:xfrm>
            <a:off x="1027963" y="2296385"/>
            <a:ext cx="6607536" cy="2354559"/>
          </a:xfrm>
          <a:prstGeom prst="rect">
            <a:avLst/>
          </a:prstGeom>
        </p:spPr>
        <p:txBody>
          <a:bodyPr spcFirstLastPara="1" wrap="square" lIns="91425" tIns="91425" rIns="91425" bIns="91425" anchor="t" anchorCtr="0">
            <a:noAutofit/>
          </a:bodyPr>
          <a:lstStyle/>
          <a:p>
            <a:pPr algn="just"/>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rPr>
              <a:t>Khi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lớn</a:t>
            </a:r>
            <a:r>
              <a:rPr lang="en-US" sz="1800" dirty="0">
                <a:latin typeface="Sitka Small Semibold" pitchFamily="2" charset="0"/>
              </a:rPr>
              <a:t> </a:t>
            </a:r>
            <a:r>
              <a:rPr lang="en-US" sz="1800" dirty="0" err="1">
                <a:latin typeface="Sitka Small Semibold" pitchFamily="2" charset="0"/>
              </a:rPr>
              <a:t>lên</a:t>
            </a:r>
            <a:r>
              <a:rPr lang="en-US" sz="1800" dirty="0">
                <a:latin typeface="Sitka Small Semibold" pitchFamily="2" charset="0"/>
              </a:rPr>
              <a:t>, </a:t>
            </a:r>
            <a:r>
              <a:rPr lang="en-US" sz="1800" dirty="0" err="1">
                <a:latin typeface="Sitka Small Semibold" pitchFamily="2" charset="0"/>
              </a:rPr>
              <a:t>kéo</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quy</a:t>
            </a:r>
            <a:r>
              <a:rPr lang="en-US" sz="1800" dirty="0">
                <a:latin typeface="Sitka Small Semibold" pitchFamily="2" charset="0"/>
              </a:rPr>
              <a:t> </a:t>
            </a:r>
            <a:r>
              <a:rPr lang="en-US" sz="1800" dirty="0" err="1">
                <a:latin typeface="Sitka Small Semibold" pitchFamily="2" charset="0"/>
              </a:rPr>
              <a:t>luật</a:t>
            </a:r>
            <a:r>
              <a:rPr lang="en-US" sz="1800" dirty="0">
                <a:latin typeface="Sitka Small Semibold" pitchFamily="2" charset="0"/>
              </a:rPr>
              <a:t> Brooks – </a:t>
            </a:r>
            <a:r>
              <a:rPr lang="en-US" sz="1800" dirty="0" err="1">
                <a:latin typeface="Sitka Small Semibold" pitchFamily="2" charset="0"/>
              </a:rPr>
              <a:t>thêm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1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đang</a:t>
            </a:r>
            <a:r>
              <a:rPr lang="en-US" sz="1800" dirty="0">
                <a:latin typeface="Sitka Small Semibold" pitchFamily="2" charset="0"/>
              </a:rPr>
              <a:t> </a:t>
            </a:r>
            <a:r>
              <a:rPr lang="en-US" sz="1800" dirty="0" err="1">
                <a:latin typeface="Sitka Small Semibold" pitchFamily="2" charset="0"/>
              </a:rPr>
              <a:t>tiến</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càng</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hơn</a:t>
            </a:r>
            <a:r>
              <a:rPr lang="en-US" sz="1800" dirty="0">
                <a:latin typeface="Sitka Small Semibold" pitchFamily="2" charset="0"/>
              </a:rPr>
              <a:t>. </a:t>
            </a:r>
            <a:r>
              <a:rPr lang="en-US" sz="1800" dirty="0" err="1">
                <a:latin typeface="Sitka Small Semibold" pitchFamily="2" charset="0"/>
              </a:rPr>
              <a:t>Vì</a:t>
            </a:r>
            <a:r>
              <a:rPr lang="en-US" sz="1800" dirty="0">
                <a:latin typeface="Sitka Small Semibold" pitchFamily="2" charset="0"/>
              </a:rPr>
              <a:t> </a:t>
            </a:r>
            <a:r>
              <a:rPr lang="en-US" sz="1800" dirty="0" err="1">
                <a:latin typeface="Sitka Small Semibold" pitchFamily="2" charset="0"/>
              </a:rPr>
              <a:t>thế</a:t>
            </a:r>
            <a:r>
              <a:rPr lang="en-US" sz="1800" dirty="0">
                <a:latin typeface="Sitka Small Semibold" pitchFamily="2" charset="0"/>
              </a:rPr>
              <a:t> ta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phó</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vấn</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qua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555" name="Google Shape;555;p32"/>
          <p:cNvSpPr/>
          <p:nvPr/>
        </p:nvSpPr>
        <p:spPr>
          <a:xfrm>
            <a:off x="3686199" y="111823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6" name="Google Shape;556;p32"/>
          <p:cNvSpPr/>
          <p:nvPr/>
        </p:nvSpPr>
        <p:spPr>
          <a:xfrm>
            <a:off x="5054329" y="131764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7" name="Google Shape;557;p32"/>
          <p:cNvSpPr/>
          <p:nvPr/>
        </p:nvSpPr>
        <p:spPr>
          <a:xfrm>
            <a:off x="3008428" y="12804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randombar(horizontal)">
                                      <p:cBhvr>
                                        <p:cTn id="7" dur="500"/>
                                        <p:tgtEl>
                                          <p:spTgt spid="5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002492" y="1224444"/>
            <a:ext cx="5584171" cy="34741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CẢM ƠN TẤT CẢ MỌI NGƯỜI ĐÃ LẮNG NGHE</a:t>
            </a:r>
            <a:endParaRPr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endParaRPr>
          </a:p>
        </p:txBody>
      </p:sp>
      <p:sp>
        <p:nvSpPr>
          <p:cNvPr id="1237" name="Google Shape;1237;p52"/>
          <p:cNvSpPr txBox="1"/>
          <p:nvPr/>
        </p:nvSpPr>
        <p:spPr>
          <a:xfrm>
            <a:off x="2285991" y="4084112"/>
            <a:ext cx="4572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Karla"/>
                <a:ea typeface="Karla"/>
                <a:cs typeface="Karla"/>
                <a:sym typeface="Karla"/>
              </a:rPr>
              <a:t>Please keep this slide for attribution</a:t>
            </a:r>
            <a:endParaRPr sz="1000">
              <a:solidFill>
                <a:schemeClr val="dk1"/>
              </a:solidFill>
              <a:latin typeface="Karla"/>
              <a:ea typeface="Karla"/>
              <a:cs typeface="Karla"/>
              <a:sym typeface="Karla"/>
            </a:endParaRPr>
          </a:p>
        </p:txBody>
      </p:sp>
      <p:grpSp>
        <p:nvGrpSpPr>
          <p:cNvPr id="1238" name="Google Shape;1238;p52"/>
          <p:cNvGrpSpPr/>
          <p:nvPr/>
        </p:nvGrpSpPr>
        <p:grpSpPr>
          <a:xfrm>
            <a:off x="274188" y="1428844"/>
            <a:ext cx="1641127"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2" y="2663294"/>
            <a:ext cx="1641104"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095460" y="3623294"/>
            <a:ext cx="622337" cy="1275938"/>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481B1F8-E392-054C-4EAC-25012CC78E98}"/>
              </a:ext>
            </a:extLst>
          </p:cNvPr>
          <p:cNvPicPr>
            <a:picLocks noChangeAspect="1"/>
          </p:cNvPicPr>
          <p:nvPr/>
        </p:nvPicPr>
        <p:blipFill>
          <a:blip r:embed="rId3"/>
          <a:stretch>
            <a:fillRect/>
          </a:stretch>
        </p:blipFill>
        <p:spPr>
          <a:xfrm>
            <a:off x="2454945" y="3651782"/>
            <a:ext cx="4421433" cy="7302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6" name="TextBox 5">
            <a:extLst>
              <a:ext uri="{FF2B5EF4-FFF2-40B4-BE49-F238E27FC236}">
                <a16:creationId xmlns:a16="http://schemas.microsoft.com/office/drawing/2014/main" id="{16C33AB2-BD78-5FCF-CEF4-81C7BC82EAA8}"/>
              </a:ext>
            </a:extLst>
          </p:cNvPr>
          <p:cNvSpPr txBox="1"/>
          <p:nvPr/>
        </p:nvSpPr>
        <p:spPr>
          <a:xfrm>
            <a:off x="1978655" y="1108225"/>
            <a:ext cx="6605846" cy="2858475"/>
          </a:xfrm>
          <a:prstGeom prst="rect">
            <a:avLst/>
          </a:prstGeom>
          <a:noFill/>
        </p:spPr>
        <p:txBody>
          <a:bodyPr wrap="square" rtlCol="0">
            <a:spAutoFit/>
          </a:bodyPr>
          <a:lstStyle/>
          <a:p>
            <a:pPr algn="just"/>
            <a:r>
              <a:rPr lang="en-US" sz="2400" dirty="0">
                <a:latin typeface="Sitka Small Semibold" pitchFamily="2" charset="0"/>
              </a:rPr>
              <a:t>	What a Project Needs</a:t>
            </a:r>
          </a:p>
          <a:p>
            <a:pPr algn="just"/>
            <a:endParaRPr lang="en-US" sz="2400" dirty="0">
              <a:latin typeface="Sitka Small Semibold" pitchFamily="2" charset="0"/>
            </a:endParaRPr>
          </a:p>
          <a:p>
            <a:pPr marL="285750" lvl="5" indent="-285750" algn="just">
              <a:lnSpc>
                <a:spcPct val="150000"/>
              </a:lnSpc>
              <a:buFont typeface="Arial" panose="020B0604020202020204" pitchFamily="34" charset="0"/>
              <a:buChar char="•"/>
            </a:pPr>
            <a:r>
              <a:rPr lang="en-US" sz="1800" dirty="0">
                <a:latin typeface="Sitka Small Semibold" pitchFamily="2" charset="0"/>
              </a:rPr>
              <a:t>Trang web (Website).</a:t>
            </a:r>
          </a:p>
          <a:p>
            <a:pPr marL="285750" indent="-285750" algn="just">
              <a:lnSpc>
                <a:spcPct val="150000"/>
              </a:lnSpc>
              <a:buFont typeface="Arial" panose="020B0604020202020204" pitchFamily="34" charset="0"/>
              <a:buChar char="•"/>
            </a:pPr>
            <a:r>
              <a:rPr lang="en-US" sz="1800" dirty="0">
                <a:latin typeface="Sitka Small Semibold" pitchFamily="2" charset="0"/>
              </a:rPr>
              <a:t>Danh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(Mailing lists).</a:t>
            </a:r>
          </a:p>
          <a:p>
            <a:pPr marL="285750" indent="-285750" algn="just">
              <a:lnSpc>
                <a:spcPct val="150000"/>
              </a:lnSpc>
              <a:buFont typeface="Arial" panose="020B0604020202020204" pitchFamily="34" charset="0"/>
              <a:buChar char="•"/>
            </a:pP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(Version control).</a:t>
            </a:r>
          </a:p>
          <a:p>
            <a:pPr marL="285750" indent="-285750" algn="just">
              <a:lnSpc>
                <a:spcPct val="150000"/>
              </a:lnSpc>
              <a:buFont typeface="Arial" panose="020B0604020202020204" pitchFamily="34" charset="0"/>
              <a:buChar char="•"/>
            </a:pPr>
            <a:r>
              <a:rPr lang="en-US" sz="1800" dirty="0">
                <a:latin typeface="Sitka Small Semibold" pitchFamily="2" charset="0"/>
              </a:rPr>
              <a:t>Theo </a:t>
            </a:r>
            <a:r>
              <a:rPr lang="en-US" sz="1800" dirty="0" err="1">
                <a:latin typeface="Sitka Small Semibold" pitchFamily="2" charset="0"/>
              </a:rPr>
              <a:t>dõi</a:t>
            </a:r>
            <a:r>
              <a:rPr lang="en-US" sz="1800" dirty="0">
                <a:latin typeface="Sitka Small Semibold" pitchFamily="2" charset="0"/>
              </a:rPr>
              <a:t> </a:t>
            </a:r>
            <a:r>
              <a:rPr lang="en-US" sz="1800" dirty="0" err="1">
                <a:latin typeface="Sitka Small Semibold" pitchFamily="2" charset="0"/>
              </a:rPr>
              <a:t>lỗi</a:t>
            </a:r>
            <a:r>
              <a:rPr lang="en-US" sz="1800" dirty="0">
                <a:latin typeface="Sitka Small Semibold" pitchFamily="2" charset="0"/>
              </a:rPr>
              <a:t> (Bug tracking).</a:t>
            </a:r>
          </a:p>
          <a:p>
            <a:pPr marL="285750" indent="-285750" algn="just">
              <a:lnSpc>
                <a:spcPct val="150000"/>
              </a:lnSpc>
              <a:buFont typeface="Arial" panose="020B0604020202020204" pitchFamily="34" charset="0"/>
              <a:buChar char="•"/>
            </a:pPr>
            <a:r>
              <a:rPr lang="en-US" sz="1800" dirty="0">
                <a:latin typeface="Sitka Small Semibold" pitchFamily="2" charset="0"/>
              </a:rPr>
              <a:t>Chat </a:t>
            </a:r>
            <a:r>
              <a:rPr lang="en-US" sz="1800" dirty="0" err="1">
                <a:latin typeface="Sitka Small Semibold" pitchFamily="2" charset="0"/>
              </a:rPr>
              <a:t>thời</a:t>
            </a:r>
            <a:r>
              <a:rPr lang="en-US" sz="1800" dirty="0">
                <a:latin typeface="Sitka Small Semibold" pitchFamily="2" charset="0"/>
              </a:rPr>
              <a:t> </a:t>
            </a:r>
            <a:r>
              <a:rPr lang="en-US" sz="1800" dirty="0" err="1">
                <a:latin typeface="Sitka Small Semibold" pitchFamily="2" charset="0"/>
              </a:rPr>
              <a:t>gian</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(Real-time chat).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0" y="2848137"/>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4" name="Google Shape;864;p40"/>
          <p:cNvGrpSpPr/>
          <p:nvPr/>
        </p:nvGrpSpPr>
        <p:grpSpPr>
          <a:xfrm>
            <a:off x="0" y="19453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sp>
        <p:nvSpPr>
          <p:cNvPr id="13" name="Google Shape;835;p40">
            <a:extLst>
              <a:ext uri="{FF2B5EF4-FFF2-40B4-BE49-F238E27FC236}">
                <a16:creationId xmlns:a16="http://schemas.microsoft.com/office/drawing/2014/main" id="{198800F7-296C-17E1-C09F-988ECAC55C83}"/>
              </a:ext>
            </a:extLst>
          </p:cNvPr>
          <p:cNvSpPr txBox="1">
            <a:spLocks/>
          </p:cNvSpPr>
          <p:nvPr/>
        </p:nvSpPr>
        <p:spPr>
          <a:xfrm>
            <a:off x="1151209" y="2433781"/>
            <a:ext cx="7633403" cy="229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spcBef>
                <a:spcPts val="150"/>
              </a:spcBef>
            </a:pPr>
            <a:r>
              <a:rPr lang="en-US" sz="1800" dirty="0">
                <a:latin typeface="Sitka Small Semibold" pitchFamily="2" charset="0"/>
              </a:rPr>
              <a:t>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qua email </a:t>
            </a:r>
            <a:r>
              <a:rPr lang="en-US" sz="1800" dirty="0" err="1">
                <a:latin typeface="Sitka Small Semibold" pitchFamily="2" charset="0"/>
              </a:rPr>
              <a:t>và</a:t>
            </a:r>
            <a:r>
              <a:rPr lang="en-US" sz="1800" dirty="0">
                <a:latin typeface="Sitka Small Semibold" pitchFamily="2" charset="0"/>
              </a:rPr>
              <a:t> web.</a:t>
            </a:r>
          </a:p>
          <a:p>
            <a:pPr>
              <a:spcBef>
                <a:spcPts val="150"/>
              </a:spcBef>
            </a:pP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tóm</a:t>
            </a:r>
            <a:r>
              <a:rPr lang="en-US" sz="1800" dirty="0">
                <a:latin typeface="Sitka Small Semibold" pitchFamily="2" charset="0"/>
              </a:rPr>
              <a:t> </a:t>
            </a:r>
            <a:r>
              <a:rPr lang="en-US" sz="1800" dirty="0" err="1">
                <a:latin typeface="Sitka Small Semibold" pitchFamily="2" charset="0"/>
              </a:rPr>
              <a:t>tắt</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từng</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spcBef>
                <a:spcPts val="150"/>
              </a:spcBef>
            </a:pPr>
            <a:r>
              <a:rPr lang="en-US" sz="1800" dirty="0">
                <a:latin typeface="Sitka Small Semibold" pitchFamily="2" charset="0"/>
              </a:rPr>
              <a:t>- Giao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trị</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Chỉnh</a:t>
            </a:r>
            <a:r>
              <a:rPr lang="en-US" sz="1800" dirty="0">
                <a:latin typeface="Sitka Small Semibold" pitchFamily="2" charset="0"/>
              </a:rPr>
              <a:t> </a:t>
            </a:r>
            <a:r>
              <a:rPr lang="en-US" sz="1800" dirty="0" err="1">
                <a:latin typeface="Sitka Small Semibold" pitchFamily="2" charset="0"/>
              </a:rPr>
              <a:t>sửa</a:t>
            </a:r>
            <a:r>
              <a:rPr lang="en-US" sz="1800" dirty="0">
                <a:latin typeface="Sitka Small Semibold" pitchFamily="2" charset="0"/>
              </a:rPr>
              <a:t>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trực</a:t>
            </a:r>
            <a:r>
              <a:rPr lang="en-US" sz="1800" dirty="0">
                <a:latin typeface="Sitka Small Semibold" pitchFamily="2" charset="0"/>
              </a:rPr>
              <a:t> </a:t>
            </a:r>
            <a:r>
              <a:rPr lang="en-US" sz="1800" dirty="0" err="1">
                <a:latin typeface="Sitka Small Semibold" pitchFamily="2" charset="0"/>
              </a:rPr>
              <a:t>tuyến</a:t>
            </a:r>
            <a:r>
              <a:rPr lang="en-US" sz="1800" dirty="0">
                <a:latin typeface="Sitka Small Semibold" pitchFamily="2" charset="0"/>
              </a:rPr>
              <a:t>.</a:t>
            </a:r>
          </a:p>
        </p:txBody>
      </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73262" y="603841"/>
            <a:ext cx="7542162" cy="1716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Bef>
                <a:spcPts val="120"/>
              </a:spcBef>
              <a:spcAft>
                <a:spcPts val="800"/>
              </a:spcAft>
            </a:pPr>
            <a:r>
              <a:rPr lang="en-US" sz="2300" dirty="0">
                <a:latin typeface="Sitka Small Semibold" pitchFamily="2" charset="0"/>
              </a:rPr>
              <a:t>				Mailing Lists</a:t>
            </a:r>
            <a:r>
              <a:rPr lang="en-US" sz="2300" b="1" dirty="0">
                <a:latin typeface="Sitka Small Semibold" pitchFamily="2" charset="0"/>
                <a:ea typeface="Calibri" panose="020F0502020204030204" pitchFamily="34" charset="0"/>
                <a:cs typeface="Times New Roman" panose="02020603050405020304" pitchFamily="18"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spcBef>
                <a:spcPts val="150"/>
              </a:spcBef>
            </a:pP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hệ</a:t>
            </a:r>
            <a:r>
              <a:rPr lang="en-US" sz="1800" dirty="0">
                <a:latin typeface="Sitka Small Semibold" pitchFamily="2" charset="0"/>
              </a:rPr>
              <a:t> </a:t>
            </a:r>
            <a:r>
              <a:rPr lang="en-US" sz="1800" dirty="0" err="1">
                <a:latin typeface="Sitka Small Semibold" pitchFamily="2" charset="0"/>
              </a:rPr>
              <a:t>thống</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giữa</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qua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chung</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gia</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tất</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mọi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39" name="Google Shape;839;p40"/>
          <p:cNvGrpSpPr/>
          <p:nvPr/>
        </p:nvGrpSpPr>
        <p:grpSpPr>
          <a:xfrm>
            <a:off x="1020282" y="1141564"/>
            <a:ext cx="343136" cy="381136"/>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2" name="Google Shape;842;p40"/>
          <p:cNvGrpSpPr/>
          <p:nvPr/>
        </p:nvGrpSpPr>
        <p:grpSpPr>
          <a:xfrm>
            <a:off x="1011805" y="3818261"/>
            <a:ext cx="345812" cy="366105"/>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5" name="Google Shape;845;p40"/>
          <p:cNvGrpSpPr/>
          <p:nvPr/>
        </p:nvGrpSpPr>
        <p:grpSpPr>
          <a:xfrm>
            <a:off x="1011805" y="2380941"/>
            <a:ext cx="343136" cy="381136"/>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1258676" y="774863"/>
            <a:ext cx="7491989"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Filtering posts</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kỹ</a:t>
            </a:r>
            <a:r>
              <a:rPr lang="en-US" sz="1800" dirty="0">
                <a:latin typeface="Sitka Small Semibold" pitchFamily="2" charset="0"/>
              </a:rPr>
              <a:t> </a:t>
            </a:r>
            <a:r>
              <a:rPr lang="en-US" sz="1800" dirty="0" err="1">
                <a:latin typeface="Sitka Small Semibold" pitchFamily="2" charset="0"/>
              </a:rPr>
              <a:t>thuật</a:t>
            </a:r>
            <a:r>
              <a:rPr lang="en-US" sz="1800" dirty="0">
                <a:latin typeface="Sitka Small Semibold" pitchFamily="2" charset="0"/>
              </a:rPr>
              <a:t> </a:t>
            </a:r>
            <a:r>
              <a:rPr lang="en-US" sz="1800" dirty="0" err="1">
                <a:latin typeface="Sitka Small Semibold" pitchFamily="2" charset="0"/>
              </a:rPr>
              <a:t>cơ</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chặn</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hầu</a:t>
            </a:r>
            <a:r>
              <a:rPr lang="en-US" sz="1800" dirty="0">
                <a:latin typeface="Sitka Small Semibold" pitchFamily="2" charset="0"/>
              </a:rPr>
              <a:t> </a:t>
            </a:r>
            <a:r>
              <a:rPr lang="en-US" sz="1800" dirty="0" err="1">
                <a:latin typeface="Sitka Small Semibold" pitchFamily="2" charset="0"/>
              </a:rPr>
              <a:t>hết</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đều</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tốt</a:t>
            </a:r>
            <a:r>
              <a:rPr lang="en-US" sz="1800" dirty="0">
                <a:latin typeface="Sitka Small Semibold" pitchFamily="2" charset="0"/>
              </a:rPr>
              <a:t> </a:t>
            </a:r>
            <a:r>
              <a:rPr lang="en-US" sz="1800" dirty="0" err="1">
                <a:latin typeface="Sitka Small Semibold" pitchFamily="2" charset="0"/>
              </a:rPr>
              <a:t>nhất</a:t>
            </a:r>
            <a:r>
              <a:rPr lang="en-US" sz="1800" dirty="0">
                <a:latin typeface="Sitka Small Semibold" pitchFamily="2" charset="0"/>
              </a:rPr>
              <a:t> </a:t>
            </a:r>
            <a:r>
              <a:rPr lang="en-US" sz="1800" dirty="0" err="1">
                <a:latin typeface="Sitka Small Semibold" pitchFamily="2" charset="0"/>
              </a:rPr>
              <a:t>khi</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cùng</a:t>
            </a:r>
            <a:r>
              <a:rPr lang="en-US" sz="1800" dirty="0">
                <a:latin typeface="Sitka Small Semibold" pitchFamily="2" charset="0"/>
              </a:rPr>
              <a:t> </a:t>
            </a:r>
            <a:r>
              <a:rPr lang="en-US" sz="1800" dirty="0" err="1">
                <a:latin typeface="Sitka Small Semibold" pitchFamily="2" charset="0"/>
              </a:rPr>
              <a:t>nhau</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qua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384360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469182" y="563708"/>
            <a:ext cx="8162006"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Address hiding in archives</a:t>
            </a:r>
          </a:p>
          <a:p>
            <a:pPr>
              <a:lnSpc>
                <a:spcPct val="150000"/>
              </a:lnSpc>
            </a:pPr>
            <a:r>
              <a:rPr lang="en-US" sz="1800" dirty="0">
                <a:latin typeface="Sitka Small Semibold" pitchFamily="2" charset="0"/>
              </a:rPr>
              <a:t>		</a:t>
            </a:r>
            <a:r>
              <a:rPr lang="en-US" sz="1800" b="1" dirty="0" err="1">
                <a:latin typeface="Sitka Small Semibold" pitchFamily="2" charset="0"/>
              </a:rPr>
              <a:t>Thay</a:t>
            </a:r>
            <a:r>
              <a:rPr lang="en-US" sz="1800" b="1" dirty="0">
                <a:latin typeface="Sitka Small Semibold" pitchFamily="2" charset="0"/>
              </a:rPr>
              <a:t> </a:t>
            </a:r>
            <a:r>
              <a:rPr lang="en-US" sz="1800" b="1" dirty="0" err="1">
                <a:latin typeface="Sitka Small Semibold" pitchFamily="2" charset="0"/>
              </a:rPr>
              <a:t>thế</a:t>
            </a:r>
            <a:r>
              <a:rPr lang="en-US" sz="1800" b="1" dirty="0">
                <a:latin typeface="Sitka Small Semibold" pitchFamily="2" charset="0"/>
              </a:rPr>
              <a:t>:  </a:t>
            </a:r>
            <a:r>
              <a:rPr lang="en-US" sz="1800" dirty="0">
                <a:latin typeface="Sitka Small Semibold" pitchFamily="2" charset="0"/>
                <a:hlinkClick r:id="rId3"/>
              </a:rPr>
              <a:t>jrandom@somedomain.com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b="1" dirty="0">
                <a:latin typeface="Sitka Small Semibold" pitchFamily="2" charset="0"/>
              </a:rPr>
              <a:t>Thành:</a:t>
            </a:r>
            <a:r>
              <a:rPr lang="en-US" sz="1800" dirty="0">
                <a:latin typeface="Sitka Small Semibold" pitchFamily="2" charset="0"/>
              </a:rPr>
              <a:t> jrandom_AT_somedomain.com</a:t>
            </a:r>
            <a:r>
              <a:rPr lang="en-US" sz="1800" u="sng" dirty="0">
                <a:latin typeface="Sitka Small Semibold" pitchFamily="2" charset="0"/>
              </a:rPr>
              <a:t> </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b="1" dirty="0" err="1">
                <a:latin typeface="Sitka Small Semibold" pitchFamily="2" charset="0"/>
              </a:rPr>
              <a:t>Hoặc</a:t>
            </a:r>
            <a:r>
              <a:rPr lang="en-US" sz="1800" dirty="0">
                <a:latin typeface="Sitka Small Semibold" pitchFamily="2" charset="0"/>
              </a:rPr>
              <a:t> </a:t>
            </a:r>
            <a:r>
              <a:rPr lang="en-US" sz="1800" dirty="0">
                <a:latin typeface="Sitka Small Semibold" pitchFamily="2" charset="0"/>
                <a:hlinkClick r:id="rId4"/>
              </a:rPr>
              <a:t>jrandomNOSPAM@somedomain.com</a:t>
            </a:r>
            <a:endParaRPr lang="en-US" sz="1800" dirty="0">
              <a:latin typeface="Sitka Small Semibold" pitchFamily="2" charset="0"/>
            </a:endParaRPr>
          </a:p>
          <a:p>
            <a:pPr>
              <a:lnSpc>
                <a:spcPct val="150000"/>
              </a:lnSpc>
            </a:pP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làm</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trở</a:t>
            </a:r>
            <a:r>
              <a:rPr lang="en-US" sz="1800" dirty="0">
                <a:latin typeface="Sitka Small Semibold" pitchFamily="2" charset="0"/>
              </a:rPr>
              <a:t> </a:t>
            </a:r>
            <a:r>
              <a:rPr lang="en-US" sz="1800" dirty="0" err="1">
                <a:latin typeface="Sitka Small Semibold" pitchFamily="2" charset="0"/>
              </a:rPr>
              <a:t>nên</a:t>
            </a:r>
            <a:r>
              <a:rPr lang="en-US" sz="1800" dirty="0">
                <a:latin typeface="Sitka Small Semibold" pitchFamily="2" charset="0"/>
              </a:rPr>
              <a:t> </a:t>
            </a:r>
            <a:r>
              <a:rPr lang="en-US" sz="1800" dirty="0" err="1">
                <a:latin typeface="Sitka Small Semibold" pitchFamily="2" charset="0"/>
              </a:rPr>
              <a:t>khó</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thu</a:t>
            </a:r>
            <a:r>
              <a:rPr lang="en-US" sz="1800" dirty="0">
                <a:latin typeface="Sitka Small Semibold" pitchFamily="2" charset="0"/>
              </a:rPr>
              <a:t> </a:t>
            </a:r>
            <a:r>
              <a:rPr lang="en-US" sz="1800" dirty="0" err="1">
                <a:latin typeface="Sitka Small Semibold" pitchFamily="2" charset="0"/>
              </a:rPr>
              <a:t>thập</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lấy</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bao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gn="just">
              <a:lnSpc>
                <a:spcPct val="150000"/>
              </a:lnSpc>
            </a:pPr>
            <a:r>
              <a:rPr lang="en-US" sz="1800" dirty="0">
                <a:latin typeface="Sitka Small Semibold" pitchFamily="2" charset="0"/>
              </a:rPr>
              <a:t>	       </a:t>
            </a:r>
            <a:r>
              <a:rPr lang="en-US" sz="1800" dirty="0" err="1">
                <a:latin typeface="Sitka Small Semibold" pitchFamily="2" charset="0"/>
              </a:rPr>
              <a:t>Cách</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gây</a:t>
            </a:r>
            <a:r>
              <a:rPr lang="en-US" sz="1800" dirty="0">
                <a:latin typeface="Sitka Small Semibold" pitchFamily="2" charset="0"/>
              </a:rPr>
              <a:t> </a:t>
            </a:r>
            <a:r>
              <a:rPr lang="en-US" sz="1800" dirty="0" err="1">
                <a:latin typeface="Sitka Small Semibold" pitchFamily="2" charset="0"/>
              </a:rPr>
              <a:t>ra</a:t>
            </a:r>
            <a:r>
              <a:rPr lang="en-US" sz="1800" dirty="0">
                <a:latin typeface="Sitka Small Semibold" pitchFamily="2" charset="0"/>
              </a:rPr>
              <a:t> </a:t>
            </a:r>
            <a:r>
              <a:rPr lang="en-US" sz="1800" dirty="0" err="1">
                <a:latin typeface="Sitka Small Semibold" pitchFamily="2" charset="0"/>
              </a:rPr>
              <a:t>tác</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256288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519452" y="1276211"/>
            <a:ext cx="6271222" cy="3137526"/>
          </a:xfrm>
          <a:prstGeom prst="rect">
            <a:avLst/>
          </a:prstGeom>
          <a:noFill/>
        </p:spPr>
        <p:txBody>
          <a:bodyPr wrap="square" rtlCol="0">
            <a:spAutoFit/>
          </a:bodyPr>
          <a:lstStyle/>
          <a:p>
            <a:pPr algn="just"/>
            <a:r>
              <a:rPr lang="en-US" sz="2300" dirty="0">
                <a:latin typeface="Sitka Small Semibold" pitchFamily="2" charset="0"/>
              </a:rPr>
              <a:t>Identification and Header Management</a:t>
            </a:r>
          </a:p>
          <a:p>
            <a:pPr algn="just"/>
            <a:endParaRPr lang="en-US" sz="2300" dirty="0">
              <a:latin typeface="Sitka Small Semibold" pitchFamily="2" charset="0"/>
            </a:endParaRPr>
          </a:p>
          <a:p>
            <a:pPr marL="0" marR="0">
              <a:lnSpc>
                <a:spcPct val="107000"/>
              </a:lnSpc>
              <a:spcBef>
                <a:spcPts val="0"/>
              </a:spcBef>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err="1">
                <a:effectLst/>
                <a:latin typeface="Sitka Small Semibold" pitchFamily="2" charset="0"/>
                <a:ea typeface="Calibri" panose="020F0502020204030204" pitchFamily="34" charset="0"/>
                <a:cs typeface="Times New Roman" panose="02020603050405020304" pitchFamily="18" charset="0"/>
              </a:rPr>
              <a:t>ác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phương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pháp</a:t>
            </a:r>
            <a:r>
              <a:rPr lang="en-US" sz="1800" dirty="0">
                <a:effectLst/>
                <a:latin typeface="Sitka Small Semibold" pitchFamily="2" charset="0"/>
                <a:ea typeface="Calibri" panose="020F0502020204030204" pitchFamily="34" charset="0"/>
                <a:cs typeface="Times New Roman" panose="02020603050405020304" pitchFamily="18" charset="0"/>
              </a:rPr>
              <a:t> hay </a:t>
            </a:r>
            <a:r>
              <a:rPr lang="en-US" sz="1800" dirty="0" err="1">
                <a:effectLst/>
                <a:latin typeface="Sitka Small Semibold" pitchFamily="2" charset="0"/>
                <a:ea typeface="Calibri" panose="020F0502020204030204" pitchFamily="34" charset="0"/>
                <a:cs typeface="Times New Roman" panose="02020603050405020304" pitchFamily="18" charset="0"/>
              </a:rPr>
              <a:t>nhất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để</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danh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gửi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cung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cấp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hướng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dẫn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cho</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đăng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sắp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xếp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lọc</a:t>
            </a:r>
            <a:r>
              <a:rPr lang="en-US" sz="1800" dirty="0">
                <a:effectLst/>
                <a:latin typeface="Sitka Small Semibold" pitchFamily="2" charset="0"/>
                <a:ea typeface="Calibri" panose="020F0502020204030204" pitchFamily="34" charset="0"/>
                <a:cs typeface="Times New Roman" panose="02020603050405020304" pitchFamily="18" charset="0"/>
              </a:rPr>
              <a:t> email </a:t>
            </a:r>
            <a:r>
              <a:rPr lang="en-US" sz="1800" dirty="0" err="1">
                <a:effectLst/>
                <a:latin typeface="Sitka Small Semibold" pitchFamily="2" charset="0"/>
                <a:ea typeface="Calibri" panose="020F0502020204030204" pitchFamily="34" charset="0"/>
                <a:cs typeface="Times New Roman" panose="02020603050405020304" pitchFamily="18" charset="0"/>
              </a:rPr>
              <a:t>hiệu</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a:t>
            </a:r>
            <a:r>
              <a:rPr lang="en-US" sz="1800" dirty="0">
                <a:effectLst/>
                <a:latin typeface="Sitka Small Semibold" pitchFamily="2"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solidFill>
                  <a:srgbClr val="3C4043"/>
                </a:solidFill>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latin typeface="Sitka Small Semibold" pitchFamily="2" charset="0"/>
                <a:ea typeface="Calibri" panose="020F0502020204030204" pitchFamily="34" charset="0"/>
                <a:cs typeface="Times New Roman" panose="02020603050405020304" pitchFamily="18" charset="0"/>
              </a:rPr>
              <a:t>P</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hần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mềm</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quản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số</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tin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tưởng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họ</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email marketing</a:t>
            </a:r>
            <a:r>
              <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mailchimp</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SendlnBlue</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endPar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endParaRPr>
          </a:p>
          <a:p>
            <a:pPr algn="just"/>
            <a:endParaRPr lang="en-US" sz="2300" dirty="0">
              <a:latin typeface="Sitka Small Semibold" pitchFamily="2" charset="0"/>
            </a:endParaRPr>
          </a:p>
        </p:txBody>
      </p:sp>
    </p:spTree>
    <p:extLst>
      <p:ext uri="{BB962C8B-B14F-4D97-AF65-F5344CB8AC3E}">
        <p14:creationId xmlns:p14="http://schemas.microsoft.com/office/powerpoint/2010/main" val="108689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952468" y="742895"/>
            <a:ext cx="736391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The Great Reply-to Debate</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p>
          <a:p>
            <a:pPr>
              <a:lnSpc>
                <a:spcPct val="150000"/>
              </a:lnSpc>
            </a:pP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Phù</a:t>
            </a:r>
            <a:r>
              <a:rPr lang="en-US" sz="1800" dirty="0">
                <a:latin typeface="Sitka Small Semibold" pitchFamily="2" charset="0"/>
              </a:rPr>
              <a:t> </a:t>
            </a:r>
            <a:r>
              <a:rPr lang="en-US" sz="1800" dirty="0" err="1">
                <a:latin typeface="Sitka Small Semibold" pitchFamily="2" charset="0"/>
              </a:rPr>
              <a:t>hợp</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duy</a:t>
            </a:r>
            <a:r>
              <a:rPr lang="en-US" sz="1800" dirty="0">
                <a:latin typeface="Sitka Small Semibold" pitchFamily="2" charset="0"/>
              </a:rPr>
              <a:t> </a:t>
            </a:r>
            <a:r>
              <a:rPr lang="en-US" sz="1800" dirty="0" err="1">
                <a:latin typeface="Sitka Small Semibold" pitchFamily="2" charset="0"/>
              </a:rPr>
              <a:t>trì</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cuộc</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a:t>
            </a:r>
          </a:p>
          <a:p>
            <a:pPr>
              <a:lnSpc>
                <a:spcPct val="150000"/>
              </a:lnSpc>
            </a:pPr>
            <a:r>
              <a:rPr lang="en-US" sz="1800" dirty="0">
                <a:latin typeface="Sitka Small Semibold" pitchFamily="2" charset="0"/>
              </a:rPr>
              <a:t> </a:t>
            </a:r>
          </a:p>
          <a:p>
            <a:pPr>
              <a:lnSpc>
                <a:spcPct val="150000"/>
              </a:lnSpc>
            </a:pPr>
            <a:r>
              <a:rPr lang="en-US" sz="1800" dirty="0" err="1">
                <a:latin typeface="Sitka Small Semibold" pitchFamily="2" charset="0"/>
              </a:rPr>
              <a:t>Khuyết</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ban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lỡ</a:t>
            </a:r>
            <a:r>
              <a:rPr lang="en-US" sz="1800" dirty="0">
                <a:latin typeface="Sitka Small Semibold" pitchFamily="2" charset="0"/>
              </a:rPr>
              <a:t> </a:t>
            </a:r>
            <a:r>
              <a:rPr lang="en-US" sz="1800" dirty="0" err="1">
                <a:latin typeface="Sitka Small Semibold" pitchFamily="2" charset="0"/>
              </a:rPr>
              <a:t>phản</a:t>
            </a:r>
            <a:r>
              <a:rPr lang="en-US" sz="1800" dirty="0">
                <a:latin typeface="Sitka Small Semibold" pitchFamily="2" charset="0"/>
              </a:rPr>
              <a:t> </a:t>
            </a:r>
            <a:r>
              <a:rPr lang="en-US" sz="1800" dirty="0" err="1">
                <a:latin typeface="Sitka Small Semibold" pitchFamily="2" charset="0"/>
              </a:rPr>
              <a:t>hồi</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vô</a:t>
            </a:r>
            <a:r>
              <a:rPr lang="en-US" sz="1800" dirty="0">
                <a:latin typeface="Sitka Small Semibold" pitchFamily="2" charset="0"/>
              </a:rPr>
              <a:t> </a:t>
            </a:r>
            <a:r>
              <a:rPr lang="en-US" sz="1800" dirty="0" err="1">
                <a:latin typeface="Sitka Small Semibold" pitchFamily="2" charset="0"/>
              </a:rPr>
              <a:t>tình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tin </a:t>
            </a:r>
            <a:r>
              <a:rPr lang="en-US" sz="1800" dirty="0" err="1">
                <a:latin typeface="Sitka Small Semibold" pitchFamily="2" charset="0"/>
              </a:rPr>
              <a:t>nhắn</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tư</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a:t>
            </a:r>
          </a:p>
          <a:p>
            <a:pPr>
              <a:lnSpc>
                <a:spcPct val="150000"/>
              </a:lnSpc>
            </a:pPr>
            <a:r>
              <a:rPr lang="en-US" dirty="0"/>
              <a:t> </a:t>
            </a:r>
            <a:endParaRPr lang="en-US" sz="1800" dirty="0">
              <a:latin typeface="Sitka Small Semibold" pitchFamily="2" charset="0"/>
            </a:endParaRPr>
          </a:p>
        </p:txBody>
      </p:sp>
    </p:spTree>
    <p:extLst>
      <p:ext uri="{BB962C8B-B14F-4D97-AF65-F5344CB8AC3E}">
        <p14:creationId xmlns:p14="http://schemas.microsoft.com/office/powerpoint/2010/main" val="36085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2228</Words>
  <Application>Microsoft Office PowerPoint</Application>
  <PresentationFormat>On-screen Show (16:9)</PresentationFormat>
  <Paragraphs>189</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Karla</vt:lpstr>
      <vt:lpstr>Bebas Neue</vt:lpstr>
      <vt:lpstr>Sitka Small Semibold</vt:lpstr>
      <vt:lpstr>Symbol</vt:lpstr>
      <vt:lpstr>Rubik Black</vt:lpstr>
      <vt:lpstr>Soft Colors UI Design for Agencies by Slidesgo</vt:lpstr>
      <vt:lpstr>CHÀO MỪNG MỌI NGƯỜI  ĐÃ ĐẾN VỚI BUỔI  THUYẾT TRÌNH CỦA  NHÓM 1</vt:lpstr>
      <vt:lpstr>Thành viên</vt:lpstr>
      <vt:lpstr>Chương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branches to avoid bottlenecks            Người không chuyên về việc sử dụng hệ thống quản lý phiên bản thường có một chút lo lắng khi sử dụng branching và merging.        Branches cho phép các nhà phát triển làm việc trong các khu vực riêng biệt, biến một tài nguyên hạn chế thành một tài nguyên dồi dào.        Merging đảm bảo rằng một thay đổi chỉ commit một lần và định danh duy nhất của nó được ghi lại trong hệ thống quản lý phiên bản.        Branching cho phép các nhà phát triển làm việc trên các tính năng hoặc sửa lỗi mới mà không làm phiền công việc của người khác.         Branches được sử dụng một cách tự do, nhưng mỗi branch chỉ nên hoạt động trong khoảng thời gian cần thiết.  </vt:lpstr>
      <vt:lpstr>PowerPoint Presentation</vt:lpstr>
      <vt:lpstr>Authorization</vt:lpstr>
      <vt:lpstr>PowerPoint Presentation</vt:lpstr>
      <vt:lpstr>Interaction with Mailing Lists </vt:lpstr>
      <vt:lpstr>Pre-Filtering the Bug Tracker </vt:lpstr>
      <vt:lpstr>IRC / Real-Time Chat Systems </vt:lpstr>
      <vt:lpstr>   Bots      Bot thường được gọi và điều khiển giống như các thành viên khác trong kênh IRC.      Giúp quản lý thông tin và trả lời câu hỏi hiệu quả.  </vt:lpstr>
      <vt:lpstr>RSS Feeds </vt:lpstr>
      <vt:lpstr>Wikis   </vt:lpstr>
      <vt:lpstr>Canned Hosting  </vt:lpstr>
      <vt:lpstr>Choosing a canned hosting site </vt:lpstr>
      <vt:lpstr>Anonymity and involvement  </vt:lpstr>
      <vt:lpstr>CẢM ƠN TẤT CẢ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MỌI NGƯỜI  ĐÃ ĐẾN VỚI BUỔI  THUYẾT TRÌNH CỦA  NHÓM 1</dc:title>
  <cp:lastModifiedBy>Thành Nhân</cp:lastModifiedBy>
  <cp:revision>50</cp:revision>
  <dcterms:modified xsi:type="dcterms:W3CDTF">2023-11-24T01:14:20Z</dcterms:modified>
</cp:coreProperties>
</file>