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260" r:id="rId2"/>
  </p:sldIdLst>
  <p:sldSz cx="42794238"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98A5"/>
    <a:srgbClr val="F57F7F"/>
    <a:srgbClr val="FA0A0A"/>
    <a:srgbClr val="CBA1D7"/>
    <a:srgbClr val="BA2A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25" d="100"/>
          <a:sy n="25" d="100"/>
        </p:scale>
        <p:origin x="13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7/1/2025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7/1/2025</a:t>
            </a:fld>
            <a:endParaRPr lang="en-US"/>
          </a:p>
        </p:txBody>
      </p:sp>
      <p:sp>
        <p:nvSpPr>
          <p:cNvPr id="4" name="Slide Image Placeholder 3"/>
          <p:cNvSpPr>
            <a:spLocks noGrp="1" noRot="1" noChangeAspect="1"/>
          </p:cNvSpPr>
          <p:nvPr>
            <p:ph type="sldImg" idx="2"/>
          </p:nvPr>
        </p:nvSpPr>
        <p:spPr>
          <a:xfrm>
            <a:off x="1247332" y="1143000"/>
            <a:ext cx="4363337"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0"/>
            </a:lvl1pPr>
            <a:lvl2pPr marL="2018030" indent="0" algn="ctr">
              <a:buNone/>
              <a:defRPr sz="8825"/>
            </a:lvl2pPr>
            <a:lvl3pPr marL="4035425" indent="0" algn="ctr">
              <a:buNone/>
              <a:defRPr sz="7945"/>
            </a:lvl3pPr>
            <a:lvl4pPr marL="6053455" indent="0" algn="ctr">
              <a:buNone/>
              <a:defRPr sz="7060"/>
            </a:lvl4pPr>
            <a:lvl5pPr marL="8071485" indent="0" algn="ctr">
              <a:buNone/>
              <a:defRPr sz="7060"/>
            </a:lvl5pPr>
            <a:lvl6pPr marL="10088880" indent="0" algn="ctr">
              <a:buNone/>
              <a:defRPr sz="7060"/>
            </a:lvl6pPr>
            <a:lvl7pPr marL="12106910" indent="0" algn="ctr">
              <a:buNone/>
              <a:defRPr sz="7060"/>
            </a:lvl7pPr>
            <a:lvl8pPr marL="14124940" indent="0" algn="ctr">
              <a:buNone/>
              <a:defRPr sz="7060"/>
            </a:lvl8pPr>
            <a:lvl9pPr marL="16142335" indent="0" algn="ctr">
              <a:buNone/>
              <a:defRPr sz="70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3AE42-18B2-477D-85A8-148B8AC05D53}"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AE42-18B2-477D-85A8-148B8AC05D53}"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AE42-18B2-477D-85A8-148B8AC05D53}"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3AE42-18B2-477D-85A8-148B8AC05D53}"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0">
                <a:solidFill>
                  <a:schemeClr val="tx1"/>
                </a:solidFill>
              </a:defRPr>
            </a:lvl1pPr>
            <a:lvl2pPr marL="2018030" indent="0">
              <a:buNone/>
              <a:defRPr sz="8825">
                <a:solidFill>
                  <a:schemeClr val="tx1">
                    <a:tint val="75000"/>
                  </a:schemeClr>
                </a:solidFill>
              </a:defRPr>
            </a:lvl2pPr>
            <a:lvl3pPr marL="4035425" indent="0">
              <a:buNone/>
              <a:defRPr sz="7945">
                <a:solidFill>
                  <a:schemeClr val="tx1">
                    <a:tint val="75000"/>
                  </a:schemeClr>
                </a:solidFill>
              </a:defRPr>
            </a:lvl3pPr>
            <a:lvl4pPr marL="6053455" indent="0">
              <a:buNone/>
              <a:defRPr sz="7060">
                <a:solidFill>
                  <a:schemeClr val="tx1">
                    <a:tint val="75000"/>
                  </a:schemeClr>
                </a:solidFill>
              </a:defRPr>
            </a:lvl4pPr>
            <a:lvl5pPr marL="8071485" indent="0">
              <a:buNone/>
              <a:defRPr sz="7060">
                <a:solidFill>
                  <a:schemeClr val="tx1">
                    <a:tint val="75000"/>
                  </a:schemeClr>
                </a:solidFill>
              </a:defRPr>
            </a:lvl5pPr>
            <a:lvl6pPr marL="10088880" indent="0">
              <a:buNone/>
              <a:defRPr sz="7060">
                <a:solidFill>
                  <a:schemeClr val="tx1">
                    <a:tint val="75000"/>
                  </a:schemeClr>
                </a:solidFill>
              </a:defRPr>
            </a:lvl6pPr>
            <a:lvl7pPr marL="12106910" indent="0">
              <a:buNone/>
              <a:defRPr sz="7060">
                <a:solidFill>
                  <a:schemeClr val="tx1">
                    <a:tint val="75000"/>
                  </a:schemeClr>
                </a:solidFill>
              </a:defRPr>
            </a:lvl7pPr>
            <a:lvl8pPr marL="14124940" indent="0">
              <a:buNone/>
              <a:defRPr sz="7060">
                <a:solidFill>
                  <a:schemeClr val="tx1">
                    <a:tint val="75000"/>
                  </a:schemeClr>
                </a:solidFill>
              </a:defRPr>
            </a:lvl8pPr>
            <a:lvl9pPr marL="16142335" indent="0">
              <a:buNone/>
              <a:defRPr sz="70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3AE42-18B2-477D-85A8-148B8AC05D53}"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3AE42-18B2-477D-85A8-148B8AC05D53}"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0" b="1"/>
            </a:lvl1pPr>
            <a:lvl2pPr marL="2018030" indent="0">
              <a:buNone/>
              <a:defRPr sz="8825" b="1"/>
            </a:lvl2pPr>
            <a:lvl3pPr marL="4035425" indent="0">
              <a:buNone/>
              <a:defRPr sz="7945" b="1"/>
            </a:lvl3pPr>
            <a:lvl4pPr marL="6053455" indent="0">
              <a:buNone/>
              <a:defRPr sz="7060" b="1"/>
            </a:lvl4pPr>
            <a:lvl5pPr marL="8071485" indent="0">
              <a:buNone/>
              <a:defRPr sz="7060" b="1"/>
            </a:lvl5pPr>
            <a:lvl6pPr marL="10088880" indent="0">
              <a:buNone/>
              <a:defRPr sz="7060" b="1"/>
            </a:lvl6pPr>
            <a:lvl7pPr marL="12106910" indent="0">
              <a:buNone/>
              <a:defRPr sz="7060" b="1"/>
            </a:lvl7pPr>
            <a:lvl8pPr marL="14124940" indent="0">
              <a:buNone/>
              <a:defRPr sz="7060" b="1"/>
            </a:lvl8pPr>
            <a:lvl9pPr marL="16142335" indent="0">
              <a:buNone/>
              <a:defRPr sz="7060" b="1"/>
            </a:lvl9pPr>
          </a:lstStyle>
          <a:p>
            <a:pPr lvl="0"/>
            <a:r>
              <a:rPr lang="en-US"/>
              <a:t>Click to 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0" b="1"/>
            </a:lvl1pPr>
            <a:lvl2pPr marL="2018030" indent="0">
              <a:buNone/>
              <a:defRPr sz="8825" b="1"/>
            </a:lvl2pPr>
            <a:lvl3pPr marL="4035425" indent="0">
              <a:buNone/>
              <a:defRPr sz="7945" b="1"/>
            </a:lvl3pPr>
            <a:lvl4pPr marL="6053455" indent="0">
              <a:buNone/>
              <a:defRPr sz="7060" b="1"/>
            </a:lvl4pPr>
            <a:lvl5pPr marL="8071485" indent="0">
              <a:buNone/>
              <a:defRPr sz="7060" b="1"/>
            </a:lvl5pPr>
            <a:lvl6pPr marL="10088880" indent="0">
              <a:buNone/>
              <a:defRPr sz="7060" b="1"/>
            </a:lvl6pPr>
            <a:lvl7pPr marL="12106910" indent="0">
              <a:buNone/>
              <a:defRPr sz="7060" b="1"/>
            </a:lvl7pPr>
            <a:lvl8pPr marL="14124940" indent="0">
              <a:buNone/>
              <a:defRPr sz="7060" b="1"/>
            </a:lvl8pPr>
            <a:lvl9pPr marL="16142335" indent="0">
              <a:buNone/>
              <a:defRPr sz="7060" b="1"/>
            </a:lvl9pPr>
          </a:lstStyle>
          <a:p>
            <a:pPr lvl="0"/>
            <a:r>
              <a:rPr lang="en-US"/>
              <a:t>Click to 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3AE42-18B2-477D-85A8-148B8AC05D53}"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3AE42-18B2-477D-85A8-148B8AC05D53}"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3AE42-18B2-477D-85A8-148B8AC05D53}"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5"/>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5"/>
            </a:lvl1pPr>
            <a:lvl2pPr>
              <a:defRPr sz="12360"/>
            </a:lvl2pPr>
            <a:lvl3pPr>
              <a:defRPr sz="10590"/>
            </a:lvl3pPr>
            <a:lvl4pPr>
              <a:defRPr sz="8825"/>
            </a:lvl4pPr>
            <a:lvl5pPr>
              <a:defRPr sz="8825"/>
            </a:lvl5pPr>
            <a:lvl6pPr>
              <a:defRPr sz="8825"/>
            </a:lvl6pPr>
            <a:lvl7pPr>
              <a:defRPr sz="8825"/>
            </a:lvl7pPr>
            <a:lvl8pPr>
              <a:defRPr sz="8825"/>
            </a:lvl8pPr>
            <a:lvl9pPr>
              <a:defRPr sz="88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0"/>
            </a:lvl1pPr>
            <a:lvl2pPr marL="2018030" indent="0">
              <a:buNone/>
              <a:defRPr sz="6180"/>
            </a:lvl2pPr>
            <a:lvl3pPr marL="4035425" indent="0">
              <a:buNone/>
              <a:defRPr sz="5295"/>
            </a:lvl3pPr>
            <a:lvl4pPr marL="6053455" indent="0">
              <a:buNone/>
              <a:defRPr sz="4415"/>
            </a:lvl4pPr>
            <a:lvl5pPr marL="8071485" indent="0">
              <a:buNone/>
              <a:defRPr sz="4415"/>
            </a:lvl5pPr>
            <a:lvl6pPr marL="10088880" indent="0">
              <a:buNone/>
              <a:defRPr sz="4415"/>
            </a:lvl6pPr>
            <a:lvl7pPr marL="12106910" indent="0">
              <a:buNone/>
              <a:defRPr sz="4415"/>
            </a:lvl7pPr>
            <a:lvl8pPr marL="14124940" indent="0">
              <a:buNone/>
              <a:defRPr sz="4415"/>
            </a:lvl8pPr>
            <a:lvl9pPr marL="16142335"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AB63AE42-18B2-477D-85A8-148B8AC05D53}"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5"/>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5"/>
            </a:lvl1pPr>
            <a:lvl2pPr marL="2018030" indent="0">
              <a:buNone/>
              <a:defRPr sz="12360"/>
            </a:lvl2pPr>
            <a:lvl3pPr marL="4035425" indent="0">
              <a:buNone/>
              <a:defRPr sz="10590"/>
            </a:lvl3pPr>
            <a:lvl4pPr marL="6053455" indent="0">
              <a:buNone/>
              <a:defRPr sz="8825"/>
            </a:lvl4pPr>
            <a:lvl5pPr marL="8071485" indent="0">
              <a:buNone/>
              <a:defRPr sz="8825"/>
            </a:lvl5pPr>
            <a:lvl6pPr marL="10088880" indent="0">
              <a:buNone/>
              <a:defRPr sz="8825"/>
            </a:lvl6pPr>
            <a:lvl7pPr marL="12106910" indent="0">
              <a:buNone/>
              <a:defRPr sz="8825"/>
            </a:lvl7pPr>
            <a:lvl8pPr marL="14124940" indent="0">
              <a:buNone/>
              <a:defRPr sz="8825"/>
            </a:lvl8pPr>
            <a:lvl9pPr marL="16142335" indent="0">
              <a:buNone/>
              <a:defRPr sz="8825"/>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0"/>
            </a:lvl1pPr>
            <a:lvl2pPr marL="2018030" indent="0">
              <a:buNone/>
              <a:defRPr sz="6180"/>
            </a:lvl2pPr>
            <a:lvl3pPr marL="4035425" indent="0">
              <a:buNone/>
              <a:defRPr sz="5295"/>
            </a:lvl3pPr>
            <a:lvl4pPr marL="6053455" indent="0">
              <a:buNone/>
              <a:defRPr sz="4415"/>
            </a:lvl4pPr>
            <a:lvl5pPr marL="8071485" indent="0">
              <a:buNone/>
              <a:defRPr sz="4415"/>
            </a:lvl5pPr>
            <a:lvl6pPr marL="10088880" indent="0">
              <a:buNone/>
              <a:defRPr sz="4415"/>
            </a:lvl6pPr>
            <a:lvl7pPr marL="12106910" indent="0">
              <a:buNone/>
              <a:defRPr sz="4415"/>
            </a:lvl7pPr>
            <a:lvl8pPr marL="14124940" indent="0">
              <a:buNone/>
              <a:defRPr sz="4415"/>
            </a:lvl8pPr>
            <a:lvl9pPr marL="16142335"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AB63AE42-18B2-477D-85A8-148B8AC05D53}"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641DF-F85C-4858-A5B3-F52F894C94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5">
                <a:solidFill>
                  <a:schemeClr val="tx1">
                    <a:tint val="75000"/>
                  </a:schemeClr>
                </a:solidFill>
              </a:defRPr>
            </a:lvl1pPr>
          </a:lstStyle>
          <a:p>
            <a:fld id="{AB63AE42-18B2-477D-85A8-148B8AC05D53}" type="datetimeFigureOut">
              <a:rPr lang="en-US" smtClean="0"/>
              <a:t>7/1/2025</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5">
                <a:solidFill>
                  <a:schemeClr val="tx1">
                    <a:tint val="75000"/>
                  </a:schemeClr>
                </a:solidFill>
              </a:defRPr>
            </a:lvl1pPr>
          </a:lstStyle>
          <a:p>
            <a:fld id="{26F641DF-F85C-4858-A5B3-F52F894C94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035425" rtl="0" eaLnBrk="1" latinLnBrk="0" hangingPunct="1">
        <a:lnSpc>
          <a:spcPct val="90000"/>
        </a:lnSpc>
        <a:spcBef>
          <a:spcPct val="0"/>
        </a:spcBef>
        <a:buNone/>
        <a:defRPr sz="19420" kern="1200">
          <a:solidFill>
            <a:schemeClr val="tx1"/>
          </a:solidFill>
          <a:latin typeface="+mj-lt"/>
          <a:ea typeface="+mj-ea"/>
          <a:cs typeface="+mj-cs"/>
        </a:defRPr>
      </a:lvl1pPr>
    </p:titleStyle>
    <p:bodyStyle>
      <a:lvl1pPr marL="1009015" indent="-1009015" algn="l" defTabSz="4035425" rtl="0" eaLnBrk="1" latinLnBrk="0" hangingPunct="1">
        <a:lnSpc>
          <a:spcPct val="90000"/>
        </a:lnSpc>
        <a:spcBef>
          <a:spcPts val="4415"/>
        </a:spcBef>
        <a:buFont typeface="Arial" panose="020B0604020202020204" pitchFamily="34" charset="0"/>
        <a:buChar char="•"/>
        <a:defRPr sz="12360" kern="1200">
          <a:solidFill>
            <a:schemeClr val="tx1"/>
          </a:solidFill>
          <a:latin typeface="+mn-lt"/>
          <a:ea typeface="+mn-ea"/>
          <a:cs typeface="+mn-cs"/>
        </a:defRPr>
      </a:lvl1pPr>
      <a:lvl2pPr marL="3026410" indent="-1009015" algn="l" defTabSz="4035425" rtl="0" eaLnBrk="1" latinLnBrk="0" hangingPunct="1">
        <a:lnSpc>
          <a:spcPct val="90000"/>
        </a:lnSpc>
        <a:spcBef>
          <a:spcPts val="2205"/>
        </a:spcBef>
        <a:buFont typeface="Arial" panose="020B0604020202020204" pitchFamily="34" charset="0"/>
        <a:buChar char="•"/>
        <a:defRPr sz="10590" kern="1200">
          <a:solidFill>
            <a:schemeClr val="tx1"/>
          </a:solidFill>
          <a:latin typeface="+mn-lt"/>
          <a:ea typeface="+mn-ea"/>
          <a:cs typeface="+mn-cs"/>
        </a:defRPr>
      </a:lvl2pPr>
      <a:lvl3pPr marL="5044440" indent="-1009015" algn="l" defTabSz="4035425" rtl="0" eaLnBrk="1" latinLnBrk="0" hangingPunct="1">
        <a:lnSpc>
          <a:spcPct val="90000"/>
        </a:lnSpc>
        <a:spcBef>
          <a:spcPts val="2205"/>
        </a:spcBef>
        <a:buFont typeface="Arial" panose="020B0604020202020204" pitchFamily="34" charset="0"/>
        <a:buChar char="•"/>
        <a:defRPr sz="8825" kern="1200">
          <a:solidFill>
            <a:schemeClr val="tx1"/>
          </a:solidFill>
          <a:latin typeface="+mn-lt"/>
          <a:ea typeface="+mn-ea"/>
          <a:cs typeface="+mn-cs"/>
        </a:defRPr>
      </a:lvl3pPr>
      <a:lvl4pPr marL="7062470"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4pPr>
      <a:lvl5pPr marL="9079865"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5pPr>
      <a:lvl6pPr marL="11097895"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6pPr>
      <a:lvl7pPr marL="13115925"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7pPr>
      <a:lvl8pPr marL="15133320"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8pPr>
      <a:lvl9pPr marL="17151350" indent="-1009015" algn="l" defTabSz="4035425" rtl="0" eaLnBrk="1" latinLnBrk="0" hangingPunct="1">
        <a:lnSpc>
          <a:spcPct val="90000"/>
        </a:lnSpc>
        <a:spcBef>
          <a:spcPts val="2205"/>
        </a:spcBef>
        <a:buFont typeface="Arial" panose="020B0604020202020204" pitchFamily="34" charset="0"/>
        <a:buChar char="•"/>
        <a:defRPr sz="7945" kern="1200">
          <a:solidFill>
            <a:schemeClr val="tx1"/>
          </a:solidFill>
          <a:latin typeface="+mn-lt"/>
          <a:ea typeface="+mn-ea"/>
          <a:cs typeface="+mn-cs"/>
        </a:defRPr>
      </a:lvl9pPr>
    </p:bodyStyle>
    <p:otherStyle>
      <a:defPPr>
        <a:defRPr lang="en-US"/>
      </a:defPPr>
      <a:lvl1pPr marL="0" algn="l" defTabSz="4035425" rtl="0" eaLnBrk="1" latinLnBrk="0" hangingPunct="1">
        <a:defRPr sz="7945" kern="1200">
          <a:solidFill>
            <a:schemeClr val="tx1"/>
          </a:solidFill>
          <a:latin typeface="+mn-lt"/>
          <a:ea typeface="+mn-ea"/>
          <a:cs typeface="+mn-cs"/>
        </a:defRPr>
      </a:lvl1pPr>
      <a:lvl2pPr marL="2018030" algn="l" defTabSz="4035425" rtl="0" eaLnBrk="1" latinLnBrk="0" hangingPunct="1">
        <a:defRPr sz="7945" kern="1200">
          <a:solidFill>
            <a:schemeClr val="tx1"/>
          </a:solidFill>
          <a:latin typeface="+mn-lt"/>
          <a:ea typeface="+mn-ea"/>
          <a:cs typeface="+mn-cs"/>
        </a:defRPr>
      </a:lvl2pPr>
      <a:lvl3pPr marL="4035425" algn="l" defTabSz="4035425" rtl="0" eaLnBrk="1" latinLnBrk="0" hangingPunct="1">
        <a:defRPr sz="7945" kern="1200">
          <a:solidFill>
            <a:schemeClr val="tx1"/>
          </a:solidFill>
          <a:latin typeface="+mn-lt"/>
          <a:ea typeface="+mn-ea"/>
          <a:cs typeface="+mn-cs"/>
        </a:defRPr>
      </a:lvl3pPr>
      <a:lvl4pPr marL="6053455" algn="l" defTabSz="4035425" rtl="0" eaLnBrk="1" latinLnBrk="0" hangingPunct="1">
        <a:defRPr sz="7945" kern="1200">
          <a:solidFill>
            <a:schemeClr val="tx1"/>
          </a:solidFill>
          <a:latin typeface="+mn-lt"/>
          <a:ea typeface="+mn-ea"/>
          <a:cs typeface="+mn-cs"/>
        </a:defRPr>
      </a:lvl4pPr>
      <a:lvl5pPr marL="8071485" algn="l" defTabSz="4035425" rtl="0" eaLnBrk="1" latinLnBrk="0" hangingPunct="1">
        <a:defRPr sz="7945" kern="1200">
          <a:solidFill>
            <a:schemeClr val="tx1"/>
          </a:solidFill>
          <a:latin typeface="+mn-lt"/>
          <a:ea typeface="+mn-ea"/>
          <a:cs typeface="+mn-cs"/>
        </a:defRPr>
      </a:lvl5pPr>
      <a:lvl6pPr marL="10088880" algn="l" defTabSz="4035425" rtl="0" eaLnBrk="1" latinLnBrk="0" hangingPunct="1">
        <a:defRPr sz="7945" kern="1200">
          <a:solidFill>
            <a:schemeClr val="tx1"/>
          </a:solidFill>
          <a:latin typeface="+mn-lt"/>
          <a:ea typeface="+mn-ea"/>
          <a:cs typeface="+mn-cs"/>
        </a:defRPr>
      </a:lvl6pPr>
      <a:lvl7pPr marL="12106910" algn="l" defTabSz="4035425" rtl="0" eaLnBrk="1" latinLnBrk="0" hangingPunct="1">
        <a:defRPr sz="7945" kern="1200">
          <a:solidFill>
            <a:schemeClr val="tx1"/>
          </a:solidFill>
          <a:latin typeface="+mn-lt"/>
          <a:ea typeface="+mn-ea"/>
          <a:cs typeface="+mn-cs"/>
        </a:defRPr>
      </a:lvl7pPr>
      <a:lvl8pPr marL="14124940" algn="l" defTabSz="4035425" rtl="0" eaLnBrk="1" latinLnBrk="0" hangingPunct="1">
        <a:defRPr sz="7945" kern="1200">
          <a:solidFill>
            <a:schemeClr val="tx1"/>
          </a:solidFill>
          <a:latin typeface="+mn-lt"/>
          <a:ea typeface="+mn-ea"/>
          <a:cs typeface="+mn-cs"/>
        </a:defRPr>
      </a:lvl8pPr>
      <a:lvl9pPr marL="16142335" algn="l" defTabSz="4035425" rtl="0" eaLnBrk="1" latinLnBrk="0" hangingPunct="1">
        <a:defRPr sz="7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2.emf"/><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5.png"/><Relationship Id="rId20" Type="http://schemas.openxmlformats.org/officeDocument/2006/relationships/image" Target="../media/image3.emf"/><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emf"/><Relationship Id="rId10" Type="http://schemas.openxmlformats.org/officeDocument/2006/relationships/image" Target="../media/image11.jpeg"/><Relationship Id="rId19" Type="http://schemas.openxmlformats.org/officeDocument/2006/relationships/oleObject" Target="../embeddings/oleObject3.bin"/><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truo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114550" y="44213"/>
            <a:ext cx="4058939" cy="435250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20748" y="44213"/>
            <a:ext cx="4352506" cy="4352506"/>
          </a:xfrm>
          <a:prstGeom prst="rect">
            <a:avLst/>
          </a:prstGeom>
        </p:spPr>
      </p:pic>
      <p:sp>
        <p:nvSpPr>
          <p:cNvPr id="6" name="TextBox 5"/>
          <p:cNvSpPr txBox="1"/>
          <p:nvPr/>
        </p:nvSpPr>
        <p:spPr>
          <a:xfrm>
            <a:off x="7795419" y="221680"/>
            <a:ext cx="27203399" cy="4369435"/>
          </a:xfrm>
          <a:prstGeom prst="rect">
            <a:avLst/>
          </a:prstGeom>
          <a:noFill/>
        </p:spPr>
        <p:txBody>
          <a:bodyPr wrap="square" rtlCol="0">
            <a:spAutoFit/>
          </a:bodyPr>
          <a:lstStyle/>
          <a:p>
            <a:pPr algn="ctr"/>
            <a:r>
              <a:rPr lang="vi-VN" sz="4400" b="1" dirty="0">
                <a:solidFill>
                  <a:schemeClr val="accent1">
                    <a:lumMod val="75000"/>
                  </a:schemeClr>
                </a:solidFill>
                <a:latin typeface="Times New Roman" panose="02020603050405020304" pitchFamily="18" charset="0"/>
                <a:cs typeface="Times New Roman" panose="02020603050405020304" pitchFamily="18" charset="0"/>
              </a:rPr>
              <a:t>THIẾT KẾ VÀ CHẾ TẠO CÁNH TAY ROBOT TƯƠNG TÁC QUA MÀN HÌNH ĐỂ HỖ TRỢ TRONG GIẢNG DẠY HỌC NGÔN NGỮ K</a:t>
            </a:r>
            <a:r>
              <a:rPr lang="en-US" altLang="vi-VN" sz="4400" b="1" dirty="0">
                <a:solidFill>
                  <a:schemeClr val="accent1">
                    <a:lumMod val="75000"/>
                  </a:schemeClr>
                </a:solidFill>
                <a:latin typeface="Times New Roman" panose="02020603050405020304" pitchFamily="18" charset="0"/>
                <a:cs typeface="Times New Roman" panose="02020603050405020304" pitchFamily="18" charset="0"/>
              </a:rPr>
              <a:t>Ý</a:t>
            </a:r>
            <a:r>
              <a:rPr lang="vi-VN" sz="4400" b="1" dirty="0">
                <a:solidFill>
                  <a:schemeClr val="accent1">
                    <a:lumMod val="75000"/>
                  </a:schemeClr>
                </a:solidFill>
                <a:latin typeface="Times New Roman" panose="02020603050405020304" pitchFamily="18" charset="0"/>
                <a:cs typeface="Times New Roman" panose="02020603050405020304" pitchFamily="18" charset="0"/>
              </a:rPr>
              <a:t> HIỆU CHO TRẺ EM CÂM - ĐIẾC</a:t>
            </a:r>
          </a:p>
          <a:p>
            <a:pPr algn="ctr"/>
            <a:endParaRPr lang="vi-VN" sz="800" b="1"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vi-VN" sz="4000" b="1" dirty="0">
                <a:solidFill>
                  <a:schemeClr val="accent5">
                    <a:lumMod val="75000"/>
                  </a:schemeClr>
                </a:solidFill>
                <a:latin typeface="Times New Roman" panose="02020603050405020304" pitchFamily="18" charset="0"/>
                <a:cs typeface="Times New Roman" panose="02020603050405020304" pitchFamily="18" charset="0"/>
              </a:rPr>
              <a:t>NGÀNH: CNKT ĐIỆN TỬ - VIỄN THÔNG</a:t>
            </a:r>
            <a:endParaRPr lang="vi-VN" sz="4400" b="1" dirty="0">
              <a:solidFill>
                <a:schemeClr val="accent5">
                  <a:lumMod val="75000"/>
                </a:schemeClr>
              </a:solidFill>
              <a:latin typeface="Times New Roman" panose="02020603050405020304" pitchFamily="18" charset="0"/>
              <a:cs typeface="Times New Roman" panose="02020603050405020304" pitchFamily="18" charset="0"/>
            </a:endParaRPr>
          </a:p>
          <a:p>
            <a:pPr algn="ctr"/>
            <a:r>
              <a:rPr lang="vi-VN" sz="4400" b="1" dirty="0">
                <a:solidFill>
                  <a:srgbClr val="C00000"/>
                </a:solidFill>
                <a:latin typeface="Times New Roman" panose="02020603050405020304" pitchFamily="18" charset="0"/>
                <a:cs typeface="Times New Roman" panose="02020603050405020304" pitchFamily="18" charset="0"/>
              </a:rPr>
              <a:t>Khoa Đào tạo Chất lượng cao - Trường Đại học Sư phạm Kỹ thuật TP. HCM</a:t>
            </a:r>
            <a:endParaRPr lang="vi-VN" sz="4400" b="1" dirty="0">
              <a:solidFill>
                <a:schemeClr val="accent5">
                  <a:lumMod val="75000"/>
                </a:schemeClr>
              </a:solidFill>
              <a:latin typeface="Times New Roman" panose="02020603050405020304" pitchFamily="18" charset="0"/>
              <a:cs typeface="Times New Roman" panose="02020603050405020304" pitchFamily="18" charset="0"/>
            </a:endParaRPr>
          </a:p>
          <a:p>
            <a:pPr algn="ctr"/>
            <a:endParaRPr lang="en-US" sz="1400" b="1"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sz="4200" b="1" dirty="0">
                <a:latin typeface="Times New Roman" panose="02020603050405020304" pitchFamily="18" charset="0"/>
                <a:cs typeface="Times New Roman" panose="02020603050405020304" pitchFamily="18" charset="0"/>
              </a:rPr>
              <a:t>GVHD: PSG. TS. </a:t>
            </a:r>
            <a:r>
              <a:rPr lang="vi-VN" sz="4200" b="1" dirty="0">
                <a:latin typeface="Times New Roman" panose="02020603050405020304" pitchFamily="18" charset="0"/>
                <a:cs typeface="Times New Roman" panose="02020603050405020304" pitchFamily="18" charset="0"/>
              </a:rPr>
              <a:t>Nguyễn Thanh Hải</a:t>
            </a:r>
          </a:p>
          <a:p>
            <a:pPr algn="ctr"/>
            <a:r>
              <a:rPr lang="vi-VN" sz="4200" b="1" dirty="0">
                <a:latin typeface="Times New Roman" panose="02020603050405020304" pitchFamily="18" charset="0"/>
                <a:cs typeface="Times New Roman" panose="02020603050405020304" pitchFamily="18" charset="0"/>
              </a:rPr>
              <a:t>SVTH: Trương Nghệ Nhân – 18161125			||		   SVTH: Lê Nguyễn Thiên Sang – 18161139</a:t>
            </a:r>
          </a:p>
        </p:txBody>
      </p:sp>
      <p:grpSp>
        <p:nvGrpSpPr>
          <p:cNvPr id="7" name="Group 6"/>
          <p:cNvGrpSpPr/>
          <p:nvPr/>
        </p:nvGrpSpPr>
        <p:grpSpPr>
          <a:xfrm>
            <a:off x="165100" y="4820518"/>
            <a:ext cx="8755813" cy="11760602"/>
            <a:chOff x="400050" y="6604437"/>
            <a:chExt cx="10229850" cy="12426513"/>
          </a:xfrm>
        </p:grpSpPr>
        <p:grpSp>
          <p:nvGrpSpPr>
            <p:cNvPr id="8" name="Group 7"/>
            <p:cNvGrpSpPr/>
            <p:nvPr/>
          </p:nvGrpSpPr>
          <p:grpSpPr>
            <a:xfrm>
              <a:off x="400050" y="6604437"/>
              <a:ext cx="10229850" cy="12426513"/>
              <a:chOff x="5200650" y="12033687"/>
              <a:chExt cx="10229850" cy="12426513"/>
            </a:xfrm>
          </p:grpSpPr>
          <p:sp>
            <p:nvSpPr>
              <p:cNvPr id="10" name="Rectangle: Rounded Corners 9"/>
              <p:cNvSpPr/>
              <p:nvPr/>
            </p:nvSpPr>
            <p:spPr>
              <a:xfrm>
                <a:off x="5200650" y="12033687"/>
                <a:ext cx="10229850" cy="12426512"/>
              </a:xfrm>
              <a:prstGeom prst="roundRect">
                <a:avLst>
                  <a:gd name="adj" fmla="val 5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5200650" y="13193377"/>
                <a:ext cx="10229850" cy="11266823"/>
              </a:xfrm>
              <a:prstGeom prst="roundRect">
                <a:avLst>
                  <a:gd name="adj" fmla="val 497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r>
                  <a:rPr lang="en-US" altLang="vi-VN" sz="4200" dirty="0">
                    <a:solidFill>
                      <a:schemeClr val="tx1"/>
                    </a:solidFill>
                    <a:latin typeface="Times New Roman" panose="02020603050405020304" pitchFamily="18" charset="0"/>
                    <a:cs typeface="Times New Roman" panose="02020603050405020304" pitchFamily="18" charset="0"/>
                  </a:rPr>
                  <a:t>Trong luận án này,</a:t>
                </a:r>
                <a:r>
                  <a:rPr lang="vi-VN" sz="4200" dirty="0">
                    <a:solidFill>
                      <a:schemeClr val="tx1"/>
                    </a:solidFill>
                    <a:latin typeface="Times New Roman" panose="02020603050405020304" pitchFamily="18" charset="0"/>
                    <a:cs typeface="Times New Roman" panose="02020603050405020304" pitchFamily="18" charset="0"/>
                  </a:rPr>
                  <a:t> </a:t>
                </a:r>
                <a:r>
                  <a:rPr lang="en-US" altLang="vi-VN" sz="4200" dirty="0">
                    <a:solidFill>
                      <a:schemeClr val="tx1"/>
                    </a:solidFill>
                    <a:latin typeface="Times New Roman" panose="02020603050405020304" pitchFamily="18" charset="0"/>
                    <a:cs typeface="Times New Roman" panose="02020603050405020304" pitchFamily="18" charset="0"/>
                  </a:rPr>
                  <a:t>một hệ thống</a:t>
                </a:r>
                <a:r>
                  <a:rPr lang="vi-VN" sz="4100" dirty="0">
                    <a:solidFill>
                      <a:schemeClr val="tx1"/>
                    </a:solidFill>
                    <a:latin typeface="Times New Roman" panose="02020603050405020304" pitchFamily="18" charset="0"/>
                    <a:cs typeface="Times New Roman" panose="02020603050405020304" pitchFamily="18" charset="0"/>
                  </a:rPr>
                  <a:t> dạy</a:t>
                </a:r>
                <a:r>
                  <a:rPr lang="en-US" altLang="vi-VN" sz="4100" dirty="0">
                    <a:solidFill>
                      <a:schemeClr val="tx1"/>
                    </a:solidFill>
                    <a:latin typeface="Times New Roman" panose="02020603050405020304" pitchFamily="18" charset="0"/>
                    <a:cs typeface="Times New Roman" panose="02020603050405020304" pitchFamily="18" charset="0"/>
                  </a:rPr>
                  <a:t> ngôn ngữ ký hiệu cho</a:t>
                </a:r>
                <a:r>
                  <a:rPr lang="vi-VN" sz="4100" dirty="0">
                    <a:solidFill>
                      <a:schemeClr val="tx1"/>
                    </a:solidFill>
                    <a:latin typeface="Times New Roman" panose="02020603050405020304" pitchFamily="18" charset="0"/>
                    <a:cs typeface="Times New Roman" panose="02020603050405020304" pitchFamily="18" charset="0"/>
                  </a:rPr>
                  <a:t> trẻ em câm</a:t>
                </a:r>
                <a:r>
                  <a:rPr lang="en-US" altLang="vi-VN" sz="4100" dirty="0">
                    <a:solidFill>
                      <a:schemeClr val="tx1"/>
                    </a:solidFill>
                    <a:latin typeface="Times New Roman" panose="02020603050405020304" pitchFamily="18" charset="0"/>
                    <a:cs typeface="Times New Roman" panose="02020603050405020304" pitchFamily="18" charset="0"/>
                  </a:rPr>
                  <a:t>-</a:t>
                </a:r>
                <a:r>
                  <a:rPr lang="vi-VN" sz="4100" dirty="0">
                    <a:solidFill>
                      <a:schemeClr val="tx1"/>
                    </a:solidFill>
                    <a:latin typeface="Times New Roman" panose="02020603050405020304" pitchFamily="18" charset="0"/>
                    <a:cs typeface="Times New Roman" panose="02020603050405020304" pitchFamily="18" charset="0"/>
                  </a:rPr>
                  <a:t>điếc </a:t>
                </a:r>
                <a:r>
                  <a:rPr lang="en-US" altLang="vi-VN" sz="4100" dirty="0">
                    <a:solidFill>
                      <a:schemeClr val="tx1"/>
                    </a:solidFill>
                    <a:latin typeface="Times New Roman" panose="02020603050405020304" pitchFamily="18" charset="0"/>
                    <a:cs typeface="Times New Roman" panose="02020603050405020304" pitchFamily="18" charset="0"/>
                  </a:rPr>
                  <a:t>dựa trên cánh tay robot đã được đề xuất</a:t>
                </a:r>
                <a:r>
                  <a:rPr lang="vi-VN" sz="4100" dirty="0">
                    <a:solidFill>
                      <a:schemeClr val="tx1"/>
                    </a:solidFill>
                    <a:latin typeface="Times New Roman" panose="02020603050405020304" pitchFamily="18" charset="0"/>
                    <a:cs typeface="Times New Roman" panose="02020603050405020304" pitchFamily="18" charset="0"/>
                  </a:rPr>
                  <a:t>. Trong đó, </a:t>
                </a:r>
                <a:r>
                  <a:rPr lang="en-US" altLang="vi-VN" sz="4100" dirty="0">
                    <a:solidFill>
                      <a:schemeClr val="tx1"/>
                    </a:solidFill>
                    <a:latin typeface="Times New Roman" panose="02020603050405020304" pitchFamily="18" charset="0"/>
                    <a:cs typeface="Times New Roman" panose="02020603050405020304" pitchFamily="18" charset="0"/>
                  </a:rPr>
                  <a:t>mô hình</a:t>
                </a:r>
                <a:r>
                  <a:rPr lang="vi-VN" sz="4100" dirty="0">
                    <a:solidFill>
                      <a:schemeClr val="tx1"/>
                    </a:solidFill>
                    <a:latin typeface="Times New Roman" panose="02020603050405020304" pitchFamily="18" charset="0"/>
                    <a:cs typeface="Times New Roman" panose="02020603050405020304" pitchFamily="18" charset="0"/>
                  </a:rPr>
                  <a:t> </a:t>
                </a:r>
                <a:r>
                  <a:rPr lang="en-US" altLang="vi-VN" sz="4100" dirty="0">
                    <a:solidFill>
                      <a:schemeClr val="tx1"/>
                    </a:solidFill>
                    <a:latin typeface="Times New Roman" panose="02020603050405020304" pitchFamily="18" charset="0"/>
                    <a:cs typeface="Times New Roman" panose="02020603050405020304" pitchFamily="18" charset="0"/>
                  </a:rPr>
                  <a:t>phần cứng </a:t>
                </a:r>
                <a:r>
                  <a:rPr lang="vi-VN" sz="4100" dirty="0">
                    <a:solidFill>
                      <a:schemeClr val="tx1"/>
                    </a:solidFill>
                    <a:latin typeface="Times New Roman" panose="02020603050405020304" pitchFamily="18" charset="0"/>
                    <a:cs typeface="Times New Roman" panose="02020603050405020304" pitchFamily="18" charset="0"/>
                  </a:rPr>
                  <a:t>được thiết kế có thể thực hiện các </a:t>
                </a:r>
                <a:r>
                  <a:rPr lang="en-US" altLang="vi-VN" sz="4100" dirty="0">
                    <a:solidFill>
                      <a:schemeClr val="tx1"/>
                    </a:solidFill>
                    <a:latin typeface="Times New Roman" panose="02020603050405020304" pitchFamily="18" charset="0"/>
                    <a:cs typeface="Times New Roman" panose="02020603050405020304" pitchFamily="18" charset="0"/>
                  </a:rPr>
                  <a:t>kí hiệu</a:t>
                </a:r>
                <a:r>
                  <a:rPr lang="vi-VN" sz="4100" dirty="0">
                    <a:solidFill>
                      <a:schemeClr val="tx1"/>
                    </a:solidFill>
                    <a:latin typeface="Times New Roman" panose="02020603050405020304" pitchFamily="18" charset="0"/>
                    <a:cs typeface="Times New Roman" panose="02020603050405020304" pitchFamily="18" charset="0"/>
                  </a:rPr>
                  <a:t> thủ ngữ. Các thuật toán nhận diện </a:t>
                </a:r>
                <a:r>
                  <a:rPr lang="en-US" altLang="vi-VN" sz="4100" dirty="0">
                    <a:solidFill>
                      <a:schemeClr val="tx1"/>
                    </a:solidFill>
                    <a:latin typeface="Times New Roman" panose="02020603050405020304" pitchFamily="18" charset="0"/>
                    <a:cs typeface="Times New Roman" panose="02020603050405020304" pitchFamily="18" charset="0"/>
                  </a:rPr>
                  <a:t>cử chỉ được áp dụng bao gồm mô hình</a:t>
                </a:r>
                <a:r>
                  <a:rPr lang="vi-VN" sz="4100" dirty="0">
                    <a:solidFill>
                      <a:schemeClr val="tx1"/>
                    </a:solidFill>
                    <a:latin typeface="Times New Roman" panose="02020603050405020304" pitchFamily="18" charset="0"/>
                    <a:cs typeface="Times New Roman" panose="02020603050405020304" pitchFamily="18" charset="0"/>
                  </a:rPr>
                  <a:t> YoloV5</a:t>
                </a:r>
                <a:r>
                  <a:rPr lang="en-US" altLang="vi-VN" sz="4100" dirty="0">
                    <a:solidFill>
                      <a:schemeClr val="tx1"/>
                    </a:solidFill>
                    <a:latin typeface="Times New Roman" panose="02020603050405020304" pitchFamily="18" charset="0"/>
                    <a:cs typeface="Times New Roman" panose="02020603050405020304" pitchFamily="18" charset="0"/>
                  </a:rPr>
                  <a:t>,</a:t>
                </a:r>
                <a:r>
                  <a:rPr lang="vi-VN" sz="4100" dirty="0">
                    <a:solidFill>
                      <a:schemeClr val="tx1"/>
                    </a:solidFill>
                    <a:latin typeface="Times New Roman" panose="02020603050405020304" pitchFamily="18" charset="0"/>
                    <a:cs typeface="Times New Roman" panose="02020603050405020304" pitchFamily="18" charset="0"/>
                  </a:rPr>
                  <a:t> </a:t>
                </a:r>
                <a:r>
                  <a:rPr lang="vi-VN" sz="4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Gated Recurrent Units</a:t>
                </a:r>
                <a:r>
                  <a:rPr lang="en-US" altLang="vi-VN" sz="4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và thư viện MediaPipe Hand</a:t>
                </a:r>
                <a:r>
                  <a:rPr lang="vi-VN" sz="4100" dirty="0">
                    <a:solidFill>
                      <a:schemeClr val="tx1"/>
                    </a:solidFill>
                    <a:latin typeface="Times New Roman" panose="02020603050405020304" pitchFamily="18" charset="0"/>
                    <a:cs typeface="Times New Roman" panose="02020603050405020304" pitchFamily="18" charset="0"/>
                  </a:rPr>
                  <a:t>. Cuối cùng, </a:t>
                </a:r>
                <a:r>
                  <a:rPr lang="en-US" altLang="vi-VN" sz="4100" dirty="0">
                    <a:solidFill>
                      <a:schemeClr val="tx1"/>
                    </a:solidFill>
                    <a:latin typeface="Times New Roman" panose="02020603050405020304" pitchFamily="18" charset="0"/>
                    <a:cs typeface="Times New Roman" panose="02020603050405020304" pitchFamily="18" charset="0"/>
                  </a:rPr>
                  <a:t>một </a:t>
                </a:r>
                <a:r>
                  <a:rPr lang="vi-VN" sz="4100" dirty="0">
                    <a:solidFill>
                      <a:schemeClr val="tx1"/>
                    </a:solidFill>
                    <a:latin typeface="Times New Roman" panose="02020603050405020304" pitchFamily="18" charset="0"/>
                    <a:cs typeface="Times New Roman" panose="02020603050405020304" pitchFamily="18" charset="0"/>
                  </a:rPr>
                  <a:t>giao diện</a:t>
                </a:r>
                <a:r>
                  <a:rPr lang="en-US" sz="4100" dirty="0">
                    <a:solidFill>
                      <a:schemeClr val="tx1"/>
                    </a:solidFill>
                    <a:latin typeface="Times New Roman" panose="02020603050405020304" pitchFamily="18" charset="0"/>
                    <a:cs typeface="Times New Roman" panose="02020603050405020304" pitchFamily="18" charset="0"/>
                  </a:rPr>
                  <a:t> </a:t>
                </a:r>
                <a:r>
                  <a:rPr lang="vi-VN" sz="4100" dirty="0">
                    <a:solidFill>
                      <a:schemeClr val="tx1"/>
                    </a:solidFill>
                    <a:latin typeface="Times New Roman" panose="02020603050405020304" pitchFamily="18" charset="0"/>
                    <a:cs typeface="Times New Roman" panose="02020603050405020304" pitchFamily="18" charset="0"/>
                  </a:rPr>
                  <a:t>tương tác với người </a:t>
                </a:r>
                <a:r>
                  <a:rPr lang="en-US" sz="4100" dirty="0">
                    <a:solidFill>
                      <a:schemeClr val="tx1"/>
                    </a:solidFill>
                    <a:latin typeface="Times New Roman" panose="02020603050405020304" pitchFamily="18" charset="0"/>
                    <a:cs typeface="Times New Roman" panose="02020603050405020304" pitchFamily="18" charset="0"/>
                  </a:rPr>
                  <a:t>học được thiết kế với các chức năng phù hợp với một quá trình học ngôn ngữ căn bản.</a:t>
                </a:r>
                <a:endParaRPr lang="vi-VN" sz="4100" dirty="0">
                  <a:solidFill>
                    <a:schemeClr val="tx1"/>
                  </a:solidFill>
                  <a:latin typeface="Times New Roman" panose="02020603050405020304" pitchFamily="18" charset="0"/>
                  <a:cs typeface="Times New Roman" panose="02020603050405020304" pitchFamily="18" charset="0"/>
                </a:endParaRPr>
              </a:p>
              <a:p>
                <a:pPr algn="just"/>
                <a:endParaRPr lang="vi-VN" sz="2400" dirty="0">
                  <a:solidFill>
                    <a:schemeClr val="tx1"/>
                  </a:solidFill>
                  <a:latin typeface="Times New Roman" panose="02020603050405020304" pitchFamily="18" charset="0"/>
                  <a:cs typeface="Times New Roman" panose="02020603050405020304" pitchFamily="18" charset="0"/>
                </a:endParaRPr>
              </a:p>
              <a:p>
                <a:pPr algn="just"/>
                <a:r>
                  <a:rPr lang="en-US" altLang="vi-VN" sz="4100" b="1" dirty="0">
                    <a:solidFill>
                      <a:schemeClr val="tx1"/>
                    </a:solidFill>
                    <a:latin typeface="Times New Roman" panose="02020603050405020304" pitchFamily="18" charset="0"/>
                    <a:cs typeface="Times New Roman" panose="02020603050405020304" pitchFamily="18" charset="0"/>
                  </a:rPr>
                  <a:t>	</a:t>
                </a:r>
                <a:r>
                  <a:rPr lang="vi-VN" sz="4100" b="1" dirty="0">
                    <a:solidFill>
                      <a:schemeClr val="tx1"/>
                    </a:solidFill>
                    <a:latin typeface="Times New Roman" panose="02020603050405020304" pitchFamily="18" charset="0"/>
                    <a:cs typeface="Times New Roman" panose="02020603050405020304" pitchFamily="18" charset="0"/>
                  </a:rPr>
                  <a:t>Kết quả: </a:t>
                </a:r>
                <a:r>
                  <a:rPr lang="vi-VN" sz="4100" dirty="0">
                    <a:solidFill>
                      <a:schemeClr val="tx1"/>
                    </a:solidFill>
                    <a:latin typeface="Times New Roman" panose="02020603050405020304" pitchFamily="18" charset="0"/>
                    <a:cs typeface="Times New Roman" panose="02020603050405020304" pitchFamily="18" charset="0"/>
                  </a:rPr>
                  <a:t>Thiết kế và chế tạo thành công mô hình cánh tay robot tương tác qua màn hình với 3 chức năng: "Học chữ", "Kiểm tra", "Phiên dịch".</a:t>
                </a:r>
                <a:endParaRPr lang="en-US" sz="4100" dirty="0">
                  <a:solidFill>
                    <a:schemeClr val="tx1"/>
                  </a:solidFill>
                  <a:latin typeface="Times New Roman" panose="02020603050405020304" pitchFamily="18" charset="0"/>
                  <a:cs typeface="Times New Roman" panose="02020603050405020304" pitchFamily="18" charset="0"/>
                </a:endParaRPr>
              </a:p>
            </p:txBody>
          </p:sp>
        </p:grpSp>
        <p:sp>
          <p:nvSpPr>
            <p:cNvPr id="9" name="TextBox 8"/>
            <p:cNvSpPr txBox="1"/>
            <p:nvPr/>
          </p:nvSpPr>
          <p:spPr>
            <a:xfrm>
              <a:off x="3307159" y="6736726"/>
              <a:ext cx="4415630" cy="942723"/>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TÓM TẮT</a:t>
              </a:r>
            </a:p>
          </p:txBody>
        </p:sp>
      </p:grpSp>
      <p:grpSp>
        <p:nvGrpSpPr>
          <p:cNvPr id="12" name="Group 11"/>
          <p:cNvGrpSpPr/>
          <p:nvPr/>
        </p:nvGrpSpPr>
        <p:grpSpPr>
          <a:xfrm>
            <a:off x="165100" y="16767756"/>
            <a:ext cx="8756015" cy="13277850"/>
            <a:chOff x="400050" y="6604437"/>
            <a:chExt cx="10230087" cy="12426524"/>
          </a:xfrm>
        </p:grpSpPr>
        <p:grpSp>
          <p:nvGrpSpPr>
            <p:cNvPr id="13" name="Group 12"/>
            <p:cNvGrpSpPr/>
            <p:nvPr/>
          </p:nvGrpSpPr>
          <p:grpSpPr>
            <a:xfrm>
              <a:off x="400050" y="6604437"/>
              <a:ext cx="10230087" cy="12426524"/>
              <a:chOff x="5200650" y="12033687"/>
              <a:chExt cx="10230087" cy="12426524"/>
            </a:xfrm>
          </p:grpSpPr>
          <p:sp>
            <p:nvSpPr>
              <p:cNvPr id="15" name="Rectangle: Rounded Corners 14"/>
              <p:cNvSpPr/>
              <p:nvPr/>
            </p:nvSpPr>
            <p:spPr>
              <a:xfrm>
                <a:off x="5200650" y="12033687"/>
                <a:ext cx="10229850" cy="12426512"/>
              </a:xfrm>
              <a:prstGeom prst="roundRect">
                <a:avLst>
                  <a:gd name="adj" fmla="val 49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Rounded Corners 15"/>
              <p:cNvSpPr/>
              <p:nvPr/>
            </p:nvSpPr>
            <p:spPr>
              <a:xfrm>
                <a:off x="5200650" y="12992865"/>
                <a:ext cx="10230087" cy="11467346"/>
              </a:xfrm>
              <a:prstGeom prst="roundRect">
                <a:avLst>
                  <a:gd name="adj" fmla="val 487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r>
                  <a:rPr lang="vi-VN" sz="4100" dirty="0">
                    <a:solidFill>
                      <a:schemeClr val="tx1"/>
                    </a:solidFill>
                    <a:latin typeface="Times New Roman" panose="02020603050405020304" pitchFamily="18" charset="0"/>
                    <a:cs typeface="Times New Roman" panose="02020603050405020304" pitchFamily="18" charset="0"/>
                  </a:rPr>
                  <a:t>Ngôn ngữ là rào cản lớn nhất ảnh hưởng tới sự phát triển đối với trẻ em câm</a:t>
                </a:r>
                <a:r>
                  <a:rPr lang="en-US" altLang="vi-VN" sz="4100" dirty="0">
                    <a:solidFill>
                      <a:schemeClr val="tx1"/>
                    </a:solidFill>
                    <a:latin typeface="Times New Roman" panose="02020603050405020304" pitchFamily="18" charset="0"/>
                    <a:cs typeface="Times New Roman" panose="02020603050405020304" pitchFamily="18" charset="0"/>
                  </a:rPr>
                  <a:t>-</a:t>
                </a:r>
                <a:r>
                  <a:rPr lang="vi-VN" sz="4100" dirty="0">
                    <a:solidFill>
                      <a:schemeClr val="tx1"/>
                    </a:solidFill>
                    <a:latin typeface="Times New Roman" panose="02020603050405020304" pitchFamily="18" charset="0"/>
                    <a:cs typeface="Times New Roman" panose="02020603050405020304" pitchFamily="18" charset="0"/>
                  </a:rPr>
                  <a:t>điếc. Hiện nay, </a:t>
                </a:r>
                <a:r>
                  <a:rPr lang="en-US" altLang="vi-VN" sz="4100" dirty="0">
                    <a:solidFill>
                      <a:schemeClr val="tx1"/>
                    </a:solidFill>
                    <a:latin typeface="Times New Roman" panose="02020603050405020304" pitchFamily="18" charset="0"/>
                    <a:cs typeface="Times New Roman" panose="02020603050405020304" pitchFamily="18" charset="0"/>
                  </a:rPr>
                  <a:t>đã có nhiều nghiên cứu và ứng dụng được triển khai để cải thiện điều này. Trong đó, các phương pháp học sâu đã được sử dụng rộng rãi để nâng cao độ chính xác của các mô hình nhận dạng ngôn ngữ ký hiệu. Tuy nhiên hầu hết các nghiên cứu chỉ tập trung vào việc </a:t>
                </a:r>
                <a:r>
                  <a:rPr lang="en-US" sz="4100" dirty="0">
                    <a:solidFill>
                      <a:schemeClr val="tx1"/>
                    </a:solidFill>
                    <a:latin typeface="Times New Roman" panose="02020603050405020304" pitchFamily="18" charset="0"/>
                    <a:cs typeface="Times New Roman" panose="02020603050405020304" pitchFamily="18" charset="0"/>
                  </a:rPr>
                  <a:t>phiên dịch các cử chỉ tay và vấn đề bền vững hơn vẫn chưa được nhìn nhận, đó là việc tự học ngôn ngữ để phát triển lâu dài.</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r>
                  <a:rPr lang="vi-VN" sz="4100" dirty="0">
                    <a:solidFill>
                      <a:schemeClr val="tx1"/>
                    </a:solidFill>
                    <a:latin typeface="Times New Roman" panose="02020603050405020304" pitchFamily="18" charset="0"/>
                    <a:cs typeface="Times New Roman" panose="02020603050405020304" pitchFamily="18" charset="0"/>
                  </a:rPr>
                  <a:t>	Để giải quyết vấn đề này, </a:t>
                </a:r>
                <a:r>
                  <a:rPr sz="4100" dirty="0">
                    <a:solidFill>
                      <a:schemeClr val="tx1"/>
                    </a:solidFill>
                    <a:latin typeface="Times New Roman" panose="02020603050405020304" pitchFamily="18" charset="0"/>
                    <a:cs typeface="Times New Roman" panose="02020603050405020304" pitchFamily="18" charset="0"/>
                  </a:rPr>
                  <a:t>một hệ thống</a:t>
                </a:r>
                <a:r>
                  <a:rPr lang="en-US" sz="4100" dirty="0">
                    <a:solidFill>
                      <a:schemeClr val="tx1"/>
                    </a:solidFill>
                    <a:latin typeface="Times New Roman" panose="02020603050405020304" pitchFamily="18" charset="0"/>
                    <a:cs typeface="Times New Roman" panose="02020603050405020304" pitchFamily="18" charset="0"/>
                  </a:rPr>
                  <a:t> giảng dạy ngôn ngữ kí hiệu</a:t>
                </a:r>
                <a:r>
                  <a:rPr sz="4100" dirty="0">
                    <a:solidFill>
                      <a:schemeClr val="tx1"/>
                    </a:solidFill>
                    <a:latin typeface="Times New Roman" panose="02020603050405020304" pitchFamily="18" charset="0"/>
                    <a:cs typeface="Times New Roman" panose="02020603050405020304" pitchFamily="18" charset="0"/>
                  </a:rPr>
                  <a:t> hoàn chỉnh</a:t>
                </a:r>
                <a:r>
                  <a:rPr lang="en-US" sz="4100" dirty="0">
                    <a:solidFill>
                      <a:schemeClr val="tx1"/>
                    </a:solidFill>
                    <a:latin typeface="Times New Roman" panose="02020603050405020304" pitchFamily="18" charset="0"/>
                    <a:cs typeface="Times New Roman" panose="02020603050405020304" pitchFamily="18" charset="0"/>
                  </a:rPr>
                  <a:t> đã được tạo ra nhằm</a:t>
                </a:r>
                <a:r>
                  <a:rPr sz="4100" dirty="0">
                    <a:solidFill>
                      <a:schemeClr val="tx1"/>
                    </a:solidFill>
                    <a:latin typeface="Times New Roman" panose="02020603050405020304" pitchFamily="18" charset="0"/>
                    <a:cs typeface="Times New Roman" panose="02020603050405020304" pitchFamily="18" charset="0"/>
                  </a:rPr>
                  <a:t> hỗ trợ </a:t>
                </a:r>
                <a:r>
                  <a:rPr lang="en-US" sz="4100" dirty="0">
                    <a:solidFill>
                      <a:schemeClr val="tx1"/>
                    </a:solidFill>
                    <a:latin typeface="Times New Roman" panose="02020603050405020304" pitchFamily="18" charset="0"/>
                    <a:cs typeface="Times New Roman" panose="02020603050405020304" pitchFamily="18" charset="0"/>
                  </a:rPr>
                  <a:t>trẻ em </a:t>
                </a:r>
                <a:r>
                  <a:rPr sz="4100" dirty="0">
                    <a:solidFill>
                      <a:schemeClr val="tx1"/>
                    </a:solidFill>
                    <a:latin typeface="Times New Roman" panose="02020603050405020304" pitchFamily="18" charset="0"/>
                    <a:cs typeface="Times New Roman" panose="02020603050405020304" pitchFamily="18" charset="0"/>
                  </a:rPr>
                  <a:t>câm</a:t>
                </a:r>
                <a:r>
                  <a:rPr lang="en-US" sz="4100" dirty="0">
                    <a:solidFill>
                      <a:schemeClr val="tx1"/>
                    </a:solidFill>
                    <a:latin typeface="Times New Roman" panose="02020603050405020304" pitchFamily="18" charset="0"/>
                    <a:cs typeface="Times New Roman" panose="02020603050405020304" pitchFamily="18" charset="0"/>
                  </a:rPr>
                  <a:t>-</a:t>
                </a:r>
                <a:r>
                  <a:rPr sz="4100" dirty="0">
                    <a:solidFill>
                      <a:schemeClr val="tx1"/>
                    </a:solidFill>
                    <a:latin typeface="Times New Roman" panose="02020603050405020304" pitchFamily="18" charset="0"/>
                    <a:cs typeface="Times New Roman" panose="02020603050405020304" pitchFamily="18" charset="0"/>
                  </a:rPr>
                  <a:t>điếc học tập</a:t>
                </a:r>
                <a:r>
                  <a:rPr lang="en-US" sz="4100" dirty="0">
                    <a:solidFill>
                      <a:schemeClr val="tx1"/>
                    </a:solidFill>
                    <a:latin typeface="Times New Roman" panose="02020603050405020304" pitchFamily="18" charset="0"/>
                    <a:cs typeface="Times New Roman" panose="02020603050405020304" pitchFamily="18" charset="0"/>
                  </a:rPr>
                  <a:t> dựa trên các cử chỉ 3D trực quan</a:t>
                </a:r>
                <a:r>
                  <a:rPr sz="4100" dirty="0">
                    <a:solidFill>
                      <a:schemeClr val="tx1"/>
                    </a:solidFill>
                    <a:latin typeface="Times New Roman" panose="02020603050405020304" pitchFamily="18" charset="0"/>
                    <a:cs typeface="Times New Roman" panose="02020603050405020304" pitchFamily="18" charset="0"/>
                  </a:rPr>
                  <a:t> và </a:t>
                </a:r>
                <a:r>
                  <a:rPr lang="en-US" sz="4100" dirty="0">
                    <a:solidFill>
                      <a:schemeClr val="tx1"/>
                    </a:solidFill>
                    <a:latin typeface="Times New Roman" panose="02020603050405020304" pitchFamily="18" charset="0"/>
                    <a:cs typeface="Times New Roman" panose="02020603050405020304" pitchFamily="18" charset="0"/>
                  </a:rPr>
                  <a:t>tự kiểm tra kết quả học tập của bản thân.</a:t>
                </a:r>
              </a:p>
            </p:txBody>
          </p:sp>
        </p:grpSp>
        <p:sp>
          <p:nvSpPr>
            <p:cNvPr id="14" name="TextBox 13"/>
            <p:cNvSpPr txBox="1"/>
            <p:nvPr/>
          </p:nvSpPr>
          <p:spPr>
            <a:xfrm>
              <a:off x="2499887" y="6664737"/>
              <a:ext cx="6030173" cy="1077189"/>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TỔNG QUAN</a:t>
              </a:r>
            </a:p>
          </p:txBody>
        </p:sp>
      </p:grpSp>
      <p:grpSp>
        <p:nvGrpSpPr>
          <p:cNvPr id="18" name="Group 17"/>
          <p:cNvGrpSpPr/>
          <p:nvPr/>
        </p:nvGrpSpPr>
        <p:grpSpPr>
          <a:xfrm>
            <a:off x="9063153" y="4821151"/>
            <a:ext cx="11699240" cy="8792210"/>
            <a:chOff x="400050" y="6604437"/>
            <a:chExt cx="10230056" cy="12376531"/>
          </a:xfrm>
        </p:grpSpPr>
        <p:grpSp>
          <p:nvGrpSpPr>
            <p:cNvPr id="23" name="Group 22"/>
            <p:cNvGrpSpPr/>
            <p:nvPr/>
          </p:nvGrpSpPr>
          <p:grpSpPr>
            <a:xfrm>
              <a:off x="400050" y="6604437"/>
              <a:ext cx="10230056" cy="12376531"/>
              <a:chOff x="5200650" y="12033687"/>
              <a:chExt cx="10230056" cy="12376531"/>
            </a:xfrm>
          </p:grpSpPr>
          <p:sp>
            <p:nvSpPr>
              <p:cNvPr id="25" name="Rectangle: Rounded Corners 24"/>
              <p:cNvSpPr/>
              <p:nvPr/>
            </p:nvSpPr>
            <p:spPr>
              <a:xfrm>
                <a:off x="5200650" y="12033687"/>
                <a:ext cx="10230056" cy="12376531"/>
              </a:xfrm>
              <a:prstGeom prst="roundRect">
                <a:avLst>
                  <a:gd name="adj" fmla="val 423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Rectangle: Rounded Corners 25"/>
              <p:cNvSpPr/>
              <p:nvPr/>
            </p:nvSpPr>
            <p:spPr>
              <a:xfrm>
                <a:off x="5200650" y="13578295"/>
                <a:ext cx="10230055" cy="10831923"/>
              </a:xfrm>
              <a:prstGeom prst="roundRect">
                <a:avLst>
                  <a:gd name="adj" fmla="val 496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p>
            </p:txBody>
          </p:sp>
        </p:grpSp>
        <p:sp>
          <p:nvSpPr>
            <p:cNvPr id="24" name="TextBox 23"/>
            <p:cNvSpPr txBox="1"/>
            <p:nvPr/>
          </p:nvSpPr>
          <p:spPr>
            <a:xfrm>
              <a:off x="1757215" y="6694414"/>
              <a:ext cx="7515519" cy="1340110"/>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SƠ ĐỒ KHỐI </a:t>
              </a:r>
            </a:p>
          </p:txBody>
        </p:sp>
      </p:grpSp>
      <p:grpSp>
        <p:nvGrpSpPr>
          <p:cNvPr id="36" name="Group 35"/>
          <p:cNvGrpSpPr/>
          <p:nvPr/>
        </p:nvGrpSpPr>
        <p:grpSpPr>
          <a:xfrm>
            <a:off x="30412240" y="4819582"/>
            <a:ext cx="12140698" cy="9742141"/>
            <a:chOff x="400050" y="6567526"/>
            <a:chExt cx="10229850" cy="12074919"/>
          </a:xfrm>
        </p:grpSpPr>
        <p:grpSp>
          <p:nvGrpSpPr>
            <p:cNvPr id="37" name="Group 36"/>
            <p:cNvGrpSpPr/>
            <p:nvPr/>
          </p:nvGrpSpPr>
          <p:grpSpPr>
            <a:xfrm>
              <a:off x="400050" y="6604438"/>
              <a:ext cx="10229850" cy="12038007"/>
              <a:chOff x="5200650" y="12033688"/>
              <a:chExt cx="10229850" cy="12038007"/>
            </a:xfrm>
          </p:grpSpPr>
          <p:sp>
            <p:nvSpPr>
              <p:cNvPr id="39" name="Rectangle: Rounded Corners 38"/>
              <p:cNvSpPr/>
              <p:nvPr/>
            </p:nvSpPr>
            <p:spPr>
              <a:xfrm>
                <a:off x="5200650" y="12033688"/>
                <a:ext cx="10229850" cy="12038007"/>
              </a:xfrm>
              <a:prstGeom prst="roundRect">
                <a:avLst>
                  <a:gd name="adj" fmla="val 35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0" name="Rectangle: Rounded Corners 39"/>
              <p:cNvSpPr/>
              <p:nvPr/>
            </p:nvSpPr>
            <p:spPr>
              <a:xfrm>
                <a:off x="5200650" y="13234807"/>
                <a:ext cx="10229850" cy="10836887"/>
              </a:xfrm>
              <a:prstGeom prst="roundRect">
                <a:avLst>
                  <a:gd name="adj" fmla="val 3461"/>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p>
            </p:txBody>
          </p:sp>
        </p:grpSp>
        <p:sp>
          <p:nvSpPr>
            <p:cNvPr id="38" name="TextBox 37"/>
            <p:cNvSpPr txBox="1"/>
            <p:nvPr/>
          </p:nvSpPr>
          <p:spPr>
            <a:xfrm>
              <a:off x="1176040" y="6567526"/>
              <a:ext cx="8906868" cy="1265828"/>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KẾT QUẢ</a:t>
              </a:r>
            </a:p>
          </p:txBody>
        </p:sp>
      </p:grpSp>
      <p:sp>
        <p:nvSpPr>
          <p:cNvPr id="41" name="TextBox 40"/>
          <p:cNvSpPr txBox="1"/>
          <p:nvPr/>
        </p:nvSpPr>
        <p:spPr>
          <a:xfrm>
            <a:off x="31800011" y="13822932"/>
            <a:ext cx="9641473" cy="707886"/>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6. Một số kết quả đạt được</a:t>
            </a:r>
          </a:p>
        </p:txBody>
      </p:sp>
      <p:grpSp>
        <p:nvGrpSpPr>
          <p:cNvPr id="46" name="Group 45"/>
          <p:cNvGrpSpPr/>
          <p:nvPr/>
        </p:nvGrpSpPr>
        <p:grpSpPr>
          <a:xfrm>
            <a:off x="9082415" y="23886817"/>
            <a:ext cx="11660505" cy="6166485"/>
            <a:chOff x="400050" y="6455731"/>
            <a:chExt cx="10230025" cy="12103323"/>
          </a:xfrm>
        </p:grpSpPr>
        <p:grpSp>
          <p:nvGrpSpPr>
            <p:cNvPr id="47" name="Group 46"/>
            <p:cNvGrpSpPr/>
            <p:nvPr/>
          </p:nvGrpSpPr>
          <p:grpSpPr>
            <a:xfrm>
              <a:off x="400050" y="6455731"/>
              <a:ext cx="10230025" cy="12103323"/>
              <a:chOff x="5200650" y="11884981"/>
              <a:chExt cx="10230025" cy="12103323"/>
            </a:xfrm>
          </p:grpSpPr>
          <p:sp>
            <p:nvSpPr>
              <p:cNvPr id="49" name="Rectangle: Rounded Corners 48"/>
              <p:cNvSpPr/>
              <p:nvPr/>
            </p:nvSpPr>
            <p:spPr>
              <a:xfrm>
                <a:off x="5200650" y="11884981"/>
                <a:ext cx="10229850" cy="11878864"/>
              </a:xfrm>
              <a:prstGeom prst="roundRect">
                <a:avLst>
                  <a:gd name="adj" fmla="val 639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0" name="Rectangle: Rounded Corners 49"/>
              <p:cNvSpPr/>
              <p:nvPr/>
            </p:nvSpPr>
            <p:spPr>
              <a:xfrm>
                <a:off x="5200650" y="13884129"/>
                <a:ext cx="10230025" cy="10104175"/>
              </a:xfrm>
              <a:prstGeom prst="roundRect">
                <a:avLst>
                  <a:gd name="adj" fmla="val 858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p>
            </p:txBody>
          </p:sp>
        </p:grpSp>
        <p:sp>
          <p:nvSpPr>
            <p:cNvPr id="48" name="TextBox 47"/>
            <p:cNvSpPr txBox="1"/>
            <p:nvPr/>
          </p:nvSpPr>
          <p:spPr>
            <a:xfrm>
              <a:off x="1041718" y="6490546"/>
              <a:ext cx="8906868" cy="1946227"/>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GIAO DIỆN TƯƠNG TÁC</a:t>
              </a:r>
            </a:p>
          </p:txBody>
        </p:sp>
      </p:grpSp>
      <p:sp>
        <p:nvSpPr>
          <p:cNvPr id="51" name="TextBox 50"/>
          <p:cNvSpPr txBox="1"/>
          <p:nvPr/>
        </p:nvSpPr>
        <p:spPr>
          <a:xfrm>
            <a:off x="10116209" y="29332749"/>
            <a:ext cx="9641473" cy="707886"/>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a:t>
            </a:r>
            <a:r>
              <a:rPr lang="en-US" sz="4000" dirty="0">
                <a:latin typeface="Times New Roman" panose="02020603050405020304" pitchFamily="18" charset="0"/>
                <a:cs typeface="Times New Roman" panose="02020603050405020304" pitchFamily="18" charset="0"/>
              </a:rPr>
              <a:t>3</a:t>
            </a:r>
            <a:r>
              <a:rPr lang="vi-VN" sz="4000" dirty="0">
                <a:latin typeface="Times New Roman" panose="02020603050405020304" pitchFamily="18" charset="0"/>
                <a:cs typeface="Times New Roman" panose="02020603050405020304" pitchFamily="18" charset="0"/>
              </a:rPr>
              <a:t>. Các trang giao diện tương tác</a:t>
            </a:r>
            <a:endParaRPr lang="en-US" sz="4000" dirty="0">
              <a:latin typeface="Times New Roman" panose="02020603050405020304" pitchFamily="18" charset="0"/>
              <a:cs typeface="Times New Roman" panose="02020603050405020304" pitchFamily="18" charset="0"/>
            </a:endParaRPr>
          </a:p>
        </p:txBody>
      </p:sp>
      <p:grpSp>
        <p:nvGrpSpPr>
          <p:cNvPr id="52" name="Group 51"/>
          <p:cNvGrpSpPr/>
          <p:nvPr/>
        </p:nvGrpSpPr>
        <p:grpSpPr>
          <a:xfrm>
            <a:off x="9646920" y="25210770"/>
            <a:ext cx="10540365" cy="4121150"/>
            <a:chOff x="30576565" y="17571315"/>
            <a:chExt cx="11350285" cy="4249368"/>
          </a:xfrm>
        </p:grpSpPr>
        <p:grpSp>
          <p:nvGrpSpPr>
            <p:cNvPr id="53" name="Group 52"/>
            <p:cNvGrpSpPr/>
            <p:nvPr/>
          </p:nvGrpSpPr>
          <p:grpSpPr>
            <a:xfrm>
              <a:off x="30576565" y="17576556"/>
              <a:ext cx="11041625" cy="4244127"/>
              <a:chOff x="5851162" y="5938142"/>
              <a:chExt cx="13537371" cy="5940655"/>
            </a:xfrm>
          </p:grpSpPr>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1162" y="5938143"/>
                <a:ext cx="4813008" cy="288780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6" name="Picture 5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4170" y="5938142"/>
                <a:ext cx="4813009" cy="288780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7" name="Picture 56"/>
              <p:cNvPicPr>
                <a:picLocks noChangeAspect="1"/>
              </p:cNvPicPr>
              <p:nvPr/>
            </p:nvPicPr>
            <p:blipFill>
              <a:blip r:embed="rId7"/>
              <a:stretch>
                <a:fillRect/>
              </a:stretch>
            </p:blipFill>
            <p:spPr>
              <a:xfrm>
                <a:off x="6265119" y="8951677"/>
                <a:ext cx="4813007" cy="292712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8" name="Picture 57"/>
              <p:cNvPicPr>
                <a:picLocks noChangeAspect="1"/>
              </p:cNvPicPr>
              <p:nvPr/>
            </p:nvPicPr>
            <p:blipFill>
              <a:blip r:embed="rId8"/>
              <a:stretch>
                <a:fillRect/>
              </a:stretch>
            </p:blipFill>
            <p:spPr>
              <a:xfrm>
                <a:off x="11153800" y="8964290"/>
                <a:ext cx="4813010" cy="288780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9" name="Picture 58"/>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961415" y="8880332"/>
                <a:ext cx="3427118" cy="2996808"/>
              </a:xfrm>
              <a:prstGeom prst="rect">
                <a:avLst/>
              </a:prstGeom>
              <a:noFill/>
              <a:ln>
                <a:noFill/>
              </a:ln>
            </p:spPr>
          </p:pic>
        </p:grpSp>
        <p:pic>
          <p:nvPicPr>
            <p:cNvPr id="54" name="Picture 53"/>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8499940" y="17571315"/>
              <a:ext cx="3426910" cy="208634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grpSp>
        <p:nvGrpSpPr>
          <p:cNvPr id="60" name="Group 59"/>
          <p:cNvGrpSpPr/>
          <p:nvPr/>
        </p:nvGrpSpPr>
        <p:grpSpPr>
          <a:xfrm>
            <a:off x="30412240" y="20934105"/>
            <a:ext cx="12140698" cy="9106529"/>
            <a:chOff x="400050" y="6604437"/>
            <a:chExt cx="10229850" cy="12426512"/>
          </a:xfrm>
        </p:grpSpPr>
        <p:grpSp>
          <p:nvGrpSpPr>
            <p:cNvPr id="61" name="Group 60"/>
            <p:cNvGrpSpPr/>
            <p:nvPr/>
          </p:nvGrpSpPr>
          <p:grpSpPr>
            <a:xfrm>
              <a:off x="400050" y="6604437"/>
              <a:ext cx="10229850" cy="12426512"/>
              <a:chOff x="5200650" y="12033687"/>
              <a:chExt cx="10229850" cy="12426512"/>
            </a:xfrm>
          </p:grpSpPr>
          <p:sp>
            <p:nvSpPr>
              <p:cNvPr id="63" name="Rectangle: Rounded Corners 62"/>
              <p:cNvSpPr/>
              <p:nvPr/>
            </p:nvSpPr>
            <p:spPr>
              <a:xfrm>
                <a:off x="5200650" y="12033687"/>
                <a:ext cx="10229850" cy="12426512"/>
              </a:xfrm>
              <a:prstGeom prst="roundRect">
                <a:avLst>
                  <a:gd name="adj" fmla="val 500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4" name="Rectangle: Rounded Corners 63"/>
              <p:cNvSpPr/>
              <p:nvPr/>
            </p:nvSpPr>
            <p:spPr>
              <a:xfrm>
                <a:off x="5200650" y="13484765"/>
                <a:ext cx="10229850" cy="10975434"/>
              </a:xfrm>
              <a:prstGeom prst="roundRect">
                <a:avLst>
                  <a:gd name="adj" fmla="val 4953"/>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000" dirty="0">
                    <a:solidFill>
                      <a:schemeClr val="tx1"/>
                    </a:solidFill>
                    <a:latin typeface="Times New Roman" panose="02020603050405020304" pitchFamily="18" charset="0"/>
                    <a:cs typeface="Times New Roman" panose="02020603050405020304" pitchFamily="18" charset="0"/>
                  </a:rPr>
                  <a:t>[1] Đặng Thị Ngọc và Nguyễn Hương Ngân, “Ứng dụng mạng Yolo thiết kế mô hình dạy học Tiếng Anh cho trẻ em,” Trường ĐH SPKT TP.HCM, Hồ Chi Minh, 2019.</a:t>
                </a:r>
              </a:p>
              <a:p>
                <a:pPr algn="just"/>
                <a:r>
                  <a:rPr lang="vi-VN" sz="4000" dirty="0">
                    <a:solidFill>
                      <a:schemeClr val="tx1"/>
                    </a:solidFill>
                    <a:latin typeface="Times New Roman" panose="02020603050405020304" pitchFamily="18" charset="0"/>
                    <a:cs typeface="Times New Roman" panose="02020603050405020304" pitchFamily="18" charset="0"/>
                  </a:rPr>
                  <a:t>[2] Nguyễn Trọng Thành và Trần Thiện Thanh, “Thiết kế và thi công cánh tay giả hỗ trợ cho người khuyết tật sử dụng tín hiêu EMG,” Trường ĐH SPKT TP.HCM, Hồ Chi Minh, 2021.</a:t>
                </a:r>
              </a:p>
              <a:p>
                <a:pPr algn="just"/>
                <a:r>
                  <a:rPr lang="vi-VN" sz="4000" dirty="0">
                    <a:solidFill>
                      <a:schemeClr val="tx1"/>
                    </a:solidFill>
                    <a:latin typeface="Times New Roman" panose="02020603050405020304" pitchFamily="18" charset="0"/>
                    <a:cs typeface="Times New Roman" panose="02020603050405020304" pitchFamily="18" charset="0"/>
                  </a:rPr>
                  <a:t>[3] </a:t>
                </a:r>
                <a:r>
                  <a:rPr lang="en-US" sz="4000" dirty="0">
                    <a:solidFill>
                      <a:schemeClr val="tx1"/>
                    </a:solidFill>
                    <a:latin typeface="Times New Roman" panose="02020603050405020304" pitchFamily="18" charset="0"/>
                    <a:cs typeface="Times New Roman" panose="02020603050405020304" pitchFamily="18" charset="0"/>
                  </a:rPr>
                  <a:t>S. Ghosh, “Proposal of a Real-time American Sign Language Detector using </a:t>
                </a:r>
                <a:r>
                  <a:rPr lang="en-US" sz="4000" dirty="0" err="1">
                    <a:solidFill>
                      <a:schemeClr val="tx1"/>
                    </a:solidFill>
                    <a:latin typeface="Times New Roman" panose="02020603050405020304" pitchFamily="18" charset="0"/>
                    <a:cs typeface="Times New Roman" panose="02020603050405020304" pitchFamily="18" charset="0"/>
                  </a:rPr>
                  <a:t>MediaPipe</a:t>
                </a:r>
                <a:r>
                  <a:rPr lang="en-US" sz="4000" dirty="0">
                    <a:solidFill>
                      <a:schemeClr val="tx1"/>
                    </a:solidFill>
                    <a:latin typeface="Times New Roman" panose="02020603050405020304" pitchFamily="18" charset="0"/>
                    <a:cs typeface="Times New Roman" panose="02020603050405020304" pitchFamily="18" charset="0"/>
                  </a:rPr>
                  <a:t> and Recurrent Neural Network,” International Journal of Computer Sciences and Engineering7, vol. 9, no. 7, pp. 46–52, Jul. 2021.</a:t>
                </a:r>
                <a:endParaRPr lang="vi-VN" sz="4000" dirty="0">
                  <a:solidFill>
                    <a:schemeClr val="tx1"/>
                  </a:solidFill>
                  <a:latin typeface="Times New Roman" panose="02020603050405020304" pitchFamily="18" charset="0"/>
                  <a:cs typeface="Times New Roman" panose="02020603050405020304" pitchFamily="18" charset="0"/>
                </a:endParaRPr>
              </a:p>
            </p:txBody>
          </p:sp>
        </p:grpSp>
        <p:sp>
          <p:nvSpPr>
            <p:cNvPr id="62" name="TextBox 61"/>
            <p:cNvSpPr txBox="1"/>
            <p:nvPr/>
          </p:nvSpPr>
          <p:spPr>
            <a:xfrm>
              <a:off x="1808462" y="6673444"/>
              <a:ext cx="7686392" cy="1379675"/>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TÀI LIỆU THAM KHẢO</a:t>
              </a:r>
            </a:p>
          </p:txBody>
        </p:sp>
      </p:grpSp>
      <p:grpSp>
        <p:nvGrpSpPr>
          <p:cNvPr id="65" name="Group 64"/>
          <p:cNvGrpSpPr/>
          <p:nvPr/>
        </p:nvGrpSpPr>
        <p:grpSpPr>
          <a:xfrm>
            <a:off x="31174064" y="6094497"/>
            <a:ext cx="10586085" cy="7678420"/>
            <a:chOff x="31627640" y="6442489"/>
            <a:chExt cx="10052946" cy="7291718"/>
          </a:xfrm>
        </p:grpSpPr>
        <p:pic>
          <p:nvPicPr>
            <p:cNvPr id="66" name="Picture 65"/>
            <p:cNvPicPr>
              <a:picLocks noChangeAspect="1"/>
            </p:cNvPicPr>
            <p:nvPr/>
          </p:nvPicPr>
          <p:blipFill>
            <a:blip r:embed="rId11"/>
            <a:stretch>
              <a:fillRect/>
            </a:stretch>
          </p:blipFill>
          <p:spPr>
            <a:xfrm>
              <a:off x="31627640" y="6443092"/>
              <a:ext cx="5441049" cy="728327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7" name="Picture 66"/>
            <p:cNvPicPr>
              <a:picLocks noChangeAspect="1"/>
            </p:cNvPicPr>
            <p:nvPr/>
          </p:nvPicPr>
          <p:blipFill>
            <a:blip r:embed="rId12"/>
            <a:stretch>
              <a:fillRect/>
            </a:stretch>
          </p:blipFill>
          <p:spPr>
            <a:xfrm>
              <a:off x="37129698" y="6442489"/>
              <a:ext cx="4550620" cy="355700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68" name="Picture 67"/>
            <p:cNvPicPr>
              <a:picLocks noChangeAspect="1"/>
            </p:cNvPicPr>
            <p:nvPr/>
          </p:nvPicPr>
          <p:blipFill>
            <a:blip r:embed="rId13"/>
            <a:stretch>
              <a:fillRect/>
            </a:stretch>
          </p:blipFill>
          <p:spPr>
            <a:xfrm>
              <a:off x="37129594" y="10064830"/>
              <a:ext cx="4550992" cy="366937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grpSp>
      <p:graphicFrame>
        <p:nvGraphicFramePr>
          <p:cNvPr id="69" name="Object 68"/>
          <p:cNvGraphicFramePr>
            <a:graphicFrameLocks noChangeAspect="1"/>
          </p:cNvGraphicFramePr>
          <p:nvPr/>
        </p:nvGraphicFramePr>
        <p:xfrm>
          <a:off x="9251315" y="6069330"/>
          <a:ext cx="11529695" cy="6559550"/>
        </p:xfrm>
        <a:graphic>
          <a:graphicData uri="http://schemas.openxmlformats.org/presentationml/2006/ole">
            <mc:AlternateContent xmlns:mc="http://schemas.openxmlformats.org/markup-compatibility/2006">
              <mc:Choice xmlns:v="urn:schemas-microsoft-com:vml" Requires="v">
                <p:oleObj spid="_x0000_s1028" name="Visio" r:id="rId14" imgW="5325110" imgH="2904490" progId="Visio.Drawing.15">
                  <p:embed/>
                </p:oleObj>
              </mc:Choice>
              <mc:Fallback>
                <p:oleObj name="Visio" r:id="rId14" imgW="5325110" imgH="2904490" progId="Visio.Drawing.15">
                  <p:embed/>
                  <p:pic>
                    <p:nvPicPr>
                      <p:cNvPr id="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51315" y="6069330"/>
                        <a:ext cx="11529695" cy="6559550"/>
                      </a:xfrm>
                      <a:prstGeom prst="rect">
                        <a:avLst/>
                      </a:prstGeom>
                      <a:noFill/>
                    </p:spPr>
                  </p:pic>
                </p:oleObj>
              </mc:Fallback>
            </mc:AlternateContent>
          </a:graphicData>
        </a:graphic>
      </p:graphicFrame>
      <p:sp>
        <p:nvSpPr>
          <p:cNvPr id="70" name="TextBox 69"/>
          <p:cNvSpPr txBox="1"/>
          <p:nvPr/>
        </p:nvSpPr>
        <p:spPr>
          <a:xfrm>
            <a:off x="10493975" y="12748157"/>
            <a:ext cx="9044369" cy="707886"/>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1. Sơ đồ khối của hệ thống</a:t>
            </a:r>
          </a:p>
        </p:txBody>
      </p:sp>
      <p:grpSp>
        <p:nvGrpSpPr>
          <p:cNvPr id="21" name="Group 20"/>
          <p:cNvGrpSpPr/>
          <p:nvPr/>
        </p:nvGrpSpPr>
        <p:grpSpPr>
          <a:xfrm>
            <a:off x="2114550" y="6046662"/>
            <a:ext cx="21774150" cy="22043295"/>
            <a:chOff x="15002606" y="-1439449"/>
            <a:chExt cx="21784121" cy="22043295"/>
          </a:xfrm>
        </p:grpSpPr>
        <p:grpSp>
          <p:nvGrpSpPr>
            <p:cNvPr id="85" name="Group 84"/>
            <p:cNvGrpSpPr/>
            <p:nvPr/>
          </p:nvGrpSpPr>
          <p:grpSpPr>
            <a:xfrm>
              <a:off x="21973662" y="6355563"/>
              <a:ext cx="11660127" cy="9917430"/>
              <a:chOff x="400050" y="6604437"/>
              <a:chExt cx="10229692" cy="12371467"/>
            </a:xfrm>
          </p:grpSpPr>
          <p:grpSp>
            <p:nvGrpSpPr>
              <p:cNvPr id="86" name="Group 85"/>
              <p:cNvGrpSpPr/>
              <p:nvPr/>
            </p:nvGrpSpPr>
            <p:grpSpPr>
              <a:xfrm>
                <a:off x="400050" y="6604437"/>
                <a:ext cx="10229692" cy="12371467"/>
                <a:chOff x="5200650" y="12033687"/>
                <a:chExt cx="10229692" cy="12371467"/>
              </a:xfrm>
            </p:grpSpPr>
            <p:sp>
              <p:nvSpPr>
                <p:cNvPr id="88" name="Rectangle: Rounded Corners 87"/>
                <p:cNvSpPr/>
                <p:nvPr/>
              </p:nvSpPr>
              <p:spPr>
                <a:xfrm>
                  <a:off x="5200650" y="12033687"/>
                  <a:ext cx="10229692" cy="12053823"/>
                </a:xfrm>
                <a:prstGeom prst="roundRect">
                  <a:avLst>
                    <a:gd name="adj" fmla="val 423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9" name="Rectangle: Rounded Corners 88"/>
                <p:cNvSpPr/>
                <p:nvPr/>
              </p:nvSpPr>
              <p:spPr>
                <a:xfrm>
                  <a:off x="5200650" y="13332778"/>
                  <a:ext cx="10229692" cy="11072376"/>
                </a:xfrm>
                <a:prstGeom prst="roundRect">
                  <a:avLst>
                    <a:gd name="adj" fmla="val 496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p>
              </p:txBody>
            </p:sp>
          </p:grpSp>
          <p:sp>
            <p:nvSpPr>
              <p:cNvPr id="87" name="TextBox 86"/>
              <p:cNvSpPr txBox="1"/>
              <p:nvPr/>
            </p:nvSpPr>
            <p:spPr>
              <a:xfrm>
                <a:off x="1757215" y="6635906"/>
                <a:ext cx="7515519" cy="1266986"/>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MÔ HÌNH THỰC TẾ </a:t>
                </a:r>
              </a:p>
            </p:txBody>
          </p:sp>
        </p:grpSp>
        <p:pic>
          <p:nvPicPr>
            <p:cNvPr id="83" name="Picture 82"/>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002606" y="-1439449"/>
              <a:ext cx="21784121" cy="2204329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84" name="TextBox 83"/>
            <p:cNvSpPr txBox="1"/>
            <p:nvPr/>
          </p:nvSpPr>
          <p:spPr>
            <a:xfrm>
              <a:off x="23236358" y="15565255"/>
              <a:ext cx="9044369" cy="707886"/>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a:t>
              </a:r>
              <a:r>
                <a:rPr lang="en-US" sz="4000" dirty="0">
                  <a:latin typeface="Times New Roman" panose="02020603050405020304" pitchFamily="18" charset="0"/>
                  <a:cs typeface="Times New Roman" panose="02020603050405020304" pitchFamily="18" charset="0"/>
                </a:rPr>
                <a:t>2</a:t>
              </a:r>
              <a:r>
                <a:rPr lang="vi-VN" sz="4000" dirty="0">
                  <a:latin typeface="Times New Roman" panose="02020603050405020304" pitchFamily="18" charset="0"/>
                  <a:cs typeface="Times New Roman" panose="02020603050405020304" pitchFamily="18" charset="0"/>
                </a:rPr>
                <a:t>. Mô hình phần cứng hoàn chỉnh</a:t>
              </a:r>
              <a:endParaRPr lang="en-US" sz="4000" dirty="0">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20931721" y="4820495"/>
            <a:ext cx="9325057" cy="25232111"/>
            <a:chOff x="20950384" y="4840379"/>
            <a:chExt cx="9325057" cy="25232111"/>
          </a:xfrm>
        </p:grpSpPr>
        <p:grpSp>
          <p:nvGrpSpPr>
            <p:cNvPr id="71" name="Group 70"/>
            <p:cNvGrpSpPr/>
            <p:nvPr/>
          </p:nvGrpSpPr>
          <p:grpSpPr>
            <a:xfrm>
              <a:off x="20950384" y="4840379"/>
              <a:ext cx="9325057" cy="25232111"/>
              <a:chOff x="400050" y="6604437"/>
              <a:chExt cx="10229850" cy="23994147"/>
            </a:xfrm>
          </p:grpSpPr>
          <p:grpSp>
            <p:nvGrpSpPr>
              <p:cNvPr id="72" name="Group 71"/>
              <p:cNvGrpSpPr/>
              <p:nvPr/>
            </p:nvGrpSpPr>
            <p:grpSpPr>
              <a:xfrm>
                <a:off x="400050" y="6604437"/>
                <a:ext cx="10229850" cy="23994147"/>
                <a:chOff x="5200650" y="12033687"/>
                <a:chExt cx="10229850" cy="23994147"/>
              </a:xfrm>
            </p:grpSpPr>
            <p:sp>
              <p:nvSpPr>
                <p:cNvPr id="74" name="Rectangle: Rounded Corners 73"/>
                <p:cNvSpPr/>
                <p:nvPr/>
              </p:nvSpPr>
              <p:spPr>
                <a:xfrm>
                  <a:off x="5200650" y="12033687"/>
                  <a:ext cx="10229850" cy="12426512"/>
                </a:xfrm>
                <a:prstGeom prst="roundRect">
                  <a:avLst>
                    <a:gd name="adj" fmla="val 423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75" name="Rectangle: Rounded Corners 74"/>
                <p:cNvSpPr/>
                <p:nvPr/>
              </p:nvSpPr>
              <p:spPr>
                <a:xfrm>
                  <a:off x="5200650" y="13040906"/>
                  <a:ext cx="10229850" cy="22986928"/>
                </a:xfrm>
                <a:prstGeom prst="roundRect">
                  <a:avLst>
                    <a:gd name="adj" fmla="val 4965"/>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200" dirty="0">
                      <a:solidFill>
                        <a:schemeClr val="tx1"/>
                      </a:solidFill>
                      <a:latin typeface="Times New Roman" panose="02020603050405020304" pitchFamily="18" charset="0"/>
                      <a:cs typeface="Times New Roman" panose="02020603050405020304" pitchFamily="18" charset="0"/>
                    </a:rPr>
                    <a:t>		</a:t>
                  </a:r>
                </a:p>
              </p:txBody>
            </p:sp>
          </p:grpSp>
          <p:sp>
            <p:nvSpPr>
              <p:cNvPr id="73" name="TextBox 72"/>
              <p:cNvSpPr txBox="1"/>
              <p:nvPr/>
            </p:nvSpPr>
            <p:spPr>
              <a:xfrm>
                <a:off x="1130264" y="6690252"/>
                <a:ext cx="9015086" cy="1051029"/>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LƯU ĐỒ GIẢI THUẬT </a:t>
                </a:r>
              </a:p>
            </p:txBody>
          </p:sp>
        </p:grpSp>
        <p:sp>
          <p:nvSpPr>
            <p:cNvPr id="96" name="TextBox 95"/>
            <p:cNvSpPr txBox="1"/>
            <p:nvPr/>
          </p:nvSpPr>
          <p:spPr>
            <a:xfrm>
              <a:off x="21781322" y="15094937"/>
              <a:ext cx="7888267" cy="1322070"/>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a:t>
              </a:r>
              <a:r>
                <a:rPr lang="en-US" sz="4000" dirty="0">
                  <a:latin typeface="Times New Roman" panose="02020603050405020304" pitchFamily="18" charset="0"/>
                  <a:cs typeface="Times New Roman" panose="02020603050405020304" pitchFamily="18" charset="0"/>
                </a:rPr>
                <a:t>4</a:t>
              </a:r>
              <a:r>
                <a:rPr lang="vi-VN" sz="4000" dirty="0">
                  <a:latin typeface="Times New Roman" panose="02020603050405020304" pitchFamily="18" charset="0"/>
                  <a:cs typeface="Times New Roman" panose="02020603050405020304" pitchFamily="18" charset="0"/>
                </a:rPr>
                <a:t>. Lưu đồ giải thuật chế độ “</a:t>
              </a:r>
              <a:r>
                <a:rPr lang="en-US" altLang="vi-VN" sz="4000" dirty="0">
                  <a:latin typeface="Times New Roman" panose="02020603050405020304" pitchFamily="18" charset="0"/>
                  <a:cs typeface="Times New Roman" panose="02020603050405020304" pitchFamily="18" charset="0"/>
                </a:rPr>
                <a:t>Học chữ</a:t>
              </a:r>
              <a:r>
                <a:rPr lang="vi-VN"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grpSp>
      <p:grpSp>
        <p:nvGrpSpPr>
          <p:cNvPr id="98" name="Group 97"/>
          <p:cNvGrpSpPr/>
          <p:nvPr/>
        </p:nvGrpSpPr>
        <p:grpSpPr>
          <a:xfrm>
            <a:off x="30436712" y="14672904"/>
            <a:ext cx="12140698" cy="6066437"/>
            <a:chOff x="400050" y="6414112"/>
            <a:chExt cx="10229850" cy="12616837"/>
          </a:xfrm>
        </p:grpSpPr>
        <p:grpSp>
          <p:nvGrpSpPr>
            <p:cNvPr id="99" name="Group 98"/>
            <p:cNvGrpSpPr/>
            <p:nvPr/>
          </p:nvGrpSpPr>
          <p:grpSpPr>
            <a:xfrm>
              <a:off x="400050" y="6604437"/>
              <a:ext cx="10229850" cy="12426512"/>
              <a:chOff x="5200650" y="12033687"/>
              <a:chExt cx="10229850" cy="12426512"/>
            </a:xfrm>
          </p:grpSpPr>
          <p:sp>
            <p:nvSpPr>
              <p:cNvPr id="101" name="Rectangle: Rounded Corners 100"/>
              <p:cNvSpPr/>
              <p:nvPr/>
            </p:nvSpPr>
            <p:spPr>
              <a:xfrm>
                <a:off x="5200650" y="12033687"/>
                <a:ext cx="10229850" cy="12426512"/>
              </a:xfrm>
              <a:prstGeom prst="roundRect">
                <a:avLst>
                  <a:gd name="adj" fmla="val 500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2" name="Rectangle: Rounded Corners 101"/>
              <p:cNvSpPr/>
              <p:nvPr/>
            </p:nvSpPr>
            <p:spPr>
              <a:xfrm>
                <a:off x="5200650" y="13887438"/>
                <a:ext cx="10229850" cy="10572759"/>
              </a:xfrm>
              <a:prstGeom prst="roundRect">
                <a:avLst>
                  <a:gd name="adj" fmla="val 4953"/>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vi-VN" sz="4000" b="1" dirty="0">
                    <a:solidFill>
                      <a:schemeClr val="tx1"/>
                    </a:solidFill>
                    <a:latin typeface="Times New Roman" panose="02020603050405020304" pitchFamily="18" charset="0"/>
                    <a:cs typeface="Times New Roman" panose="02020603050405020304" pitchFamily="18" charset="0"/>
                  </a:rPr>
                  <a:t>Ưu điểm:</a:t>
                </a:r>
              </a:p>
              <a:p>
                <a:pPr marL="571500" indent="-571500" algn="just">
                  <a:buFont typeface="Arial" panose="020B0604020202020204" pitchFamily="34" charset="0"/>
                  <a:buChar char="•"/>
                </a:pPr>
                <a:r>
                  <a:rPr lang="vi-VN" sz="4000" dirty="0">
                    <a:solidFill>
                      <a:schemeClr val="tx1"/>
                    </a:solidFill>
                    <a:latin typeface="Times New Roman" panose="02020603050405020304" pitchFamily="18" charset="0"/>
                    <a:cs typeface="Times New Roman" panose="02020603050405020304" pitchFamily="18" charset="0"/>
                  </a:rPr>
                  <a:t>Có khả năng thực hiện 36/44 ký tự thủ ngữ Việt Nam.</a:t>
                </a:r>
              </a:p>
              <a:p>
                <a:pPr marL="571500" indent="-571500" algn="just">
                  <a:buFont typeface="Arial" panose="020B0604020202020204" pitchFamily="34" charset="0"/>
                  <a:buChar char="•"/>
                </a:pPr>
                <a:r>
                  <a:rPr lang="vi-VN" sz="4000" dirty="0">
                    <a:solidFill>
                      <a:schemeClr val="tx1"/>
                    </a:solidFill>
                    <a:latin typeface="Times New Roman" panose="02020603050405020304" pitchFamily="18" charset="0"/>
                    <a:cs typeface="Times New Roman" panose="02020603050405020304" pitchFamily="18" charset="0"/>
                  </a:rPr>
                  <a:t>Giao diện tương tác thẩm mỹ và dễ sử dụng.</a:t>
                </a:r>
              </a:p>
              <a:p>
                <a:pPr marL="571500" indent="-571500" algn="just">
                  <a:buFont typeface="Arial" panose="020B0604020202020204" pitchFamily="34" charset="0"/>
                  <a:buChar char="•"/>
                </a:pPr>
                <a:r>
                  <a:rPr lang="vi-VN" sz="4000" dirty="0">
                    <a:solidFill>
                      <a:schemeClr val="tx1"/>
                    </a:solidFill>
                    <a:latin typeface="Times New Roman" panose="02020603050405020304" pitchFamily="18" charset="0"/>
                    <a:cs typeface="Times New Roman" panose="02020603050405020304" pitchFamily="18" charset="0"/>
                  </a:rPr>
                  <a:t>Khả năng </a:t>
                </a:r>
                <a:r>
                  <a:rPr lang="en-US" altLang="vi-VN" sz="4000" dirty="0">
                    <a:solidFill>
                      <a:schemeClr val="tx1"/>
                    </a:solidFill>
                    <a:latin typeface="Times New Roman" panose="02020603050405020304" pitchFamily="18" charset="0"/>
                    <a:cs typeface="Times New Roman" panose="02020603050405020304" pitchFamily="18" charset="0"/>
                  </a:rPr>
                  <a:t>nhận diện</a:t>
                </a:r>
                <a:r>
                  <a:rPr lang="vi-VN" sz="4000" dirty="0">
                    <a:solidFill>
                      <a:schemeClr val="tx1"/>
                    </a:solidFill>
                    <a:latin typeface="Times New Roman" panose="02020603050405020304" pitchFamily="18" charset="0"/>
                    <a:cs typeface="Times New Roman" panose="02020603050405020304" pitchFamily="18" charset="0"/>
                  </a:rPr>
                  <a:t> cử chi tay với độ chính xác cao.</a:t>
                </a:r>
              </a:p>
              <a:p>
                <a:pPr algn="just"/>
                <a:r>
                  <a:rPr lang="vi-VN" sz="4000" b="1" dirty="0">
                    <a:solidFill>
                      <a:schemeClr val="tx1"/>
                    </a:solidFill>
                    <a:latin typeface="Times New Roman" panose="02020603050405020304" pitchFamily="18" charset="0"/>
                    <a:cs typeface="Times New Roman" panose="02020603050405020304" pitchFamily="18" charset="0"/>
                  </a:rPr>
                  <a:t>Nhược điểm:</a:t>
                </a:r>
              </a:p>
              <a:p>
                <a:pPr marL="571500" indent="-571500" algn="just">
                  <a:buFont typeface="Arial" panose="020B0604020202020204" pitchFamily="34" charset="0"/>
                  <a:buChar char="•"/>
                </a:pPr>
                <a:r>
                  <a:rPr lang="en-US" altLang="vi-VN" sz="4000" dirty="0">
                    <a:solidFill>
                      <a:schemeClr val="tx1"/>
                    </a:solidFill>
                    <a:latin typeface="Times New Roman" panose="02020603050405020304" pitchFamily="18" charset="0"/>
                    <a:cs typeface="Times New Roman" panose="02020603050405020304" pitchFamily="18" charset="0"/>
                  </a:rPr>
                  <a:t>Chưa giải quyết bài toán động học cho cánh tay robot</a:t>
                </a:r>
                <a:endParaRPr lang="vi-VN" sz="4000" dirty="0">
                  <a:solidFill>
                    <a:schemeClr val="tx1"/>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vi-VN" sz="4000" dirty="0">
                    <a:solidFill>
                      <a:schemeClr val="tx1"/>
                    </a:solidFill>
                    <a:latin typeface="Times New Roman" panose="02020603050405020304" pitchFamily="18" charset="0"/>
                    <a:cs typeface="Times New Roman" panose="02020603050405020304" pitchFamily="18" charset="0"/>
                  </a:rPr>
                  <a:t>Các </a:t>
                </a:r>
                <a:r>
                  <a:rPr lang="en-US" altLang="vi-VN" sz="4000" dirty="0">
                    <a:solidFill>
                      <a:schemeClr val="tx1"/>
                    </a:solidFill>
                    <a:latin typeface="Times New Roman" panose="02020603050405020304" pitchFamily="18" charset="0"/>
                    <a:cs typeface="Times New Roman" panose="02020603050405020304" pitchFamily="18" charset="0"/>
                  </a:rPr>
                  <a:t>cử chỉ</a:t>
                </a:r>
                <a:r>
                  <a:rPr lang="vi-VN" sz="4000" dirty="0">
                    <a:solidFill>
                      <a:schemeClr val="tx1"/>
                    </a:solidFill>
                    <a:latin typeface="Times New Roman" panose="02020603050405020304" pitchFamily="18" charset="0"/>
                    <a:cs typeface="Times New Roman" panose="02020603050405020304" pitchFamily="18" charset="0"/>
                  </a:rPr>
                  <a:t> thực hiện được chỉ mang tính chất tương đối</a:t>
                </a:r>
              </a:p>
            </p:txBody>
          </p:sp>
        </p:grpSp>
        <p:sp>
          <p:nvSpPr>
            <p:cNvPr id="100" name="TextBox 99"/>
            <p:cNvSpPr txBox="1"/>
            <p:nvPr/>
          </p:nvSpPr>
          <p:spPr>
            <a:xfrm>
              <a:off x="1808462" y="6414112"/>
              <a:ext cx="7686392" cy="2112353"/>
            </a:xfrm>
            <a:prstGeom prst="rect">
              <a:avLst/>
            </a:prstGeom>
            <a:noFill/>
          </p:spPr>
          <p:txBody>
            <a:bodyPr wrap="square" rtlCol="0">
              <a:spAutoFit/>
            </a:bodyPr>
            <a:lstStyle/>
            <a:p>
              <a:pPr algn="ctr"/>
              <a:r>
                <a:rPr lang="vi-VN" sz="6000" b="1" dirty="0">
                  <a:latin typeface="Times New Roman" panose="02020603050405020304" pitchFamily="18" charset="0"/>
                  <a:cs typeface="Times New Roman" panose="02020603050405020304" pitchFamily="18" charset="0"/>
                </a:rPr>
                <a:t>KẾT LUẬN</a:t>
              </a:r>
            </a:p>
          </p:txBody>
        </p:sp>
      </p:grpSp>
      <p:sp>
        <p:nvSpPr>
          <p:cNvPr id="104" name="TextBox 103"/>
          <p:cNvSpPr txBox="1"/>
          <p:nvPr/>
        </p:nvSpPr>
        <p:spPr>
          <a:xfrm>
            <a:off x="21761389" y="28727428"/>
            <a:ext cx="7888267" cy="1322070"/>
          </a:xfrm>
          <a:prstGeom prst="rect">
            <a:avLst/>
          </a:prstGeom>
          <a:noFill/>
        </p:spPr>
        <p:txBody>
          <a:bodyPr wrap="square" rtlCol="0">
            <a:spAutoFit/>
          </a:bodyPr>
          <a:lstStyle/>
          <a:p>
            <a:pPr algn="ctr"/>
            <a:r>
              <a:rPr lang="vi-VN" sz="4000" dirty="0">
                <a:latin typeface="Times New Roman" panose="02020603050405020304" pitchFamily="18" charset="0"/>
                <a:cs typeface="Times New Roman" panose="02020603050405020304" pitchFamily="18" charset="0"/>
              </a:rPr>
              <a:t>Hình 5. Lưu đồ giải thuật chế độ “</a:t>
            </a:r>
            <a:r>
              <a:rPr lang="en-US" altLang="vi-VN" sz="4000" dirty="0">
                <a:latin typeface="Times New Roman" panose="02020603050405020304" pitchFamily="18" charset="0"/>
                <a:cs typeface="Times New Roman" panose="02020603050405020304" pitchFamily="18" charset="0"/>
              </a:rPr>
              <a:t>Kiểm tra</a:t>
            </a:r>
            <a:r>
              <a:rPr lang="vi-VN" sz="4000" dirty="0">
                <a:latin typeface="Times New Roman" panose="02020603050405020304" pitchFamily="18" charset="0"/>
                <a:cs typeface="Times New Roman" panose="02020603050405020304" pitchFamily="18" charset="0"/>
              </a:rPr>
              <a:t>”</a:t>
            </a:r>
          </a:p>
        </p:txBody>
      </p:sp>
      <p:cxnSp>
        <p:nvCxnSpPr>
          <p:cNvPr id="29" name="Straight Connector 28"/>
          <p:cNvCxnSpPr/>
          <p:nvPr/>
        </p:nvCxnSpPr>
        <p:spPr>
          <a:xfrm>
            <a:off x="21967217" y="16580836"/>
            <a:ext cx="7476445" cy="0"/>
          </a:xfrm>
          <a:prstGeom prst="line">
            <a:avLst/>
          </a:prstGeom>
          <a:ln w="76200">
            <a:solidFill>
              <a:schemeClr val="tx1"/>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94" name="Content Placeholder 93"/>
          <p:cNvGraphicFramePr>
            <a:graphicFrameLocks noGrp="1"/>
          </p:cNvGraphicFramePr>
          <p:nvPr>
            <p:ph idx="1"/>
          </p:nvPr>
        </p:nvGraphicFramePr>
        <p:xfrm>
          <a:off x="22360960" y="6013450"/>
          <a:ext cx="6690995" cy="8974455"/>
        </p:xfrm>
        <a:graphic>
          <a:graphicData uri="http://schemas.openxmlformats.org/presentationml/2006/ole">
            <mc:AlternateContent xmlns:mc="http://schemas.openxmlformats.org/markup-compatibility/2006">
              <mc:Choice xmlns:v="urn:schemas-microsoft-com:vml" Requires="v">
                <p:oleObj spid="_x0000_s1029" r:id="rId17" imgW="2608580" imgH="3487420" progId="Visio.Drawing.15">
                  <p:embed/>
                </p:oleObj>
              </mc:Choice>
              <mc:Fallback>
                <p:oleObj r:id="rId17" imgW="2608580" imgH="3487420" progId="Visio.Drawing.15">
                  <p:embed/>
                  <p:pic>
                    <p:nvPicPr>
                      <p:cNvPr id="0" name="Picture 94"/>
                      <p:cNvPicPr/>
                      <p:nvPr/>
                    </p:nvPicPr>
                    <p:blipFill>
                      <a:blip r:embed="rId18"/>
                      <a:stretch>
                        <a:fillRect/>
                      </a:stretch>
                    </p:blipFill>
                    <p:spPr>
                      <a:xfrm>
                        <a:off x="22360960" y="6013450"/>
                        <a:ext cx="6690995" cy="8974455"/>
                      </a:xfrm>
                      <a:prstGeom prst="rect">
                        <a:avLst/>
                      </a:prstGeom>
                    </p:spPr>
                  </p:pic>
                </p:oleObj>
              </mc:Fallback>
            </mc:AlternateContent>
          </a:graphicData>
        </a:graphic>
      </p:graphicFrame>
      <p:graphicFrame>
        <p:nvGraphicFramePr>
          <p:cNvPr id="107" name="Object 106"/>
          <p:cNvGraphicFramePr/>
          <p:nvPr/>
        </p:nvGraphicFramePr>
        <p:xfrm>
          <a:off x="21126520" y="16771303"/>
          <a:ext cx="8934450" cy="11889740"/>
        </p:xfrm>
        <a:graphic>
          <a:graphicData uri="http://schemas.openxmlformats.org/presentationml/2006/ole">
            <mc:AlternateContent xmlns:mc="http://schemas.openxmlformats.org/markup-compatibility/2006">
              <mc:Choice xmlns:v="urn:schemas-microsoft-com:vml" Requires="v">
                <p:oleObj spid="_x0000_s1030" r:id="rId19" imgW="4011930" imgH="5325110" progId="Visio.Drawing.15">
                  <p:embed/>
                </p:oleObj>
              </mc:Choice>
              <mc:Fallback>
                <p:oleObj r:id="rId19" imgW="4011930" imgH="5325110" progId="Visio.Drawing.15">
                  <p:embed/>
                  <p:pic>
                    <p:nvPicPr>
                      <p:cNvPr id="0" name="Picture 107"/>
                      <p:cNvPicPr/>
                      <p:nvPr/>
                    </p:nvPicPr>
                    <p:blipFill>
                      <a:blip r:embed="rId20"/>
                      <a:stretch>
                        <a:fillRect/>
                      </a:stretch>
                    </p:blipFill>
                    <p:spPr>
                      <a:xfrm>
                        <a:off x="21126520" y="16771303"/>
                        <a:ext cx="8934450" cy="1188974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697</Words>
  <Application>Microsoft Office PowerPoint</Application>
  <PresentationFormat>Custom</PresentationFormat>
  <Paragraphs>43</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8" baseType="lpstr">
      <vt:lpstr>Arial</vt:lpstr>
      <vt:lpstr>Calibri</vt:lpstr>
      <vt:lpstr>Calibri Light</vt:lpstr>
      <vt:lpstr>Times New Roman</vt:lpstr>
      <vt:lpstr>Office Theme</vt:lpstr>
      <vt:lpstr>Visio</vt:lpstr>
      <vt:lpstr>Visio.Drawing.15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LNTS</dc:creator>
  <cp:lastModifiedBy>Truong Nghe Nhan</cp:lastModifiedBy>
  <cp:revision>45</cp:revision>
  <dcterms:created xsi:type="dcterms:W3CDTF">2022-07-31T12:51:00Z</dcterms:created>
  <dcterms:modified xsi:type="dcterms:W3CDTF">2025-07-01T01:46:29Z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F1F6FC6BFA7542FF80EEE1FDFFA4AB2D</vt:lpwstr>
  </property>
  <property fmtid="{D5CDD505-2E9C-101B-9397-08002B2CF9AE}" pid="3" name="KSOProductBuildVer">
    <vt:lpwstr>1033-11.2.0.11254</vt:lpwstr>
  </property>
</Properties>
</file>