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0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5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4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1411-0156-606C-F7E8-BBDABB2E8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-US" sz="34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asis MT Pro Medium" panose="02040604050005020304" pitchFamily="18" charset="0"/>
                <a:cs typeface="Aldhabi" panose="020F0502020204030204" pitchFamily="2" charset="-78"/>
              </a:rPr>
              <a:t>MÔ PHỎNG TRỰC QUAN THUẬT TOÁN DIJKSTRA VÀ PRIM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04D864-A6BD-C75F-9B88-BAB58775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Medium" panose="02040604050005020304" pitchFamily="18" charset="0"/>
              </a:rPr>
              <a:t>NHÓM: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Medium" panose="02040604050005020304" pitchFamily="18" charset="0"/>
              </a:rPr>
              <a:t>Mãi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Medium" panose="02040604050005020304" pitchFamily="18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Medium" panose="02040604050005020304" pitchFamily="18" charset="0"/>
              </a:rPr>
              <a:t>yêu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Medium" panose="02040604050005020304" pitchFamily="18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Medium" panose="02040604050005020304" pitchFamily="18" charset="0"/>
              </a:rPr>
              <a:t>thầy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Medium" panose="02040604050005020304" pitchFamily="18" charset="0"/>
              </a:rPr>
              <a:t> Huy</a:t>
            </a:r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41B96C7C-639F-6DA5-F87C-908EB2EEE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69"/>
          <a:stretch/>
        </p:blipFill>
        <p:spPr>
          <a:xfrm>
            <a:off x="20" y="10"/>
            <a:ext cx="12191980" cy="4908375"/>
          </a:xfrm>
          <a:prstGeom prst="rect">
            <a:avLst/>
          </a:prstGeom>
          <a:noFill/>
        </p:spPr>
      </p:pic>
      <p:pic>
        <p:nvPicPr>
          <p:cNvPr id="6" name="Picture 5" descr="A red heart on a black background&#10;&#10;Description automatically generated">
            <a:extLst>
              <a:ext uri="{FF2B5EF4-FFF2-40B4-BE49-F238E27FC236}">
                <a16:creationId xmlns:a16="http://schemas.microsoft.com/office/drawing/2014/main" id="{A4A1B3D2-7321-43AD-31C7-0073B7D0D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9298">
            <a:off x="11118471" y="5382108"/>
            <a:ext cx="475990" cy="473549"/>
          </a:xfrm>
          <a:prstGeom prst="rect">
            <a:avLst/>
          </a:prstGeom>
        </p:spPr>
      </p:pic>
      <p:pic>
        <p:nvPicPr>
          <p:cNvPr id="8" name="Picture 7" descr="A group of white circles with blue circles on a black background&#10;&#10;Description automatically generated">
            <a:extLst>
              <a:ext uri="{FF2B5EF4-FFF2-40B4-BE49-F238E27FC236}">
                <a16:creationId xmlns:a16="http://schemas.microsoft.com/office/drawing/2014/main" id="{F2E98498-895A-105D-F8A8-5DD6DA0B7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436">
            <a:off x="423681" y="277127"/>
            <a:ext cx="5504314" cy="4600111"/>
          </a:xfrm>
          <a:prstGeom prst="rect">
            <a:avLst/>
          </a:prstGeom>
        </p:spPr>
      </p:pic>
      <p:pic>
        <p:nvPicPr>
          <p:cNvPr id="11" name="Picture 10" descr="A group of white circles with black numbers&#10;&#10;Description automatically generated">
            <a:extLst>
              <a:ext uri="{FF2B5EF4-FFF2-40B4-BE49-F238E27FC236}">
                <a16:creationId xmlns:a16="http://schemas.microsoft.com/office/drawing/2014/main" id="{A2494E9A-7CBD-5C0A-5163-F7360028E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96" y="864921"/>
            <a:ext cx="6049078" cy="365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0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B99B-01C1-4011-14DD-7D5FB04A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40"/>
            <a:ext cx="10985304" cy="1132258"/>
          </a:xfrm>
        </p:spPr>
        <p:txBody>
          <a:bodyPr/>
          <a:lstStyle/>
          <a:p>
            <a:r>
              <a:rPr lang="en-US" dirty="0"/>
              <a:t>CÁC BƯỚC THỰC HIỆN THUẬT TOÁN DIJKSTRA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7FD8E9-6EF3-9DA2-465D-96E509284FB7}"/>
              </a:ext>
            </a:extLst>
          </p:cNvPr>
          <p:cNvSpPr/>
          <p:nvPr/>
        </p:nvSpPr>
        <p:spPr>
          <a:xfrm>
            <a:off x="793103" y="1536619"/>
            <a:ext cx="9535885" cy="85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∞; - ), ta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FFDB4B-88A2-D9C9-5678-B77B97396C9D}"/>
              </a:ext>
            </a:extLst>
          </p:cNvPr>
          <p:cNvSpPr/>
          <p:nvPr/>
        </p:nvSpPr>
        <p:spPr>
          <a:xfrm>
            <a:off x="793102" y="2785879"/>
            <a:ext cx="9535885" cy="85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 đỉnh A có khoảng cách nhỏ nhất trong danh sách và ghi nhận. Các lần sau sẽ không xét tới đỉnh này nữa.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258B76-5434-3252-E7BE-A6ED73542C2C}"/>
              </a:ext>
            </a:extLst>
          </p:cNvPr>
          <p:cNvSpPr/>
          <p:nvPr/>
        </p:nvSpPr>
        <p:spPr>
          <a:xfrm>
            <a:off x="793102" y="4035140"/>
            <a:ext cx="9535885" cy="85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Lần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lượt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xét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kề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A,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gốc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ghi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kề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8B0C28-79D1-A86A-5311-9089B6ECAD0F}"/>
              </a:ext>
            </a:extLst>
          </p:cNvPr>
          <p:cNvSpPr/>
          <p:nvPr/>
        </p:nvSpPr>
        <p:spPr>
          <a:xfrm>
            <a:off x="793102" y="5284401"/>
            <a:ext cx="9535885" cy="1132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xét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kề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A,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quay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861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B99B-01C1-4011-14DD-7D5FB04A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ĐÁNH GIÁ THUẬT TOÁN DIJKSTRA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7338AA-69AE-9CAD-8AD8-D148B6370D52}"/>
              </a:ext>
            </a:extLst>
          </p:cNvPr>
          <p:cNvGrpSpPr/>
          <p:nvPr/>
        </p:nvGrpSpPr>
        <p:grpSpPr>
          <a:xfrm>
            <a:off x="436860" y="4339866"/>
            <a:ext cx="10427664" cy="1903445"/>
            <a:chOff x="511505" y="4283882"/>
            <a:chExt cx="10427664" cy="19034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B6E940-E403-0A12-5CC4-9B3250B6B81D}"/>
                </a:ext>
              </a:extLst>
            </p:cNvPr>
            <p:cNvSpPr txBox="1"/>
            <p:nvPr/>
          </p:nvSpPr>
          <p:spPr>
            <a:xfrm>
              <a:off x="2392328" y="4534531"/>
              <a:ext cx="854684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Tuy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nhiên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,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thuật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toán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Dijkstra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không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thích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hợp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cho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việc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xử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lí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có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đồ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thị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có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trọng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số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âm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,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điều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mà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thuật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toán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Ford – Bellman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làm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việc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hiệu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quả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hơn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.</a:t>
              </a:r>
              <a:endParaRPr lang="en-US" sz="3200" dirty="0"/>
            </a:p>
          </p:txBody>
        </p:sp>
        <p:pic>
          <p:nvPicPr>
            <p:cNvPr id="6148" name="Picture 4" descr="PNG - Meme - Jerry">
              <a:extLst>
                <a:ext uri="{FF2B5EF4-FFF2-40B4-BE49-F238E27FC236}">
                  <a16:creationId xmlns:a16="http://schemas.microsoft.com/office/drawing/2014/main" id="{5BC99E93-352D-C44E-44E8-AB32AEDB0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05" y="4283882"/>
              <a:ext cx="1880823" cy="1903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C9CEF4-F90B-80AB-14E0-5F93316D8AE8}"/>
              </a:ext>
            </a:extLst>
          </p:cNvPr>
          <p:cNvGrpSpPr/>
          <p:nvPr/>
        </p:nvGrpSpPr>
        <p:grpSpPr>
          <a:xfrm>
            <a:off x="1377271" y="1931547"/>
            <a:ext cx="9258324" cy="1785929"/>
            <a:chOff x="746449" y="2300879"/>
            <a:chExt cx="9258324" cy="17859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D1D401-4BB5-7D2F-AC4A-256B53CF92E2}"/>
                </a:ext>
              </a:extLst>
            </p:cNvPr>
            <p:cNvSpPr txBox="1"/>
            <p:nvPr/>
          </p:nvSpPr>
          <p:spPr>
            <a:xfrm>
              <a:off x="746449" y="2300879"/>
              <a:ext cx="82016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Thuật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toán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Dijkstra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đảm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bảo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tìm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ra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đường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đi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ngắn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nhất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giữa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các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đỉnh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trong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một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đồ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thị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với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trọng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số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không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3200" dirty="0" err="1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âm</a:t>
              </a:r>
              <a:r>
                <a:rPr lang="en-US" sz="3200" dirty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.</a:t>
              </a:r>
              <a:endParaRPr lang="en-US" sz="3200" dirty="0"/>
            </a:p>
          </p:txBody>
        </p:sp>
        <p:pic>
          <p:nvPicPr>
            <p:cNvPr id="6" name="Picture 5" descr="Cartoon mouse in red pants&#10;&#10;Description automatically generated">
              <a:extLst>
                <a:ext uri="{FF2B5EF4-FFF2-40B4-BE49-F238E27FC236}">
                  <a16:creationId xmlns:a16="http://schemas.microsoft.com/office/drawing/2014/main" id="{B1995F94-798B-F14F-BEF4-1BD56FE80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44" y="2300879"/>
              <a:ext cx="1243329" cy="1785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984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997FC828-61CA-7F27-2EB0-8C84EF66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3054">
            <a:off x="6973196" y="3707359"/>
            <a:ext cx="3189113" cy="231832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337688D-010A-D23E-CF37-ADF51C297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451">
            <a:off x="1343157" y="3730374"/>
            <a:ext cx="3338422" cy="2435503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C87271F2-516B-193B-F4A2-2182944DA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0857">
            <a:off x="8133745" y="724894"/>
            <a:ext cx="3206772" cy="339631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4ED03E3E-0670-FC36-B337-E864D386B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3563">
            <a:off x="681915" y="634357"/>
            <a:ext cx="3539681" cy="3757683"/>
          </a:xfrm>
          <a:prstGeom prst="rect">
            <a:avLst/>
          </a:prstGeom>
        </p:spPr>
      </p:pic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71568C52-CA53-7E3A-E578-72F6903766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125" r="17126" b="2"/>
          <a:stretch/>
        </p:blipFill>
        <p:spPr>
          <a:xfrm>
            <a:off x="3086100" y="419100"/>
            <a:ext cx="6033902" cy="6033902"/>
          </a:xfrm>
          <a:custGeom>
            <a:avLst/>
            <a:gdLst/>
            <a:ahLst/>
            <a:cxnLst/>
            <a:rect l="l" t="t" r="r" b="b"/>
            <a:pathLst>
              <a:path w="6033902" h="6033902">
                <a:moveTo>
                  <a:pt x="3016951" y="0"/>
                </a:moveTo>
                <a:cubicBezTo>
                  <a:pt x="4683167" y="0"/>
                  <a:pt x="6033902" y="1350735"/>
                  <a:pt x="6033902" y="3016951"/>
                </a:cubicBezTo>
                <a:cubicBezTo>
                  <a:pt x="6033902" y="4683167"/>
                  <a:pt x="4683167" y="6033902"/>
                  <a:pt x="3016951" y="6033902"/>
                </a:cubicBezTo>
                <a:cubicBezTo>
                  <a:pt x="1350735" y="6033902"/>
                  <a:pt x="0" y="4683167"/>
                  <a:pt x="0" y="3016951"/>
                </a:cubicBezTo>
                <a:cubicBezTo>
                  <a:pt x="0" y="1350735"/>
                  <a:pt x="1350735" y="0"/>
                  <a:pt x="3016951" y="0"/>
                </a:cubicBezTo>
                <a:close/>
              </a:path>
            </a:pathLst>
          </a:custGeom>
          <a:noFill/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F4F8DC92-AEF4-B44B-1FA0-B673291B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1FE8FD-B23E-4E1A-83EF-0847EBEA0105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12/17/2023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BE6EAC3-E3A2-13C5-33B9-9B28E731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F53EDB3-9543-8113-782B-CB961330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AA24B-3263-E233-3605-92EE22D10496}"/>
              </a:ext>
            </a:extLst>
          </p:cNvPr>
          <p:cNvSpPr txBox="1"/>
          <p:nvPr/>
        </p:nvSpPr>
        <p:spPr>
          <a:xfrm>
            <a:off x="4076700" y="2558888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  <a:latin typeface="Amasis MT Pro Medium" panose="02040604050005020304" pitchFamily="18" charset="0"/>
              </a:rPr>
              <a:t>DEMO ỨNG DỤNG</a:t>
            </a:r>
          </a:p>
        </p:txBody>
      </p:sp>
    </p:spTree>
    <p:extLst>
      <p:ext uri="{BB962C8B-B14F-4D97-AF65-F5344CB8AC3E}">
        <p14:creationId xmlns:p14="http://schemas.microsoft.com/office/powerpoint/2010/main" val="163129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751" y="1446749"/>
            <a:ext cx="10443411" cy="5006253"/>
          </a:xfrm>
          <a:solidFill>
            <a:schemeClr val="accent1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600" dirty="0"/>
              <a:t>+ </a:t>
            </a:r>
            <a:r>
              <a:rPr lang="en-US" sz="2600" dirty="0" err="1"/>
              <a:t>Mở</a:t>
            </a:r>
            <a:r>
              <a:rPr lang="en-US" sz="2600" dirty="0"/>
              <a:t> </a:t>
            </a:r>
            <a:r>
              <a:rPr lang="en-US" sz="2600" dirty="0" err="1"/>
              <a:t>rộng</a:t>
            </a:r>
            <a:r>
              <a:rPr lang="en-US" sz="2600" dirty="0"/>
              <a:t> </a:t>
            </a:r>
            <a:r>
              <a:rPr lang="en-US" sz="2600" dirty="0" err="1"/>
              <a:t>hỗ</a:t>
            </a:r>
            <a:r>
              <a:rPr lang="en-US" sz="2600" dirty="0"/>
              <a:t> </a:t>
            </a:r>
            <a:r>
              <a:rPr lang="en-US" sz="2600" dirty="0" err="1"/>
              <a:t>trợ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thuật</a:t>
            </a:r>
            <a:r>
              <a:rPr lang="en-US" sz="2600" dirty="0"/>
              <a:t> </a:t>
            </a:r>
            <a:r>
              <a:rPr lang="en-US" sz="2600" dirty="0" err="1"/>
              <a:t>toán</a:t>
            </a:r>
            <a:r>
              <a:rPr lang="en-US" sz="2600" dirty="0"/>
              <a:t> </a:t>
            </a:r>
            <a:r>
              <a:rPr lang="en-US" sz="2600" dirty="0" err="1"/>
              <a:t>khác</a:t>
            </a:r>
            <a:r>
              <a:rPr lang="en-US" sz="2600" dirty="0"/>
              <a:t> </a:t>
            </a:r>
            <a:r>
              <a:rPr lang="en-US" sz="2600" dirty="0" err="1"/>
              <a:t>như</a:t>
            </a:r>
            <a:r>
              <a:rPr lang="en-US" sz="2600" dirty="0"/>
              <a:t> Kruskal, Bellman-Ford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tăng</a:t>
            </a:r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đa</a:t>
            </a:r>
            <a:r>
              <a:rPr lang="en-US" sz="2600" dirty="0"/>
              <a:t> </a:t>
            </a:r>
            <a:r>
              <a:rPr lang="en-US" sz="2600" dirty="0" err="1"/>
              <a:t>dạng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việc</a:t>
            </a:r>
            <a:r>
              <a:rPr lang="en-US" sz="2600" dirty="0"/>
              <a:t> </a:t>
            </a:r>
            <a:r>
              <a:rPr lang="en-US" sz="2600" dirty="0" err="1"/>
              <a:t>giảng</a:t>
            </a:r>
            <a:r>
              <a:rPr lang="en-US" sz="2600" dirty="0"/>
              <a:t> </a:t>
            </a:r>
            <a:r>
              <a:rPr lang="en-US" sz="2600" dirty="0" err="1"/>
              <a:t>dạy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nghiên</a:t>
            </a:r>
            <a:r>
              <a:rPr lang="en-US" sz="2600" dirty="0"/>
              <a:t> </a:t>
            </a:r>
            <a:r>
              <a:rPr lang="en-US" sz="2600" dirty="0" err="1"/>
              <a:t>cứu</a:t>
            </a:r>
            <a:r>
              <a:rPr lang="en-US" sz="2600" dirty="0"/>
              <a:t>.</a:t>
            </a:r>
          </a:p>
          <a:p>
            <a:pPr algn="l"/>
            <a:r>
              <a:rPr lang="en-US" sz="2600" dirty="0"/>
              <a:t>+ </a:t>
            </a:r>
            <a:r>
              <a:rPr lang="en-US" sz="2600" dirty="0" err="1"/>
              <a:t>Tiến</a:t>
            </a:r>
            <a:r>
              <a:rPr lang="en-US" sz="2600" dirty="0"/>
              <a:t> </a:t>
            </a:r>
            <a:r>
              <a:rPr lang="en-US" sz="2600" dirty="0" err="1"/>
              <a:t>hành</a:t>
            </a:r>
            <a:r>
              <a:rPr lang="en-US" sz="2600" dirty="0"/>
              <a:t> </a:t>
            </a:r>
            <a:r>
              <a:rPr lang="en-US" sz="2600" dirty="0" err="1"/>
              <a:t>cải</a:t>
            </a:r>
            <a:r>
              <a:rPr lang="en-US" sz="2600" dirty="0"/>
              <a:t> </a:t>
            </a:r>
            <a:r>
              <a:rPr lang="en-US" sz="2600" dirty="0" err="1"/>
              <a:t>thiện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tối</a:t>
            </a:r>
            <a:r>
              <a:rPr lang="en-US" sz="2600" dirty="0"/>
              <a:t> </a:t>
            </a:r>
            <a:r>
              <a:rPr lang="en-US" sz="2600" dirty="0" err="1"/>
              <a:t>ưu</a:t>
            </a:r>
            <a:r>
              <a:rPr lang="en-US" sz="2600" dirty="0"/>
              <a:t> code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chương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hoạt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ổn</a:t>
            </a:r>
            <a:r>
              <a:rPr lang="en-US" sz="2600" dirty="0"/>
              <a:t> </a:t>
            </a:r>
            <a:r>
              <a:rPr lang="en-US" sz="2600" dirty="0" err="1"/>
              <a:t>định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mượt</a:t>
            </a:r>
            <a:r>
              <a:rPr lang="en-US" sz="2600" dirty="0"/>
              <a:t> </a:t>
            </a:r>
            <a:r>
              <a:rPr lang="en-US" sz="2600" dirty="0" err="1"/>
              <a:t>mà</a:t>
            </a:r>
            <a:r>
              <a:rPr lang="en-US" sz="2600" dirty="0"/>
              <a:t> </a:t>
            </a:r>
            <a:r>
              <a:rPr lang="en-US" sz="2600" dirty="0" err="1"/>
              <a:t>hơn</a:t>
            </a:r>
            <a:r>
              <a:rPr lang="en-US" sz="2600" dirty="0"/>
              <a:t>, </a:t>
            </a:r>
            <a:r>
              <a:rPr lang="en-US" sz="2600" dirty="0" err="1"/>
              <a:t>nâng</a:t>
            </a:r>
            <a:r>
              <a:rPr lang="en-US" sz="2600" dirty="0"/>
              <a:t> </a:t>
            </a:r>
            <a:r>
              <a:rPr lang="en-US" sz="2600" dirty="0" err="1"/>
              <a:t>cấp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điều</a:t>
            </a:r>
            <a:r>
              <a:rPr lang="en-US" sz="2600" dirty="0"/>
              <a:t> </a:t>
            </a:r>
            <a:r>
              <a:rPr lang="en-US" sz="2600" dirty="0" err="1"/>
              <a:t>chỉnh</a:t>
            </a:r>
            <a:r>
              <a:rPr lang="en-US" sz="2600" dirty="0"/>
              <a:t> code </a:t>
            </a:r>
            <a:r>
              <a:rPr lang="en-US" sz="2600" dirty="0" err="1"/>
              <a:t>chương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thêm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chức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</a:t>
            </a:r>
            <a:r>
              <a:rPr lang="en-US" sz="2600" dirty="0" err="1"/>
              <a:t>mới</a:t>
            </a:r>
            <a:endParaRPr lang="en-US" sz="2600" dirty="0"/>
          </a:p>
          <a:p>
            <a:pPr algn="l"/>
            <a:r>
              <a:rPr lang="en-US" sz="2600" dirty="0"/>
              <a:t>+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kế</a:t>
            </a:r>
            <a:r>
              <a:rPr lang="en-US" sz="2600" dirty="0"/>
              <a:t> </a:t>
            </a:r>
            <a:r>
              <a:rPr lang="en-US" sz="2600" dirty="0" err="1"/>
              <a:t>chương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khả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</a:t>
            </a:r>
            <a:r>
              <a:rPr lang="en-US" sz="2600" dirty="0" err="1"/>
              <a:t>hỗ</a:t>
            </a:r>
            <a:r>
              <a:rPr lang="en-US" sz="2600" dirty="0"/>
              <a:t> </a:t>
            </a:r>
            <a:r>
              <a:rPr lang="en-US" sz="2600" dirty="0" err="1"/>
              <a:t>trợ</a:t>
            </a:r>
            <a:r>
              <a:rPr lang="en-US" sz="2600" dirty="0"/>
              <a:t> </a:t>
            </a:r>
            <a:r>
              <a:rPr lang="en-US" sz="2600" dirty="0" err="1"/>
              <a:t>đa</a:t>
            </a:r>
            <a:r>
              <a:rPr lang="en-US" sz="2600" dirty="0"/>
              <a:t> </a:t>
            </a:r>
            <a:r>
              <a:rPr lang="en-US" sz="2600" dirty="0" err="1"/>
              <a:t>ngôn</a:t>
            </a:r>
            <a:r>
              <a:rPr lang="en-US" sz="2600" dirty="0"/>
              <a:t> </a:t>
            </a:r>
            <a:r>
              <a:rPr lang="en-US" sz="2600" dirty="0" err="1"/>
              <a:t>ngữ</a:t>
            </a:r>
            <a:endParaRPr lang="en-US" sz="2600" dirty="0"/>
          </a:p>
          <a:p>
            <a:pPr algn="l"/>
            <a:r>
              <a:rPr lang="en-US" sz="2600" dirty="0"/>
              <a:t>+ </a:t>
            </a:r>
            <a:r>
              <a:rPr lang="en-US" sz="2600" dirty="0" err="1"/>
              <a:t>Tối</a:t>
            </a:r>
            <a:r>
              <a:rPr lang="en-US" sz="2600" dirty="0"/>
              <a:t> </a:t>
            </a:r>
            <a:r>
              <a:rPr lang="en-US" sz="2600" dirty="0" err="1"/>
              <a:t>ưu</a:t>
            </a:r>
            <a:r>
              <a:rPr lang="en-US" sz="2600" dirty="0"/>
              <a:t> </a:t>
            </a:r>
            <a:r>
              <a:rPr lang="en-US" sz="2600" dirty="0" err="1"/>
              <a:t>hóa</a:t>
            </a:r>
            <a:r>
              <a:rPr lang="en-US" sz="2600" dirty="0"/>
              <a:t> </a:t>
            </a:r>
            <a:r>
              <a:rPr lang="en-US" sz="2600" dirty="0" err="1"/>
              <a:t>giao</a:t>
            </a:r>
            <a:r>
              <a:rPr lang="en-US" sz="2600" dirty="0"/>
              <a:t> </a:t>
            </a:r>
            <a:r>
              <a:rPr lang="en-US" sz="2600" dirty="0" err="1"/>
              <a:t>diện</a:t>
            </a:r>
            <a:r>
              <a:rPr lang="en-US" sz="2600" dirty="0"/>
              <a:t> </a:t>
            </a:r>
            <a:r>
              <a:rPr lang="en-US" sz="2600" dirty="0" err="1"/>
              <a:t>sẽ</a:t>
            </a:r>
            <a:r>
              <a:rPr lang="en-US" sz="2600" dirty="0"/>
              <a:t> </a:t>
            </a:r>
            <a:r>
              <a:rPr lang="en-US" sz="2600" dirty="0" err="1"/>
              <a:t>làm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trở</a:t>
            </a:r>
            <a:r>
              <a:rPr lang="en-US" sz="2600" dirty="0"/>
              <a:t> </a:t>
            </a:r>
            <a:r>
              <a:rPr lang="en-US" sz="2600" dirty="0" err="1"/>
              <a:t>nên</a:t>
            </a:r>
            <a:r>
              <a:rPr lang="en-US" sz="2600" dirty="0"/>
              <a:t> </a:t>
            </a:r>
            <a:r>
              <a:rPr lang="en-US" sz="2600" dirty="0" err="1"/>
              <a:t>linh</a:t>
            </a:r>
            <a:r>
              <a:rPr lang="en-US" sz="2600" dirty="0"/>
              <a:t> </a:t>
            </a:r>
            <a:r>
              <a:rPr lang="en-US" sz="2600" dirty="0" err="1"/>
              <a:t>hoạt</a:t>
            </a:r>
            <a:r>
              <a:rPr lang="en-US" sz="2600" dirty="0"/>
              <a:t>, </a:t>
            </a:r>
            <a:r>
              <a:rPr lang="en-US" sz="2600" dirty="0" err="1"/>
              <a:t>dễ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 </a:t>
            </a:r>
            <a:r>
              <a:rPr lang="en-US" sz="2600" dirty="0" err="1"/>
              <a:t>cận</a:t>
            </a:r>
            <a:r>
              <a:rPr lang="en-US" sz="2600" dirty="0"/>
              <a:t> </a:t>
            </a:r>
            <a:r>
              <a:rPr lang="en-US" sz="2600" dirty="0" err="1"/>
              <a:t>hơn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dung.</a:t>
            </a:r>
          </a:p>
          <a:p>
            <a:endParaRPr lang="en-US" sz="2600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F4F8DC92-AEF4-B44B-1FA0-B673291B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961FE8FD-B23E-4E1A-83EF-0847EBEA0105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12/17/2023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BE6EAC3-E3A2-13C5-33B9-9B28E731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F53EDB3-9543-8113-782B-CB961330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AA24B-3263-E233-3605-92EE22D10496}"/>
              </a:ext>
            </a:extLst>
          </p:cNvPr>
          <p:cNvSpPr txBox="1"/>
          <p:nvPr/>
        </p:nvSpPr>
        <p:spPr>
          <a:xfrm>
            <a:off x="2662152" y="521636"/>
            <a:ext cx="6948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Medium" panose="02040604050005020304" pitchFamily="18" charset="0"/>
              </a:rPr>
              <a:t>ĐỊNH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20444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547A6C54-4215-5E28-28ED-45004FF71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8019">
            <a:off x="-342899" y="2430239"/>
            <a:ext cx="3758133" cy="327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281514-6A6F-9C10-BFF0-1BDF6C2E80AF}"/>
              </a:ext>
            </a:extLst>
          </p:cNvPr>
          <p:cNvSpPr txBox="1"/>
          <p:nvPr/>
        </p:nvSpPr>
        <p:spPr>
          <a:xfrm>
            <a:off x="2946918" y="2367171"/>
            <a:ext cx="62981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THANKS FOR WATCHING</a:t>
            </a:r>
          </a:p>
        </p:txBody>
      </p:sp>
      <p:pic>
        <p:nvPicPr>
          <p:cNvPr id="3078" name="Picture 6" descr="algorithm - How to split an undirected graph into minimum number of  subpaths? - Stack Overflow">
            <a:extLst>
              <a:ext uri="{FF2B5EF4-FFF2-40B4-BE49-F238E27FC236}">
                <a16:creationId xmlns:a16="http://schemas.microsoft.com/office/drawing/2014/main" id="{F6AB8ED2-E55E-3201-D38D-63D185AB0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4364032"/>
            <a:ext cx="5092861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A22EC6E-661A-7349-621E-B880B41B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6729">
            <a:off x="8982734" y="77049"/>
            <a:ext cx="3028533" cy="309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7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D91A-5D5E-0FED-6403-499508B7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402" y="501986"/>
            <a:ext cx="4491196" cy="729654"/>
          </a:xfrm>
        </p:spPr>
        <p:txBody>
          <a:bodyPr/>
          <a:lstStyle/>
          <a:p>
            <a:r>
              <a:rPr lang="en-US" dirty="0"/>
              <a:t>BẢNG PHÂN CÔNG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F5B528-2EB4-0863-38A1-6145745E0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38529"/>
              </p:ext>
            </p:extLst>
          </p:nvPr>
        </p:nvGraphicFramePr>
        <p:xfrm>
          <a:off x="1534368" y="1535587"/>
          <a:ext cx="9123264" cy="4951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816">
                  <a:extLst>
                    <a:ext uri="{9D8B030D-6E8A-4147-A177-3AD203B41FA5}">
                      <a16:colId xmlns:a16="http://schemas.microsoft.com/office/drawing/2014/main" val="1346307394"/>
                    </a:ext>
                  </a:extLst>
                </a:gridCol>
                <a:gridCol w="2280816">
                  <a:extLst>
                    <a:ext uri="{9D8B030D-6E8A-4147-A177-3AD203B41FA5}">
                      <a16:colId xmlns:a16="http://schemas.microsoft.com/office/drawing/2014/main" val="3615464165"/>
                    </a:ext>
                  </a:extLst>
                </a:gridCol>
                <a:gridCol w="2280816">
                  <a:extLst>
                    <a:ext uri="{9D8B030D-6E8A-4147-A177-3AD203B41FA5}">
                      <a16:colId xmlns:a16="http://schemas.microsoft.com/office/drawing/2014/main" val="1812594724"/>
                    </a:ext>
                  </a:extLst>
                </a:gridCol>
                <a:gridCol w="2280816">
                  <a:extLst>
                    <a:ext uri="{9D8B030D-6E8A-4147-A177-3AD203B41FA5}">
                      <a16:colId xmlns:a16="http://schemas.microsoft.com/office/drawing/2014/main" val="3778315755"/>
                    </a:ext>
                  </a:extLst>
                </a:gridCol>
              </a:tblGrid>
              <a:tr h="9902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err="1"/>
                        <a:t>Họ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err="1"/>
                        <a:t>Nhóm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trưởng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Chi </a:t>
                      </a:r>
                      <a:r>
                        <a:rPr lang="en-US" dirty="0" err="1"/>
                        <a:t>tiết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43707"/>
                  </a:ext>
                </a:extLst>
              </a:tr>
              <a:tr h="990211"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48.01.104.099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Đoàn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Văn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Nhân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  <a:r>
                        <a:rPr lang="en-US" sz="1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chính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phần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thuật toán Dijkstra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hỗ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trợ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895818"/>
                  </a:ext>
                </a:extLst>
              </a:tr>
              <a:tr h="990211"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48.01.104.124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Đào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Bá Thành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  <a:r>
                        <a:rPr lang="en-US" sz="1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chính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phần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Prim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hỗ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trợ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powerpoint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48331"/>
                  </a:ext>
                </a:extLst>
              </a:tr>
              <a:tr h="990211"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48.01.104.072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Ngô Đăng Khoa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hỗ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trợ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phần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Dijkstra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powerpoint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969725"/>
                  </a:ext>
                </a:extLst>
              </a:tr>
              <a:tr h="990211"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48.01.104.132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Thái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Thụy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hỗ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trợ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phần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Prim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báo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cáo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0567"/>
                  </a:ext>
                </a:extLst>
              </a:tr>
            </a:tbl>
          </a:graphicData>
        </a:graphic>
      </p:graphicFrame>
      <p:pic>
        <p:nvPicPr>
          <p:cNvPr id="6" name="Picture 5" descr="A cartoon character with a black background&#10;&#10;Description automatically generated">
            <a:extLst>
              <a:ext uri="{FF2B5EF4-FFF2-40B4-BE49-F238E27FC236}">
                <a16:creationId xmlns:a16="http://schemas.microsoft.com/office/drawing/2014/main" id="{6AEDC854-695B-3726-4646-D954922E00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492" y="4985216"/>
            <a:ext cx="1687508" cy="1574204"/>
          </a:xfrm>
          <a:prstGeom prst="rect">
            <a:avLst/>
          </a:prstGeom>
        </p:spPr>
      </p:pic>
      <p:pic>
        <p:nvPicPr>
          <p:cNvPr id="8" name="Picture 7" descr="A cartoon of a yellow animal&#10;&#10;Description automatically generated">
            <a:extLst>
              <a:ext uri="{FF2B5EF4-FFF2-40B4-BE49-F238E27FC236}">
                <a16:creationId xmlns:a16="http://schemas.microsoft.com/office/drawing/2014/main" id="{9352804B-21B5-9728-8B49-CC22CE8E7C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95" y="337250"/>
            <a:ext cx="1485372" cy="119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0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A95F-846F-D307-A782-2C1B8E826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8194" y="705118"/>
            <a:ext cx="4950937" cy="8173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latin typeface="Amasis MT Pro Medium" panose="02040604050005020304" pitchFamily="18" charset="0"/>
              </a:rPr>
              <a:t>GIỚI THIỆU TỔNG QUAN</a:t>
            </a:r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137CD15E-DB17-D5BB-B11F-0153199E5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69"/>
          <a:stretch/>
        </p:blipFill>
        <p:spPr>
          <a:xfrm>
            <a:off x="417249" y="1793771"/>
            <a:ext cx="11361029" cy="4573881"/>
          </a:xfrm>
          <a:prstGeom prst="rect">
            <a:avLst/>
          </a:prstGeom>
          <a:noFill/>
        </p:spPr>
      </p:pic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5783A59D-A8D1-5E88-EA5D-9AE47F54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CC1D1C5-F5B7-424C-86A6-16BE726C587D}" type="datetime1">
              <a:rPr lang="en-US" smtClean="0"/>
              <a:pPr>
                <a:spcAft>
                  <a:spcPts val="600"/>
                </a:spcAft>
              </a:pPr>
              <a:t>12/17/2023</a:t>
            </a:fld>
            <a:endParaRPr lang="en-US"/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040D47C4-C6A6-94AE-15AB-32AEADF1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65F0D33F-9CA5-0E7D-1206-022DC5E5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2050" name="Picture 2" descr="Prim's Algorithm | Minimum Spanning Tree (Python Code) | FavTutor">
            <a:extLst>
              <a:ext uri="{FF2B5EF4-FFF2-40B4-BE49-F238E27FC236}">
                <a16:creationId xmlns:a16="http://schemas.microsoft.com/office/drawing/2014/main" id="{D7D9E869-6576-7FAB-60E4-9014AA89D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663" y="2703456"/>
            <a:ext cx="5405716" cy="275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jkstra's Algorithm in C++ | Shortest Path Algorithm | FavTutor">
            <a:extLst>
              <a:ext uri="{FF2B5EF4-FFF2-40B4-BE49-F238E27FC236}">
                <a16:creationId xmlns:a16="http://schemas.microsoft.com/office/drawing/2014/main" id="{61981813-D499-ED07-01AA-AD95F0E26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4"/>
          <a:stretch/>
        </p:blipFill>
        <p:spPr bwMode="auto">
          <a:xfrm>
            <a:off x="852971" y="2703456"/>
            <a:ext cx="4857358" cy="275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B99B-01C1-4011-14DD-7D5FB04A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THUẬT TOÁN PRIM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0DEC4-C3F4-84C1-A03E-84743C9E16BC}"/>
              </a:ext>
            </a:extLst>
          </p:cNvPr>
          <p:cNvCxnSpPr>
            <a:cxnSpLocks/>
          </p:cNvCxnSpPr>
          <p:nvPr/>
        </p:nvCxnSpPr>
        <p:spPr>
          <a:xfrm flipV="1">
            <a:off x="5570376" y="2621902"/>
            <a:ext cx="1054359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CACBAC-A27B-B367-E048-B773DB380F6C}"/>
              </a:ext>
            </a:extLst>
          </p:cNvPr>
          <p:cNvCxnSpPr>
            <a:cxnSpLocks/>
          </p:cNvCxnSpPr>
          <p:nvPr/>
        </p:nvCxnSpPr>
        <p:spPr>
          <a:xfrm>
            <a:off x="5405536" y="4357396"/>
            <a:ext cx="1119736" cy="690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44DF8275-5D4A-1A8F-D6C6-35480A58856B}"/>
              </a:ext>
            </a:extLst>
          </p:cNvPr>
          <p:cNvSpPr/>
          <p:nvPr/>
        </p:nvSpPr>
        <p:spPr>
          <a:xfrm>
            <a:off x="293053" y="2621902"/>
            <a:ext cx="5112483" cy="2194607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endParaRPr lang="en-US" sz="2000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BA3EA187-7474-3F34-CA1B-62F26803D11D}"/>
              </a:ext>
            </a:extLst>
          </p:cNvPr>
          <p:cNvSpPr/>
          <p:nvPr/>
        </p:nvSpPr>
        <p:spPr>
          <a:xfrm>
            <a:off x="6786465" y="1209773"/>
            <a:ext cx="4298302" cy="16328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endParaRPr lang="en-US" sz="2000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836DB23E-C1FC-FA13-8D46-A94B5575F8E2}"/>
              </a:ext>
            </a:extLst>
          </p:cNvPr>
          <p:cNvSpPr/>
          <p:nvPr/>
        </p:nvSpPr>
        <p:spPr>
          <a:xfrm>
            <a:off x="6690112" y="4749281"/>
            <a:ext cx="4021494" cy="16328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rãi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lĩnh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2122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B99B-01C1-4011-14DD-7D5FB04A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THUẬT TOÁN PRIM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0514B-2546-A405-DED9-1FB373CE9F40}"/>
              </a:ext>
            </a:extLst>
          </p:cNvPr>
          <p:cNvSpPr txBox="1"/>
          <p:nvPr/>
        </p:nvSpPr>
        <p:spPr>
          <a:xfrm>
            <a:off x="612648" y="1451110"/>
            <a:ext cx="9498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Prim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958D5-60EB-5713-2579-CCD4A11CA8F6}"/>
              </a:ext>
            </a:extLst>
          </p:cNvPr>
          <p:cNvSpPr txBox="1"/>
          <p:nvPr/>
        </p:nvSpPr>
        <p:spPr>
          <a:xfrm>
            <a:off x="612648" y="3189854"/>
            <a:ext cx="9498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luôn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nằm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nằm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chu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B295C-6903-30BC-73B5-FBF62BC1D6EB}"/>
              </a:ext>
            </a:extLst>
          </p:cNvPr>
          <p:cNvSpPr txBox="1"/>
          <p:nvPr/>
        </p:nvSpPr>
        <p:spPr>
          <a:xfrm>
            <a:off x="612648" y="5551715"/>
            <a:ext cx="8938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bổ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artoon of a koala bear hugging a tree&#10;&#10;Description automatically generated">
            <a:extLst>
              <a:ext uri="{FF2B5EF4-FFF2-40B4-BE49-F238E27FC236}">
                <a16:creationId xmlns:a16="http://schemas.microsoft.com/office/drawing/2014/main" id="{711D0F5A-5B40-39B5-EA9C-4DF471F641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381" y="224170"/>
            <a:ext cx="1844431" cy="16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B99B-01C1-4011-14DD-7D5FB04A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BƯỚC THỰC HIỆN THUẬT TOÁN PRIM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7FD8E9-6EF3-9DA2-465D-96E509284FB7}"/>
              </a:ext>
            </a:extLst>
          </p:cNvPr>
          <p:cNvSpPr/>
          <p:nvPr/>
        </p:nvSpPr>
        <p:spPr>
          <a:xfrm>
            <a:off x="765108" y="1393306"/>
            <a:ext cx="9535885" cy="85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FFDB4B-88A2-D9C9-5678-B77B97396C9D}"/>
              </a:ext>
            </a:extLst>
          </p:cNvPr>
          <p:cNvSpPr/>
          <p:nvPr/>
        </p:nvSpPr>
        <p:spPr>
          <a:xfrm>
            <a:off x="765108" y="2772990"/>
            <a:ext cx="7819055" cy="85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kề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cạnh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258B76-5434-3252-E7BE-A6ED73542C2C}"/>
              </a:ext>
            </a:extLst>
          </p:cNvPr>
          <p:cNvSpPr/>
          <p:nvPr/>
        </p:nvSpPr>
        <p:spPr>
          <a:xfrm>
            <a:off x="765108" y="4152673"/>
            <a:ext cx="6288836" cy="85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8B0C28-79D1-A86A-5311-9089B6ECAD0F}"/>
              </a:ext>
            </a:extLst>
          </p:cNvPr>
          <p:cNvSpPr/>
          <p:nvPr/>
        </p:nvSpPr>
        <p:spPr>
          <a:xfrm>
            <a:off x="765110" y="5532357"/>
            <a:ext cx="4348066" cy="777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oup of white bunnies stacked on top of each other&#10;&#10;Description automatically generated">
            <a:extLst>
              <a:ext uri="{FF2B5EF4-FFF2-40B4-BE49-F238E27FC236}">
                <a16:creationId xmlns:a16="http://schemas.microsoft.com/office/drawing/2014/main" id="{88B1F32A-4A45-4974-0617-0B7FED8B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109" y="3948484"/>
            <a:ext cx="2722233" cy="340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3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B99B-01C1-4011-14DD-7D5FB04A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ĐÁNH GIÁ THUẬT TOÁN PRIM</a:t>
            </a:r>
          </a:p>
        </p:txBody>
      </p:sp>
      <p:pic>
        <p:nvPicPr>
          <p:cNvPr id="5" name="Picture 4" descr="A cartoon of a cat&#10;&#10;Description automatically generated">
            <a:extLst>
              <a:ext uri="{FF2B5EF4-FFF2-40B4-BE49-F238E27FC236}">
                <a16:creationId xmlns:a16="http://schemas.microsoft.com/office/drawing/2014/main" id="{9CFA4DDA-A92B-51D1-595C-6B4EF780B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" y="5075624"/>
            <a:ext cx="2218255" cy="169093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3FF75048-1888-5994-B103-94F76C8F1080}"/>
              </a:ext>
            </a:extLst>
          </p:cNvPr>
          <p:cNvSpPr/>
          <p:nvPr/>
        </p:nvSpPr>
        <p:spPr>
          <a:xfrm>
            <a:off x="2391747" y="1680898"/>
            <a:ext cx="6232849" cy="3004457"/>
          </a:xfrm>
          <a:prstGeom prst="cloudCallout">
            <a:avLst>
              <a:gd name="adj1" fmla="val -52120"/>
              <a:gd name="adj2" fmla="val 7057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trận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kề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phức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Prim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O(V^2)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3ABA1467-5352-88A4-5216-5A455D122315}"/>
              </a:ext>
            </a:extLst>
          </p:cNvPr>
          <p:cNvSpPr/>
          <p:nvPr/>
        </p:nvSpPr>
        <p:spPr>
          <a:xfrm>
            <a:off x="2286000" y="1466294"/>
            <a:ext cx="6232849" cy="3433665"/>
          </a:xfrm>
          <a:prstGeom prst="cloudCallout">
            <a:avLst>
              <a:gd name="adj1" fmla="val -51073"/>
              <a:gd name="adj2" fmla="val 611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Heap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O(( m + n )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6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B99B-01C1-4011-14DD-7D5FB04A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THUẬT TOÁN DIJKSTRA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049C95E5-3B05-818C-F8AB-9766C9CF9DD7}"/>
              </a:ext>
            </a:extLst>
          </p:cNvPr>
          <p:cNvSpPr/>
          <p:nvPr/>
        </p:nvSpPr>
        <p:spPr>
          <a:xfrm>
            <a:off x="342061" y="3750906"/>
            <a:ext cx="3586127" cy="2558454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lĩnh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B802926-8683-D1FE-9181-56A8A0EED4D6}"/>
              </a:ext>
            </a:extLst>
          </p:cNvPr>
          <p:cNvSpPr/>
          <p:nvPr/>
        </p:nvSpPr>
        <p:spPr>
          <a:xfrm flipH="1">
            <a:off x="5523722" y="2509935"/>
            <a:ext cx="6116717" cy="3433665"/>
          </a:xfrm>
          <a:prstGeom prst="cloudCallout">
            <a:avLst>
              <a:gd name="adj1" fmla="val -54008"/>
              <a:gd name="adj2" fmla="val 677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rộng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rãi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tuyến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quyết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ngắn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lưới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,…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 descr="A cartoon character with a sad face&#10;&#10;Description automatically generated">
            <a:extLst>
              <a:ext uri="{FF2B5EF4-FFF2-40B4-BE49-F238E27FC236}">
                <a16:creationId xmlns:a16="http://schemas.microsoft.com/office/drawing/2014/main" id="{1FAFD48A-90C4-855A-6FA1-3E6FB6CF2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53" y="4640568"/>
            <a:ext cx="2096947" cy="226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B99B-01C1-4011-14DD-7D5FB04A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THUẬT TOÁN DIJKSTRA</a:t>
            </a:r>
          </a:p>
        </p:txBody>
      </p:sp>
      <p:pic>
        <p:nvPicPr>
          <p:cNvPr id="6" name="Picture 5" descr="A group of white circles with letters in them&#10;&#10;Description automatically generated">
            <a:extLst>
              <a:ext uri="{FF2B5EF4-FFF2-40B4-BE49-F238E27FC236}">
                <a16:creationId xmlns:a16="http://schemas.microsoft.com/office/drawing/2014/main" id="{55BE15C7-CC50-E869-AB9F-99F7F73B26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16" y="2069762"/>
            <a:ext cx="5470925" cy="3054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79CA2B-6A8E-932B-60B2-636629A85F22}"/>
              </a:ext>
            </a:extLst>
          </p:cNvPr>
          <p:cNvSpPr txBox="1"/>
          <p:nvPr/>
        </p:nvSpPr>
        <p:spPr>
          <a:xfrm>
            <a:off x="885825" y="1857375"/>
            <a:ext cx="4698260" cy="81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FDDDF-F0DC-3C80-992C-55882AE37119}"/>
              </a:ext>
            </a:extLst>
          </p:cNvPr>
          <p:cNvSpPr txBox="1"/>
          <p:nvPr/>
        </p:nvSpPr>
        <p:spPr>
          <a:xfrm>
            <a:off x="279589" y="2107668"/>
            <a:ext cx="6161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Dijkstra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ngắn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âm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BCF30-E707-4E63-8C2B-8663B29DA8DA}"/>
              </a:ext>
            </a:extLst>
          </p:cNvPr>
          <p:cNvSpPr txBox="1"/>
          <p:nvPr/>
        </p:nvSpPr>
        <p:spPr>
          <a:xfrm>
            <a:off x="279589" y="3597106"/>
            <a:ext cx="79590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duyệt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kề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F472C-E1FE-E62C-264C-BE89C7F2F35E}"/>
              </a:ext>
            </a:extLst>
          </p:cNvPr>
          <p:cNvSpPr txBox="1"/>
          <p:nvPr/>
        </p:nvSpPr>
        <p:spPr>
          <a:xfrm>
            <a:off x="279589" y="5355756"/>
            <a:ext cx="83732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lặp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tục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xét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957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Vanilla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937</Words>
  <Application>Microsoft Office PowerPoint</Application>
  <PresentationFormat>Màn hình rộng</PresentationFormat>
  <Paragraphs>78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0" baseType="lpstr">
      <vt:lpstr>Amasis MT Pro Medium</vt:lpstr>
      <vt:lpstr>Arial</vt:lpstr>
      <vt:lpstr>Calibri</vt:lpstr>
      <vt:lpstr>Neue Haas Grotesk Text Pro</vt:lpstr>
      <vt:lpstr>Times New Roman</vt:lpstr>
      <vt:lpstr>VanillaVTI</vt:lpstr>
      <vt:lpstr>MÔ PHỎNG TRỰC QUAN THUẬT TOÁN DIJKSTRA VÀ PRIM</vt:lpstr>
      <vt:lpstr>BẢNG PHÂN CÔNG</vt:lpstr>
      <vt:lpstr>GIỚI THIỆU TỔNG QUAN</vt:lpstr>
      <vt:lpstr>THUẬT TOÁN PRIM</vt:lpstr>
      <vt:lpstr>THUẬT TOÁN PRIM</vt:lpstr>
      <vt:lpstr>CÁC BƯỚC THỰC HIỆN THUẬT TOÁN PRIM</vt:lpstr>
      <vt:lpstr>ĐÁNH GIÁ THUẬT TOÁN PRIM</vt:lpstr>
      <vt:lpstr>THUẬT TOÁN DIJKSTRA</vt:lpstr>
      <vt:lpstr>THUẬT TOÁN DIJKSTRA</vt:lpstr>
      <vt:lpstr>CÁC BƯỚC THỰC HIỆN THUẬT TOÁN DIJKSTRA</vt:lpstr>
      <vt:lpstr>ĐÁNH GIÁ THUẬT TOÁN DIJKSTRA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PHỎNG TRỰC QUAN THUẬT TOÁN DIJKSTRA VÀ PRIM</dc:title>
  <dc:creator>Đăng Khoa Ngô</dc:creator>
  <cp:lastModifiedBy>Van Nhan</cp:lastModifiedBy>
  <cp:revision>6</cp:revision>
  <dcterms:created xsi:type="dcterms:W3CDTF">2023-12-12T11:08:18Z</dcterms:created>
  <dcterms:modified xsi:type="dcterms:W3CDTF">2023-12-17T16:05:47Z</dcterms:modified>
</cp:coreProperties>
</file>