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66" r:id="rId2"/>
    <p:sldId id="272" r:id="rId3"/>
    <p:sldId id="274" r:id="rId4"/>
    <p:sldId id="271" r:id="rId5"/>
    <p:sldId id="273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B8AC51-BC62-4B5E-8505-26BCB745B42C}">
          <p14:sldIdLst>
            <p14:sldId id="266"/>
            <p14:sldId id="272"/>
            <p14:sldId id="274"/>
            <p14:sldId id="271"/>
            <p14:sldId id="273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3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6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6650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494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1752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34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7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4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9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29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1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42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rello.com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15243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err="1" smtClean="0">
                <a:solidFill>
                  <a:schemeClr val="accent3"/>
                </a:solidFill>
              </a:rPr>
              <a:t>Trello</a:t>
            </a:r>
            <a:endParaRPr lang="en-US" sz="6000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1476103"/>
            <a:ext cx="4313864" cy="4435119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dirty="0"/>
              <a:t>Website: </a:t>
            </a:r>
            <a:r>
              <a:rPr lang="en-US" u="sng" dirty="0">
                <a:hlinkClick r:id="rId2"/>
              </a:rPr>
              <a:t>https://trello.com/</a:t>
            </a:r>
            <a:r>
              <a:rPr lang="en-US" dirty="0"/>
              <a:t> </a:t>
            </a:r>
          </a:p>
          <a:p>
            <a:r>
              <a:rPr lang="en-US" dirty="0"/>
              <a:t>History: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Made by </a:t>
            </a:r>
            <a:r>
              <a:rPr lang="vi-VN" sz="1800" dirty="0">
                <a:solidFill>
                  <a:schemeClr val="tx1"/>
                </a:solidFill>
              </a:rPr>
              <a:t>Fog Creek Software</a:t>
            </a:r>
            <a:r>
              <a:rPr lang="en-US" sz="1800" dirty="0">
                <a:solidFill>
                  <a:schemeClr val="tx1"/>
                </a:solidFill>
              </a:rPr>
              <a:t> in 2011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Acquired by </a:t>
            </a:r>
            <a:r>
              <a:rPr lang="en-US" sz="1800" dirty="0" err="1">
                <a:solidFill>
                  <a:schemeClr val="tx1"/>
                </a:solidFill>
              </a:rPr>
              <a:t>Atlassian</a:t>
            </a:r>
            <a:r>
              <a:rPr lang="en-US" sz="1800" dirty="0">
                <a:solidFill>
                  <a:schemeClr val="tx1"/>
                </a:solidFill>
              </a:rPr>
              <a:t> in 01/2017</a:t>
            </a:r>
          </a:p>
          <a:p>
            <a:r>
              <a:rPr lang="en-US" dirty="0" smtClean="0"/>
              <a:t>Mobile Support: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Android</a:t>
            </a:r>
            <a:r>
              <a:rPr lang="en-US" sz="1800" dirty="0"/>
              <a:t>, iOS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1476103"/>
            <a:ext cx="4313864" cy="442774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Logo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240" y="3102621"/>
            <a:ext cx="4195371" cy="1174704"/>
          </a:xfrm>
          <a:prstGeom prst="rect">
            <a:avLst/>
          </a:prstGeom>
          <a:effectLst>
            <a:outerShdw blurRad="76200" dir="18900000" sy="23000" kx="-1200000" algn="bl" rotWithShape="0">
              <a:schemeClr val="tx1">
                <a:lumMod val="65000"/>
                <a:alpha val="2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19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48" b="98577" l="2458" r="97373">
                        <a14:foregroundMark x1="3390" y1="7829" x2="31271" y2="6940"/>
                        <a14:foregroundMark x1="16017" y1="43950" x2="17373" y2="49822"/>
                        <a14:foregroundMark x1="16186" y1="49288" x2="16186" y2="49288"/>
                        <a14:foregroundMark x1="18051" y1="45552" x2="18305" y2="46975"/>
                        <a14:foregroundMark x1="18983" y1="46441" x2="18983" y2="46441"/>
                        <a14:foregroundMark x1="15763" y1="46975" x2="15763" y2="46975"/>
                        <a14:foregroundMark x1="16695" y1="49466" x2="16695" y2="49466"/>
                        <a14:foregroundMark x1="14068" y1="43416" x2="13898" y2="56050"/>
                        <a14:foregroundMark x1="13898" y1="56050" x2="22458" y2="55338"/>
                        <a14:foregroundMark x1="22288" y1="55160" x2="20678" y2="40214"/>
                        <a14:foregroundMark x1="20678" y1="40214" x2="13898" y2="40569"/>
                        <a14:foregroundMark x1="14068" y1="42883" x2="13644" y2="46085"/>
                        <a14:foregroundMark x1="19153" y1="50712" x2="19153" y2="50712"/>
                        <a14:foregroundMark x1="18220" y1="51423" x2="18220" y2="51423"/>
                        <a14:foregroundMark x1="18220" y1="50000" x2="18220" y2="50000"/>
                        <a14:foregroundMark x1="15932" y1="51246" x2="15932" y2="51246"/>
                        <a14:foregroundMark x1="12881" y1="13879" x2="14576" y2="24555"/>
                        <a14:foregroundMark x1="14576" y1="24555" x2="22966" y2="20996"/>
                        <a14:foregroundMark x1="22966" y1="20996" x2="21780" y2="14769"/>
                        <a14:foregroundMark x1="21780" y1="14769" x2="12034" y2="13167"/>
                        <a14:foregroundMark x1="14746" y1="18149" x2="14746" y2="18149"/>
                        <a14:foregroundMark x1="16356" y1="19573" x2="16356" y2="19573"/>
                        <a14:foregroundMark x1="59407" y1="99110" x2="59407" y2="99110"/>
                        <a14:foregroundMark x1="43814" y1="59964" x2="43814" y2="59964"/>
                        <a14:foregroundMark x1="35085" y1="7295" x2="35763" y2="91459"/>
                        <a14:foregroundMark x1="35763" y1="91459" x2="63644" y2="91815"/>
                        <a14:foregroundMark x1="64068" y1="92171" x2="63814" y2="6940"/>
                        <a14:foregroundMark x1="63814" y1="6940" x2="35000" y2="5872"/>
                        <a14:foregroundMark x1="36864" y1="21530" x2="60763" y2="75089"/>
                        <a14:foregroundMark x1="44153" y1="46797" x2="44153" y2="46797"/>
                        <a14:foregroundMark x1="43136" y1="79537" x2="43136" y2="79537"/>
                        <a14:foregroundMark x1="38559" y1="73132" x2="39407" y2="85943"/>
                        <a14:foregroundMark x1="39915" y1="85943" x2="61017" y2="85587"/>
                        <a14:foregroundMark x1="61271" y1="86121" x2="59661" y2="73132"/>
                        <a14:foregroundMark x1="59661" y1="73132" x2="37627" y2="72420"/>
                        <a14:foregroundMark x1="11780" y1="73132" x2="10847" y2="86121"/>
                        <a14:foregroundMark x1="11017" y1="86121" x2="25254" y2="83452"/>
                        <a14:foregroundMark x1="25254" y1="83452" x2="24153" y2="76157"/>
                        <a14:foregroundMark x1="24322" y1="76690" x2="12203" y2="76157"/>
                        <a14:foregroundMark x1="52881" y1="30961" x2="40169" y2="41993"/>
                        <a14:foregroundMark x1="40169" y1="41993" x2="42966" y2="58007"/>
                        <a14:foregroundMark x1="43136" y1="58007" x2="58305" y2="48932"/>
                        <a14:foregroundMark x1="58305" y1="48932" x2="55932" y2="35231"/>
                        <a14:foregroundMark x1="55932" y1="34164" x2="42034" y2="35053"/>
                        <a14:foregroundMark x1="46186" y1="35053" x2="46186" y2="35053"/>
                        <a14:foregroundMark x1="46356" y1="36299" x2="46356" y2="36299"/>
                        <a14:foregroundMark x1="38814" y1="13167" x2="38051" y2="24021"/>
                        <a14:foregroundMark x1="38729" y1="22598" x2="61271" y2="19929"/>
                        <a14:foregroundMark x1="61949" y1="21530" x2="38559" y2="16192"/>
                        <a14:foregroundMark x1="39153" y1="13879" x2="55932" y2="15125"/>
                        <a14:foregroundMark x1="71017" y1="13879" x2="68983" y2="10320"/>
                        <a14:foregroundMark x1="67797" y1="7295" x2="67797" y2="7295"/>
                        <a14:foregroundMark x1="67797" y1="7473" x2="96017" y2="7473"/>
                        <a14:foregroundMark x1="96017" y1="7473" x2="96186" y2="90391"/>
                        <a14:foregroundMark x1="96186" y1="90391" x2="68220" y2="91281"/>
                        <a14:foregroundMark x1="68220" y1="91281" x2="67881" y2="7473"/>
                        <a14:foregroundMark x1="69407" y1="15302" x2="70847" y2="82562"/>
                        <a14:foregroundMark x1="70847" y1="81495" x2="93136" y2="79537"/>
                        <a14:foregroundMark x1="93136" y1="79537" x2="91949" y2="18683"/>
                        <a14:foregroundMark x1="91949" y1="18683" x2="69661" y2="17082"/>
                        <a14:foregroundMark x1="71525" y1="25445" x2="73898" y2="69751"/>
                        <a14:foregroundMark x1="73898" y1="69395" x2="89831" y2="69929"/>
                        <a14:foregroundMark x1="89915" y1="69929" x2="88729" y2="27402"/>
                        <a14:foregroundMark x1="88559" y1="27758" x2="71356" y2="24377"/>
                        <a14:foregroundMark x1="73644" y1="46975" x2="89153" y2="43416"/>
                        <a14:foregroundMark x1="89237" y1="43416" x2="89237" y2="53203"/>
                        <a14:foregroundMark x1="89237" y1="53203" x2="76356" y2="47509"/>
                        <a14:foregroundMark x1="84322" y1="43594" x2="85254" y2="51423"/>
                        <a14:foregroundMark x1="85000" y1="47509" x2="85000" y2="47509"/>
                        <a14:foregroundMark x1="45763" y1="48754" x2="43390" y2="47331"/>
                        <a14:foregroundMark x1="43220" y1="47865" x2="43644" y2="53381"/>
                        <a14:foregroundMark x1="44576" y1="53203" x2="46695" y2="52669"/>
                        <a14:foregroundMark x1="46610" y1="50890" x2="45763" y2="41637"/>
                        <a14:foregroundMark x1="45763" y1="41637" x2="42203" y2="44840"/>
                        <a14:foregroundMark x1="49492" y1="41993" x2="51102" y2="51246"/>
                        <a14:foregroundMark x1="51102" y1="51246" x2="57627" y2="51957"/>
                        <a14:foregroundMark x1="57542" y1="51779" x2="56186" y2="44128"/>
                        <a14:foregroundMark x1="56186" y1="44128" x2="49746" y2="42883"/>
                        <a14:foregroundMark x1="53136" y1="44128" x2="53220" y2="51423"/>
                        <a14:foregroundMark x1="53220" y1="51423" x2="56186" y2="50000"/>
                        <a14:foregroundMark x1="56186" y1="50000" x2="56695" y2="39502"/>
                        <a14:foregroundMark x1="56695" y1="39680" x2="52881" y2="42171"/>
                        <a14:foregroundMark x1="52881" y1="54626" x2="53814" y2="58541"/>
                        <a14:foregroundMark x1="53559" y1="52669" x2="58051" y2="53737"/>
                        <a14:foregroundMark x1="56864" y1="53737" x2="57288" y2="41459"/>
                        <a14:foregroundMark x1="56356" y1="41637" x2="52203" y2="47331"/>
                        <a14:foregroundMark x1="54492" y1="44840" x2="55254" y2="46441"/>
                        <a14:foregroundMark x1="51102" y1="78292" x2="42881" y2="78292"/>
                        <a14:foregroundMark x1="43814" y1="80071" x2="43814" y2="82562"/>
                        <a14:foregroundMark x1="43898" y1="82206" x2="50678" y2="79004"/>
                        <a14:foregroundMark x1="22881" y1="82028" x2="11610" y2="809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43540" y="2219209"/>
            <a:ext cx="8791199" cy="418699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592924" y="624110"/>
            <a:ext cx="8911687" cy="11524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 smtClean="0">
                <a:solidFill>
                  <a:schemeClr val="accent3"/>
                </a:solidFill>
              </a:rPr>
              <a:t>Trello</a:t>
            </a:r>
            <a:endParaRPr lang="en-US" sz="6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56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92924" y="624110"/>
            <a:ext cx="8911687" cy="11524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Trello</a:t>
            </a:r>
            <a:endParaRPr lang="en-US" sz="6000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0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15243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err="1" smtClean="0">
                <a:solidFill>
                  <a:schemeClr val="accent3"/>
                </a:solidFill>
              </a:rPr>
              <a:t>Trello</a:t>
            </a:r>
            <a:endParaRPr lang="en-US" sz="6000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1476103"/>
            <a:ext cx="4313864" cy="44351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Some features: </a:t>
            </a:r>
          </a:p>
          <a:p>
            <a:r>
              <a:rPr lang="en-US" dirty="0"/>
              <a:t>Task management</a:t>
            </a:r>
          </a:p>
          <a:p>
            <a:r>
              <a:rPr lang="en-US" dirty="0"/>
              <a:t>Task planning</a:t>
            </a:r>
          </a:p>
          <a:p>
            <a:r>
              <a:rPr lang="en-US" dirty="0"/>
              <a:t>Task scheduling</a:t>
            </a:r>
          </a:p>
          <a:p>
            <a:r>
              <a:rPr lang="en-US" dirty="0"/>
              <a:t>Task </a:t>
            </a:r>
            <a:r>
              <a:rPr lang="en-US" dirty="0" smtClean="0"/>
              <a:t>tracking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1476103"/>
            <a:ext cx="4313864" cy="442774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Project tracking</a:t>
            </a:r>
          </a:p>
          <a:p>
            <a:r>
              <a:rPr lang="en-US" dirty="0"/>
              <a:t>Time tracking by project</a:t>
            </a:r>
          </a:p>
          <a:p>
            <a:r>
              <a:rPr lang="en-US" dirty="0"/>
              <a:t>Third party integration</a:t>
            </a:r>
          </a:p>
          <a:p>
            <a:r>
              <a:rPr lang="en-US" dirty="0"/>
              <a:t>Collaboration tools</a:t>
            </a:r>
          </a:p>
          <a:p>
            <a:r>
              <a:rPr lang="en-US" dirty="0"/>
              <a:t>Attach photos, drawings, sketches &amp; </a:t>
            </a:r>
            <a:r>
              <a:rPr lang="en-US" dirty="0" smtClean="0"/>
              <a:t>mockups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15243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err="1" smtClean="0">
                <a:solidFill>
                  <a:srgbClr val="00B0F0"/>
                </a:solidFill>
              </a:rPr>
              <a:t>Trello</a:t>
            </a:r>
            <a:endParaRPr lang="en-US" sz="6000" b="1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414" y="1980016"/>
            <a:ext cx="9460705" cy="408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9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15243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err="1" smtClean="0">
                <a:solidFill>
                  <a:schemeClr val="accent3"/>
                </a:solidFill>
              </a:rPr>
              <a:t>Trello</a:t>
            </a:r>
            <a:endParaRPr lang="en-US" sz="6000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1476103"/>
            <a:ext cx="4313864" cy="4435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Awards</a:t>
            </a:r>
          </a:p>
          <a:p>
            <a:r>
              <a:rPr lang="en-US" dirty="0" smtClean="0"/>
              <a:t>In </a:t>
            </a:r>
            <a:r>
              <a:rPr lang="en-US" dirty="0"/>
              <a:t>July 2012, the site surpassed 500,000 </a:t>
            </a:r>
            <a:r>
              <a:rPr lang="en-US" dirty="0" smtClean="0"/>
              <a:t>users. </a:t>
            </a:r>
          </a:p>
          <a:p>
            <a:r>
              <a:rPr lang="en-US" dirty="0" smtClean="0"/>
              <a:t>In </a:t>
            </a:r>
            <a:r>
              <a:rPr lang="en-US" dirty="0"/>
              <a:t>December 2012 more than </a:t>
            </a:r>
            <a:r>
              <a:rPr lang="en-US" dirty="0" smtClean="0"/>
              <a:t>1,000,000.</a:t>
            </a:r>
          </a:p>
          <a:p>
            <a:r>
              <a:rPr lang="en-US" dirty="0" smtClean="0"/>
              <a:t>As of </a:t>
            </a:r>
            <a:r>
              <a:rPr lang="en-US" dirty="0"/>
              <a:t>October 14, 2015, it had 10 million users</a:t>
            </a:r>
            <a:r>
              <a:rPr lang="en-US" dirty="0" smtClean="0"/>
              <a:t>.</a:t>
            </a:r>
          </a:p>
          <a:p>
            <a:r>
              <a:rPr lang="en-US" dirty="0"/>
              <a:t>On January 9, 2017, </a:t>
            </a:r>
            <a:r>
              <a:rPr lang="en-US" dirty="0" err="1"/>
              <a:t>Atlassian</a:t>
            </a:r>
            <a:r>
              <a:rPr lang="en-US" dirty="0"/>
              <a:t> announced its intent to acquire Trello for $425 million. The transaction was made with $360M in cash, while the remaining $65M was made with shares and options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1476103"/>
            <a:ext cx="4313864" cy="4427741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Group B comment:</a:t>
            </a:r>
            <a:endParaRPr lang="en-US" dirty="0"/>
          </a:p>
          <a:p>
            <a:r>
              <a:rPr lang="en-US" dirty="0" smtClean="0"/>
              <a:t>Trello is one of the best (probably the best) Kanban board supported-tool. Simple, easy to use, extraordinary performance, excellence UI/UX.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1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Custom 1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155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 Antiqua</vt:lpstr>
      <vt:lpstr>Wingdings</vt:lpstr>
      <vt:lpstr>Wingdings 3</vt:lpstr>
      <vt:lpstr>Wisp</vt:lpstr>
      <vt:lpstr>Trello</vt:lpstr>
      <vt:lpstr>PowerPoint Presentation</vt:lpstr>
      <vt:lpstr>PowerPoint Presentation</vt:lpstr>
      <vt:lpstr>Trello</vt:lpstr>
      <vt:lpstr>Trello</vt:lpstr>
      <vt:lpstr>Trello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8.1X64 M1</dc:creator>
  <cp:lastModifiedBy>Windows User</cp:lastModifiedBy>
  <cp:revision>201</cp:revision>
  <dcterms:created xsi:type="dcterms:W3CDTF">2017-05-31T12:39:30Z</dcterms:created>
  <dcterms:modified xsi:type="dcterms:W3CDTF">2017-07-28T11:18:21Z</dcterms:modified>
</cp:coreProperties>
</file>