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5e5fd16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15e5fd1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15e5fd1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15e5fd1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b603ea18b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b603ea18b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15e5fd1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15e5fd1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diagrams for a very small subset of our design. We have two main finite state machines and a helpful visual for how we got four directions from our joystick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first one is our master state diagram. You probably saw from our demo that we had three states in our program. There was the start state, the play state, and the loss state, and these are the transitions.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one is our state diagram for the directions of the snake. What’s important is that there are no arrows directly between UP and DOWN, or LEFT and RIGHT, because the snake cannot go directly from up to down, or from left to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one is a visual representation of our joystick. Each trapezoid corresponds to a direction signal. We used the values of X and Y to determine which region the joystick input fell in.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b7f90e0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b7f90e0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15e5fd1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15e5fd1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b7f90e0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b7f90e0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HSrAsVEE2RqpYMVjsu3AjpFV-zePqvTL/view"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78350" y="888499"/>
            <a:ext cx="6987300" cy="228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t>Designing the Snake Game </a:t>
            </a:r>
            <a:endParaRPr sz="3600"/>
          </a:p>
          <a:p>
            <a:pPr indent="0" lvl="0" marL="0" rtl="0" algn="ctr">
              <a:spcBef>
                <a:spcPts val="0"/>
              </a:spcBef>
              <a:spcAft>
                <a:spcPts val="0"/>
              </a:spcAft>
              <a:buSzPts val="990"/>
              <a:buNone/>
            </a:pPr>
            <a:r>
              <a:rPr lang="en" sz="3600"/>
              <a:t>on Basys-3 with </a:t>
            </a:r>
            <a:br>
              <a:rPr lang="en" sz="3600"/>
            </a:br>
            <a:r>
              <a:rPr lang="en" sz="3600"/>
              <a:t>VGA and Joystick Pmod</a:t>
            </a:r>
            <a:endParaRPr sz="3600"/>
          </a:p>
        </p:txBody>
      </p:sp>
      <p:sp>
        <p:nvSpPr>
          <p:cNvPr id="67" name="Google Shape;67;p13"/>
          <p:cNvSpPr txBox="1"/>
          <p:nvPr>
            <p:ph idx="1" type="subTitle"/>
          </p:nvPr>
        </p:nvSpPr>
        <p:spPr>
          <a:xfrm>
            <a:off x="2136750" y="3105914"/>
            <a:ext cx="4870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Huu Nhan Nguyen, Julia Gu  </a:t>
            </a:r>
            <a:endParaRPr/>
          </a:p>
          <a:p>
            <a:pPr indent="0" lvl="0" marL="0" rtl="0" algn="ctr">
              <a:spcBef>
                <a:spcPts val="1000"/>
              </a:spcBef>
              <a:spcAft>
                <a:spcPts val="0"/>
              </a:spcAft>
              <a:buNone/>
            </a:pPr>
            <a:r>
              <a:rPr lang="en"/>
              <a:t>CS M152A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73" name="Google Shape;73;p14"/>
          <p:cNvSpPr txBox="1"/>
          <p:nvPr>
            <p:ph idx="1" type="body"/>
          </p:nvPr>
        </p:nvSpPr>
        <p:spPr>
          <a:xfrm>
            <a:off x="311700" y="1190125"/>
            <a:ext cx="1718700" cy="3567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Joystick: </a:t>
            </a:r>
            <a:endParaRPr/>
          </a:p>
          <a:p>
            <a:pPr indent="-242887" lvl="0" marL="342900" rtl="0" algn="l">
              <a:spcBef>
                <a:spcPts val="500"/>
              </a:spcBef>
              <a:spcAft>
                <a:spcPts val="0"/>
              </a:spcAft>
              <a:buSzPct val="100000"/>
              <a:buChar char="-"/>
            </a:pPr>
            <a:r>
              <a:rPr lang="en"/>
              <a:t>Supports four directions</a:t>
            </a:r>
            <a:endParaRPr/>
          </a:p>
          <a:p>
            <a:pPr indent="-242887" lvl="0" marL="342900" rtl="0" algn="l">
              <a:spcBef>
                <a:spcPts val="0"/>
              </a:spcBef>
              <a:spcAft>
                <a:spcPts val="0"/>
              </a:spcAft>
              <a:buSzPct val="100000"/>
              <a:buChar char="-"/>
            </a:pPr>
            <a:r>
              <a:rPr lang="en"/>
              <a:t>Does not allow backward movement</a:t>
            </a:r>
            <a:endParaRPr/>
          </a:p>
          <a:p>
            <a:pPr indent="0" lvl="0" marL="0" marR="0" rtl="0" algn="l">
              <a:lnSpc>
                <a:spcPct val="115000"/>
              </a:lnSpc>
              <a:spcBef>
                <a:spcPts val="1200"/>
              </a:spcBef>
              <a:spcAft>
                <a:spcPts val="0"/>
              </a:spcAft>
              <a:buNone/>
            </a:pPr>
            <a:r>
              <a:rPr lang="en"/>
              <a:t>Game</a:t>
            </a:r>
            <a:r>
              <a:rPr lang="en"/>
              <a:t> logic:</a:t>
            </a:r>
            <a:endParaRPr/>
          </a:p>
          <a:p>
            <a:pPr indent="-242887" lvl="0" marL="342900" rtl="0" algn="l">
              <a:spcBef>
                <a:spcPts val="500"/>
              </a:spcBef>
              <a:spcAft>
                <a:spcPts val="0"/>
              </a:spcAft>
              <a:buSzPct val="100000"/>
              <a:buChar char="-"/>
            </a:pPr>
            <a:r>
              <a:rPr lang="en"/>
              <a:t>Start and reset buttons drive states</a:t>
            </a:r>
            <a:endParaRPr/>
          </a:p>
          <a:p>
            <a:pPr indent="-242887" lvl="0" marL="342900" rtl="0" algn="l">
              <a:spcBef>
                <a:spcPts val="0"/>
              </a:spcBef>
              <a:spcAft>
                <a:spcPts val="0"/>
              </a:spcAft>
              <a:buSzPct val="100000"/>
              <a:buChar char="-"/>
            </a:pPr>
            <a:r>
              <a:rPr lang="en"/>
              <a:t>Collisions with wall or self lead to loss screen</a:t>
            </a:r>
            <a:endParaRPr/>
          </a:p>
          <a:p>
            <a:pPr indent="-242887" lvl="0" marL="342900" rtl="0" algn="l">
              <a:spcBef>
                <a:spcPts val="0"/>
              </a:spcBef>
              <a:spcAft>
                <a:spcPts val="0"/>
              </a:spcAft>
              <a:buSzPct val="100000"/>
              <a:buChar char="-"/>
            </a:pPr>
            <a:r>
              <a:rPr lang="en"/>
              <a:t>Length of snake increments after collecting a target</a:t>
            </a:r>
            <a:endParaRPr/>
          </a:p>
          <a:p>
            <a:pPr indent="-242887" lvl="0" marL="342900" rtl="0" algn="l">
              <a:spcBef>
                <a:spcPts val="0"/>
              </a:spcBef>
              <a:spcAft>
                <a:spcPts val="0"/>
              </a:spcAft>
              <a:buSzPct val="100000"/>
              <a:buChar char="-"/>
            </a:pPr>
            <a:r>
              <a:rPr lang="en"/>
              <a:t>Loss screen shows final target count</a:t>
            </a:r>
            <a:endParaRPr/>
          </a:p>
        </p:txBody>
      </p:sp>
      <p:pic>
        <p:nvPicPr>
          <p:cNvPr id="74" name="Google Shape;74;p14" title="PXL_20240312_010212752.mp4~2.mp4">
            <a:hlinkClick r:id="rId3"/>
          </p:cNvPr>
          <p:cNvPicPr preferRelativeResize="0"/>
          <p:nvPr/>
        </p:nvPicPr>
        <p:blipFill>
          <a:blip r:embed="rId4">
            <a:alphaModFix/>
          </a:blip>
          <a:stretch>
            <a:fillRect/>
          </a:stretch>
        </p:blipFill>
        <p:spPr>
          <a:xfrm>
            <a:off x="2404650" y="0"/>
            <a:ext cx="6739349" cy="5047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80" name="Google Shape;80;p15"/>
          <p:cNvSpPr txBox="1"/>
          <p:nvPr>
            <p:ph idx="1" type="body"/>
          </p:nvPr>
        </p:nvSpPr>
        <p:spPr>
          <a:xfrm>
            <a:off x="311700" y="1266325"/>
            <a:ext cx="4603800" cy="3302700"/>
          </a:xfrm>
          <a:prstGeom prst="rect">
            <a:avLst/>
          </a:prstGeom>
        </p:spPr>
        <p:txBody>
          <a:bodyPr anchorCtr="0" anchor="t" bIns="91425" lIns="91425" spcFirstLastPara="1" rIns="91425" wrap="square" tIns="91425">
            <a:normAutofit/>
          </a:bodyPr>
          <a:lstStyle/>
          <a:p>
            <a:pPr indent="0" lvl="0" marL="457200" rtl="0" algn="l">
              <a:spcBef>
                <a:spcPts val="1000"/>
              </a:spcBef>
              <a:spcAft>
                <a:spcPts val="0"/>
              </a:spcAft>
              <a:buNone/>
            </a:pPr>
            <a:r>
              <a:rPr lang="en"/>
              <a:t>Connection between Basys 3 board with joystick and VGA</a:t>
            </a:r>
            <a:endParaRPr/>
          </a:p>
          <a:p>
            <a:pPr indent="0" lvl="0" marL="457200" rtl="0" algn="l">
              <a:spcBef>
                <a:spcPts val="2000"/>
              </a:spcBef>
              <a:spcAft>
                <a:spcPts val="0"/>
              </a:spcAft>
              <a:buNone/>
            </a:pPr>
            <a:r>
              <a:rPr lang="en"/>
              <a:t>The snake could only turn every other cell</a:t>
            </a:r>
            <a:endParaRPr/>
          </a:p>
          <a:p>
            <a:pPr indent="-317500" lvl="1" marL="914400" rtl="0" algn="l">
              <a:spcBef>
                <a:spcPts val="0"/>
              </a:spcBef>
              <a:spcAft>
                <a:spcPts val="0"/>
              </a:spcAft>
              <a:buSzPts val="1400"/>
              <a:buChar char="-"/>
            </a:pPr>
            <a:r>
              <a:rPr lang="en"/>
              <a:t>Source of bug</a:t>
            </a:r>
            <a:endParaRPr/>
          </a:p>
          <a:p>
            <a:pPr indent="-317500" lvl="2" marL="1371600" rtl="0" algn="l">
              <a:spcBef>
                <a:spcPts val="0"/>
              </a:spcBef>
              <a:spcAft>
                <a:spcPts val="0"/>
              </a:spcAft>
              <a:buSzPts val="1400"/>
              <a:buChar char="-"/>
            </a:pPr>
            <a:r>
              <a:rPr lang="en"/>
              <a:t>Snake’s refresh rate was faster than joystick’s send/receive rate</a:t>
            </a:r>
            <a:endParaRPr/>
          </a:p>
          <a:p>
            <a:pPr indent="-317500" lvl="2" marL="1371600" rtl="0" algn="l">
              <a:spcBef>
                <a:spcPts val="0"/>
              </a:spcBef>
              <a:spcAft>
                <a:spcPts val="0"/>
              </a:spcAft>
              <a:buSzPts val="1400"/>
              <a:buChar char="-"/>
            </a:pPr>
            <a:r>
              <a:rPr lang="en"/>
              <a:t>Program did not receive joystick input in time to turn</a:t>
            </a:r>
            <a:endParaRPr/>
          </a:p>
        </p:txBody>
      </p:sp>
      <p:pic>
        <p:nvPicPr>
          <p:cNvPr id="81" name="Google Shape;81;p15"/>
          <p:cNvPicPr preferRelativeResize="0"/>
          <p:nvPr/>
        </p:nvPicPr>
        <p:blipFill rotWithShape="1">
          <a:blip r:embed="rId3">
            <a:alphaModFix/>
          </a:blip>
          <a:srcRect b="23105" l="24736" r="29018" t="44993"/>
          <a:stretch/>
        </p:blipFill>
        <p:spPr>
          <a:xfrm>
            <a:off x="6126275" y="2916300"/>
            <a:ext cx="1693325" cy="1175925"/>
          </a:xfrm>
          <a:prstGeom prst="rect">
            <a:avLst/>
          </a:prstGeom>
          <a:noFill/>
          <a:ln>
            <a:noFill/>
          </a:ln>
        </p:spPr>
      </p:pic>
      <p:pic>
        <p:nvPicPr>
          <p:cNvPr id="82" name="Google Shape;82;p15"/>
          <p:cNvPicPr preferRelativeResize="0"/>
          <p:nvPr/>
        </p:nvPicPr>
        <p:blipFill>
          <a:blip r:embed="rId4">
            <a:alphaModFix/>
          </a:blip>
          <a:stretch>
            <a:fillRect/>
          </a:stretch>
        </p:blipFill>
        <p:spPr>
          <a:xfrm>
            <a:off x="7070450" y="1266325"/>
            <a:ext cx="1567892" cy="1175923"/>
          </a:xfrm>
          <a:prstGeom prst="rect">
            <a:avLst/>
          </a:prstGeom>
          <a:noFill/>
          <a:ln>
            <a:noFill/>
          </a:ln>
        </p:spPr>
      </p:pic>
      <p:pic>
        <p:nvPicPr>
          <p:cNvPr id="83" name="Google Shape;83;p15"/>
          <p:cNvPicPr preferRelativeResize="0"/>
          <p:nvPr/>
        </p:nvPicPr>
        <p:blipFill rotWithShape="1">
          <a:blip r:embed="rId5">
            <a:alphaModFix/>
          </a:blip>
          <a:srcRect b="0" l="0" r="9950" t="0"/>
          <a:stretch/>
        </p:blipFill>
        <p:spPr>
          <a:xfrm>
            <a:off x="5209025" y="1266325"/>
            <a:ext cx="1567898" cy="1175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914400" marR="0" rtl="0" algn="l">
              <a:lnSpc>
                <a:spcPct val="115000"/>
              </a:lnSpc>
              <a:spcBef>
                <a:spcPts val="2000"/>
              </a:spcBef>
              <a:spcAft>
                <a:spcPts val="0"/>
              </a:spcAft>
              <a:buNone/>
            </a:pPr>
            <a:r>
              <a:rPr b="1" lang="en"/>
              <a:t>Special thanks!</a:t>
            </a:r>
            <a:endParaRPr b="1"/>
          </a:p>
          <a:p>
            <a:pPr indent="-317500" lvl="2" marL="1371600" rtl="0" algn="l">
              <a:spcBef>
                <a:spcPts val="500"/>
              </a:spcBef>
              <a:spcAft>
                <a:spcPts val="0"/>
              </a:spcAft>
              <a:buSzPts val="1400"/>
              <a:buChar char="-"/>
            </a:pPr>
            <a:r>
              <a:rPr lang="en"/>
              <a:t>Melissa’s group for link to VGA starter code</a:t>
            </a:r>
            <a:endParaRPr/>
          </a:p>
          <a:p>
            <a:pPr indent="-317500" lvl="2" marL="1371600" rtl="0" algn="l">
              <a:spcBef>
                <a:spcPts val="0"/>
              </a:spcBef>
              <a:spcAft>
                <a:spcPts val="0"/>
              </a:spcAft>
              <a:buSzPts val="1400"/>
              <a:buChar char="-"/>
            </a:pPr>
            <a:r>
              <a:rPr lang="en"/>
              <a:t>Ruining for link to joystick starter code</a:t>
            </a:r>
            <a:endParaRPr/>
          </a:p>
          <a:p>
            <a:pPr indent="0" lvl="0" marL="914400" rtl="0" algn="l">
              <a:spcBef>
                <a:spcPts val="2000"/>
              </a:spcBef>
              <a:spcAft>
                <a:spcPts val="0"/>
              </a:spcAft>
              <a:buNone/>
            </a:pPr>
            <a:r>
              <a:rPr b="1" lang="en"/>
              <a:t>Solution</a:t>
            </a:r>
            <a:endParaRPr b="1"/>
          </a:p>
          <a:p>
            <a:pPr indent="-317500" lvl="2" marL="1371600" rtl="0" algn="l">
              <a:spcBef>
                <a:spcPts val="500"/>
              </a:spcBef>
              <a:spcAft>
                <a:spcPts val="0"/>
              </a:spcAft>
              <a:buSzPts val="1400"/>
              <a:buChar char="-"/>
            </a:pPr>
            <a:r>
              <a:rPr lang="en"/>
              <a:t>Increased send/receive rate to twice snake’s refresh rate</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grpSp>
        <p:nvGrpSpPr>
          <p:cNvPr id="95" name="Google Shape;95;p17"/>
          <p:cNvGrpSpPr/>
          <p:nvPr/>
        </p:nvGrpSpPr>
        <p:grpSpPr>
          <a:xfrm>
            <a:off x="83106" y="2297966"/>
            <a:ext cx="2987799" cy="2944259"/>
            <a:chOff x="1831571" y="1272555"/>
            <a:chExt cx="4050704" cy="3991674"/>
          </a:xfrm>
        </p:grpSpPr>
        <p:sp>
          <p:nvSpPr>
            <p:cNvPr id="96" name="Google Shape;96;p17"/>
            <p:cNvSpPr/>
            <p:nvPr/>
          </p:nvSpPr>
          <p:spPr>
            <a:xfrm>
              <a:off x="2246713" y="2395650"/>
              <a:ext cx="923700" cy="92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txBox="1"/>
            <p:nvPr/>
          </p:nvSpPr>
          <p:spPr>
            <a:xfrm>
              <a:off x="2134975" y="2611823"/>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START</a:t>
              </a:r>
              <a:endParaRPr sz="1200"/>
            </a:p>
          </p:txBody>
        </p:sp>
        <p:sp>
          <p:nvSpPr>
            <p:cNvPr id="98" name="Google Shape;98;p17"/>
            <p:cNvSpPr txBox="1"/>
            <p:nvPr/>
          </p:nvSpPr>
          <p:spPr>
            <a:xfrm>
              <a:off x="2461125" y="1392862"/>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RESET</a:t>
              </a:r>
              <a:endParaRPr sz="1200"/>
            </a:p>
          </p:txBody>
        </p:sp>
        <p:sp>
          <p:nvSpPr>
            <p:cNvPr id="99" name="Google Shape;99;p17"/>
            <p:cNvSpPr txBox="1"/>
            <p:nvPr/>
          </p:nvSpPr>
          <p:spPr>
            <a:xfrm>
              <a:off x="2461125" y="3893075"/>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BTNC</a:t>
              </a:r>
              <a:endParaRPr sz="1200"/>
            </a:p>
          </p:txBody>
        </p:sp>
        <p:sp>
          <p:nvSpPr>
            <p:cNvPr id="100" name="Google Shape;100;p17"/>
            <p:cNvSpPr/>
            <p:nvPr/>
          </p:nvSpPr>
          <p:spPr>
            <a:xfrm rot="-2700000">
              <a:off x="2708602" y="1756112"/>
              <a:ext cx="2202779" cy="2202779"/>
            </a:xfrm>
            <a:prstGeom prst="arc">
              <a:avLst>
                <a:gd fmla="val 15809201" name="adj1"/>
                <a:gd fmla="val 18449781"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7"/>
            <p:cNvSpPr/>
            <p:nvPr/>
          </p:nvSpPr>
          <p:spPr>
            <a:xfrm rot="7198266">
              <a:off x="3898500" y="1441502"/>
              <a:ext cx="923607" cy="923607"/>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p:nvPr/>
          </p:nvSpPr>
          <p:spPr>
            <a:xfrm rot="4498203">
              <a:off x="2708745" y="1756081"/>
              <a:ext cx="2202652" cy="2202652"/>
            </a:xfrm>
            <a:prstGeom prst="arc">
              <a:avLst>
                <a:gd fmla="val 15809201" name="adj1"/>
                <a:gd fmla="val 18449781"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7"/>
            <p:cNvSpPr txBox="1"/>
            <p:nvPr/>
          </p:nvSpPr>
          <p:spPr>
            <a:xfrm rot="899">
              <a:off x="3786600" y="1657737"/>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LOST</a:t>
              </a:r>
              <a:endParaRPr sz="1200"/>
            </a:p>
          </p:txBody>
        </p:sp>
        <p:sp>
          <p:nvSpPr>
            <p:cNvPr id="104" name="Google Shape;104;p17"/>
            <p:cNvSpPr/>
            <p:nvPr/>
          </p:nvSpPr>
          <p:spPr>
            <a:xfrm rot="-7199233">
              <a:off x="3898894" y="3349534"/>
              <a:ext cx="923757" cy="923757"/>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p:nvPr/>
          </p:nvSpPr>
          <p:spPr>
            <a:xfrm rot="-9899681">
              <a:off x="2708721" y="1756193"/>
              <a:ext cx="2202708" cy="2202708"/>
            </a:xfrm>
            <a:prstGeom prst="arc">
              <a:avLst>
                <a:gd fmla="val 15809201" name="adj1"/>
                <a:gd fmla="val 18449781"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txBox="1"/>
            <p:nvPr/>
          </p:nvSpPr>
          <p:spPr>
            <a:xfrm rot="899">
              <a:off x="3786934" y="3565801"/>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PLAY</a:t>
              </a:r>
              <a:endParaRPr sz="1200"/>
            </a:p>
          </p:txBody>
        </p:sp>
        <p:sp>
          <p:nvSpPr>
            <p:cNvPr id="107" name="Google Shape;107;p17"/>
            <p:cNvSpPr txBox="1"/>
            <p:nvPr/>
          </p:nvSpPr>
          <p:spPr>
            <a:xfrm>
              <a:off x="4735075" y="2657175"/>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LOST</a:t>
              </a:r>
              <a:endParaRPr sz="1200"/>
            </a:p>
          </p:txBody>
        </p:sp>
        <p:sp>
          <p:nvSpPr>
            <p:cNvPr id="108" name="Google Shape;108;p17"/>
            <p:cNvSpPr/>
            <p:nvPr/>
          </p:nvSpPr>
          <p:spPr>
            <a:xfrm rot="857278">
              <a:off x="2069304" y="2823863"/>
              <a:ext cx="2202633" cy="2202633"/>
            </a:xfrm>
            <a:prstGeom prst="arc">
              <a:avLst>
                <a:gd fmla="val 15809201" name="adj1"/>
                <a:gd fmla="val 18449781"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7"/>
            <p:cNvSpPr txBox="1"/>
            <p:nvPr/>
          </p:nvSpPr>
          <p:spPr>
            <a:xfrm>
              <a:off x="3435025" y="247240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RESET</a:t>
              </a:r>
              <a:endParaRPr sz="1200"/>
            </a:p>
          </p:txBody>
        </p:sp>
      </p:grpSp>
      <p:grpSp>
        <p:nvGrpSpPr>
          <p:cNvPr id="110" name="Google Shape;110;p17"/>
          <p:cNvGrpSpPr/>
          <p:nvPr/>
        </p:nvGrpSpPr>
        <p:grpSpPr>
          <a:xfrm>
            <a:off x="1810374" y="-423893"/>
            <a:ext cx="5567405" cy="5567405"/>
            <a:chOff x="-116275" y="-931675"/>
            <a:chExt cx="7548000" cy="7548000"/>
          </a:xfrm>
        </p:grpSpPr>
        <p:sp>
          <p:nvSpPr>
            <p:cNvPr id="111" name="Google Shape;111;p17"/>
            <p:cNvSpPr/>
            <p:nvPr/>
          </p:nvSpPr>
          <p:spPr>
            <a:xfrm rot="5400000">
              <a:off x="2094450" y="-9316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116275" y="12710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p:nvPr/>
          </p:nvSpPr>
          <p:spPr>
            <a:xfrm rot="-5400000">
              <a:off x="2094450" y="348192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7"/>
            <p:cNvSpPr/>
            <p:nvPr/>
          </p:nvSpPr>
          <p:spPr>
            <a:xfrm>
              <a:off x="2094438" y="1279025"/>
              <a:ext cx="923700" cy="92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p:nvPr/>
          </p:nvSpPr>
          <p:spPr>
            <a:xfrm>
              <a:off x="4297313" y="1279025"/>
              <a:ext cx="923700" cy="92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7"/>
            <p:cNvSpPr/>
            <p:nvPr/>
          </p:nvSpPr>
          <p:spPr>
            <a:xfrm>
              <a:off x="2094450" y="12710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txBox="1"/>
            <p:nvPr/>
          </p:nvSpPr>
          <p:spPr>
            <a:xfrm>
              <a:off x="3088050" y="81162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BTNU</a:t>
              </a:r>
              <a:endParaRPr sz="1200"/>
            </a:p>
          </p:txBody>
        </p:sp>
        <p:sp>
          <p:nvSpPr>
            <p:cNvPr id="118" name="Google Shape;118;p17"/>
            <p:cNvSpPr txBox="1"/>
            <p:nvPr/>
          </p:nvSpPr>
          <p:spPr>
            <a:xfrm>
              <a:off x="1982700" y="149519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UP</a:t>
              </a:r>
              <a:endParaRPr sz="1200"/>
            </a:p>
          </p:txBody>
        </p:sp>
        <p:sp>
          <p:nvSpPr>
            <p:cNvPr id="119" name="Google Shape;119;p17"/>
            <p:cNvSpPr txBox="1"/>
            <p:nvPr/>
          </p:nvSpPr>
          <p:spPr>
            <a:xfrm>
              <a:off x="4185575" y="149519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LEFT</a:t>
              </a:r>
              <a:endParaRPr sz="1200"/>
            </a:p>
          </p:txBody>
        </p:sp>
        <p:sp>
          <p:nvSpPr>
            <p:cNvPr id="120" name="Google Shape;120;p17"/>
            <p:cNvSpPr/>
            <p:nvPr/>
          </p:nvSpPr>
          <p:spPr>
            <a:xfrm>
              <a:off x="2094425" y="3481925"/>
              <a:ext cx="923700" cy="92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p:nvPr/>
          </p:nvSpPr>
          <p:spPr>
            <a:xfrm>
              <a:off x="4297300" y="3481925"/>
              <a:ext cx="923700" cy="92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txBox="1"/>
            <p:nvPr/>
          </p:nvSpPr>
          <p:spPr>
            <a:xfrm>
              <a:off x="1982688" y="369809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RIGHT</a:t>
              </a:r>
              <a:endParaRPr sz="1200"/>
            </a:p>
          </p:txBody>
        </p:sp>
        <p:sp>
          <p:nvSpPr>
            <p:cNvPr id="123" name="Google Shape;123;p17"/>
            <p:cNvSpPr txBox="1"/>
            <p:nvPr/>
          </p:nvSpPr>
          <p:spPr>
            <a:xfrm>
              <a:off x="4185563" y="369809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DOWN</a:t>
              </a:r>
              <a:endParaRPr sz="1200"/>
            </a:p>
          </p:txBody>
        </p:sp>
        <p:sp>
          <p:nvSpPr>
            <p:cNvPr id="124" name="Google Shape;124;p17"/>
            <p:cNvSpPr/>
            <p:nvPr/>
          </p:nvSpPr>
          <p:spPr>
            <a:xfrm rot="-5400000">
              <a:off x="2094450" y="12710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7"/>
            <p:cNvSpPr/>
            <p:nvPr/>
          </p:nvSpPr>
          <p:spPr>
            <a:xfrm rot="10800000">
              <a:off x="2094450" y="12710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7"/>
            <p:cNvSpPr/>
            <p:nvPr/>
          </p:nvSpPr>
          <p:spPr>
            <a:xfrm rot="5400000">
              <a:off x="2094450" y="12710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7"/>
            <p:cNvSpPr/>
            <p:nvPr/>
          </p:nvSpPr>
          <p:spPr>
            <a:xfrm rot="10800000">
              <a:off x="4297325" y="1271075"/>
              <a:ext cx="3134400" cy="3134400"/>
            </a:xfrm>
            <a:prstGeom prst="arc">
              <a:avLst>
                <a:gd fmla="val 20315989" name="adj1"/>
                <a:gd fmla="val 1262738" name="adj2"/>
              </a:avLst>
            </a:prstGeom>
            <a:noFill/>
            <a:ln cap="flat" cmpd="sng" w="19050">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7"/>
            <p:cNvSpPr txBox="1"/>
            <p:nvPr/>
          </p:nvSpPr>
          <p:spPr>
            <a:xfrm>
              <a:off x="3084125" y="4405475"/>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BTND</a:t>
              </a:r>
              <a:endParaRPr sz="1200"/>
            </a:p>
          </p:txBody>
        </p:sp>
        <p:sp>
          <p:nvSpPr>
            <p:cNvPr id="129" name="Google Shape;129;p17"/>
            <p:cNvSpPr txBox="1"/>
            <p:nvPr/>
          </p:nvSpPr>
          <p:spPr>
            <a:xfrm>
              <a:off x="3088050" y="3542775"/>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BTNR</a:t>
              </a:r>
              <a:endParaRPr sz="1200"/>
            </a:p>
          </p:txBody>
        </p:sp>
        <p:sp>
          <p:nvSpPr>
            <p:cNvPr id="130" name="Google Shape;130;p17"/>
            <p:cNvSpPr txBox="1"/>
            <p:nvPr/>
          </p:nvSpPr>
          <p:spPr>
            <a:xfrm>
              <a:off x="3084125" y="1712831"/>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BTNL</a:t>
              </a:r>
              <a:endParaRPr sz="1200"/>
            </a:p>
          </p:txBody>
        </p:sp>
        <p:sp>
          <p:nvSpPr>
            <p:cNvPr id="131" name="Google Shape;131;p17"/>
            <p:cNvSpPr txBox="1"/>
            <p:nvPr/>
          </p:nvSpPr>
          <p:spPr>
            <a:xfrm>
              <a:off x="5066425" y="2642228"/>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BTNL</a:t>
              </a:r>
              <a:endParaRPr sz="1200"/>
            </a:p>
          </p:txBody>
        </p:sp>
        <p:sp>
          <p:nvSpPr>
            <p:cNvPr id="132" name="Google Shape;132;p17"/>
            <p:cNvSpPr txBox="1"/>
            <p:nvPr/>
          </p:nvSpPr>
          <p:spPr>
            <a:xfrm>
              <a:off x="1088451" y="2642225"/>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BTNR</a:t>
              </a:r>
              <a:endParaRPr sz="1200"/>
            </a:p>
          </p:txBody>
        </p:sp>
        <p:sp>
          <p:nvSpPr>
            <p:cNvPr id="133" name="Google Shape;133;p17"/>
            <p:cNvSpPr txBox="1"/>
            <p:nvPr/>
          </p:nvSpPr>
          <p:spPr>
            <a:xfrm>
              <a:off x="4132405" y="2627000"/>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BTND</a:t>
              </a:r>
              <a:endParaRPr sz="1200"/>
            </a:p>
          </p:txBody>
        </p:sp>
        <p:sp>
          <p:nvSpPr>
            <p:cNvPr id="134" name="Google Shape;134;p17"/>
            <p:cNvSpPr txBox="1"/>
            <p:nvPr/>
          </p:nvSpPr>
          <p:spPr>
            <a:xfrm>
              <a:off x="2033449" y="2642225"/>
              <a:ext cx="1147200" cy="5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BTNU</a:t>
              </a:r>
              <a:endParaRPr sz="1200"/>
            </a:p>
          </p:txBody>
        </p:sp>
      </p:grpSp>
      <p:grpSp>
        <p:nvGrpSpPr>
          <p:cNvPr id="135" name="Google Shape;135;p17"/>
          <p:cNvGrpSpPr/>
          <p:nvPr/>
        </p:nvGrpSpPr>
        <p:grpSpPr>
          <a:xfrm>
            <a:off x="5783117" y="1840172"/>
            <a:ext cx="3684583" cy="3684583"/>
            <a:chOff x="587550" y="120625"/>
            <a:chExt cx="5569200" cy="5569200"/>
          </a:xfrm>
        </p:grpSpPr>
        <p:sp>
          <p:nvSpPr>
            <p:cNvPr id="136" name="Google Shape;136;p17"/>
            <p:cNvSpPr/>
            <p:nvPr/>
          </p:nvSpPr>
          <p:spPr>
            <a:xfrm rot="-2700000">
              <a:off x="3779945" y="1920720"/>
              <a:ext cx="1969010" cy="1969010"/>
            </a:xfrm>
            <a:prstGeom prst="diagStripe">
              <a:avLst>
                <a:gd fmla="val 50000" name="adj"/>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7"/>
            <p:cNvSpPr/>
            <p:nvPr/>
          </p:nvSpPr>
          <p:spPr>
            <a:xfrm rot="-8100000">
              <a:off x="2387645" y="528420"/>
              <a:ext cx="1969010" cy="1969010"/>
            </a:xfrm>
            <a:prstGeom prst="diagStripe">
              <a:avLst>
                <a:gd fmla="val 50000" name="adj"/>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7"/>
            <p:cNvSpPr/>
            <p:nvPr/>
          </p:nvSpPr>
          <p:spPr>
            <a:xfrm rot="8100000">
              <a:off x="995345" y="1920720"/>
              <a:ext cx="1969010" cy="1969010"/>
            </a:xfrm>
            <a:prstGeom prst="diagStripe">
              <a:avLst>
                <a:gd fmla="val 50000" name="adj"/>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7"/>
            <p:cNvSpPr/>
            <p:nvPr/>
          </p:nvSpPr>
          <p:spPr>
            <a:xfrm rot="2700000">
              <a:off x="2387645" y="3313020"/>
              <a:ext cx="1969010" cy="1969010"/>
            </a:xfrm>
            <a:prstGeom prst="diagStripe">
              <a:avLst>
                <a:gd fmla="val 50000" name="adj"/>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7"/>
            <p:cNvSpPr/>
            <p:nvPr/>
          </p:nvSpPr>
          <p:spPr>
            <a:xfrm>
              <a:off x="1979850" y="1512925"/>
              <a:ext cx="2784600" cy="2784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7"/>
            <p:cNvSpPr txBox="1"/>
            <p:nvPr/>
          </p:nvSpPr>
          <p:spPr>
            <a:xfrm>
              <a:off x="2891690" y="1614146"/>
              <a:ext cx="9609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BTNU</a:t>
              </a:r>
              <a:endParaRPr sz="1200"/>
            </a:p>
          </p:txBody>
        </p:sp>
        <p:sp>
          <p:nvSpPr>
            <p:cNvPr id="142" name="Google Shape;142;p17"/>
            <p:cNvSpPr txBox="1"/>
            <p:nvPr/>
          </p:nvSpPr>
          <p:spPr>
            <a:xfrm>
              <a:off x="2891672" y="3695852"/>
              <a:ext cx="9609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BTND</a:t>
              </a:r>
              <a:endParaRPr sz="1200"/>
            </a:p>
          </p:txBody>
        </p:sp>
        <p:sp>
          <p:nvSpPr>
            <p:cNvPr id="143" name="Google Shape;143;p17"/>
            <p:cNvSpPr txBox="1"/>
            <p:nvPr/>
          </p:nvSpPr>
          <p:spPr>
            <a:xfrm>
              <a:off x="3938020" y="2732559"/>
              <a:ext cx="9609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BTNR</a:t>
              </a:r>
              <a:endParaRPr sz="1200"/>
            </a:p>
          </p:txBody>
        </p:sp>
        <p:sp>
          <p:nvSpPr>
            <p:cNvPr id="144" name="Google Shape;144;p17"/>
            <p:cNvSpPr txBox="1"/>
            <p:nvPr/>
          </p:nvSpPr>
          <p:spPr>
            <a:xfrm>
              <a:off x="1843218" y="2732593"/>
              <a:ext cx="9609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BTNL</a:t>
              </a:r>
              <a:endParaRPr sz="1200"/>
            </a:p>
          </p:txBody>
        </p:sp>
        <p:cxnSp>
          <p:nvCxnSpPr>
            <p:cNvPr id="145" name="Google Shape;145;p17"/>
            <p:cNvCxnSpPr/>
            <p:nvPr/>
          </p:nvCxnSpPr>
          <p:spPr>
            <a:xfrm rot="10800000">
              <a:off x="5118125" y="1732825"/>
              <a:ext cx="0" cy="2344800"/>
            </a:xfrm>
            <a:prstGeom prst="straightConnector1">
              <a:avLst/>
            </a:prstGeom>
            <a:noFill/>
            <a:ln cap="flat" cmpd="sng" w="19050">
              <a:solidFill>
                <a:srgbClr val="000000"/>
              </a:solidFill>
              <a:prstDash val="solid"/>
              <a:round/>
              <a:headEnd len="med" w="med" type="none"/>
              <a:tailEnd len="med" w="med" type="triangle"/>
            </a:ln>
          </p:spPr>
        </p:cxnSp>
        <p:sp>
          <p:nvSpPr>
            <p:cNvPr id="146" name="Google Shape;146;p17"/>
            <p:cNvSpPr txBox="1"/>
            <p:nvPr/>
          </p:nvSpPr>
          <p:spPr>
            <a:xfrm>
              <a:off x="5118125" y="2732575"/>
              <a:ext cx="5583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X</a:t>
              </a:r>
              <a:endParaRPr sz="1200"/>
            </a:p>
          </p:txBody>
        </p:sp>
        <p:cxnSp>
          <p:nvCxnSpPr>
            <p:cNvPr id="147" name="Google Shape;147;p17"/>
            <p:cNvCxnSpPr/>
            <p:nvPr/>
          </p:nvCxnSpPr>
          <p:spPr>
            <a:xfrm>
              <a:off x="3372150" y="17400"/>
              <a:ext cx="0" cy="2344800"/>
            </a:xfrm>
            <a:prstGeom prst="straightConnector1">
              <a:avLst/>
            </a:prstGeom>
            <a:noFill/>
            <a:ln cap="flat" cmpd="sng" w="19050">
              <a:solidFill>
                <a:srgbClr val="000000"/>
              </a:solidFill>
              <a:prstDash val="solid"/>
              <a:round/>
              <a:headEnd len="med" w="med" type="none"/>
              <a:tailEnd len="med" w="med" type="triangle"/>
            </a:ln>
          </p:spPr>
        </p:cxnSp>
        <p:sp>
          <p:nvSpPr>
            <p:cNvPr id="148" name="Google Shape;148;p17"/>
            <p:cNvSpPr txBox="1"/>
            <p:nvPr/>
          </p:nvSpPr>
          <p:spPr>
            <a:xfrm>
              <a:off x="3093000" y="666828"/>
              <a:ext cx="5583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a:t>
              </a:r>
              <a:endParaRPr sz="1200"/>
            </a:p>
          </p:txBody>
        </p:sp>
      </p:grpSp>
      <p:sp>
        <p:nvSpPr>
          <p:cNvPr id="149" name="Google Shape;149;p17"/>
          <p:cNvSpPr txBox="1"/>
          <p:nvPr/>
        </p:nvSpPr>
        <p:spPr>
          <a:xfrm>
            <a:off x="235500" y="1696575"/>
            <a:ext cx="23016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  Master_state_machine</a:t>
            </a:r>
            <a:endParaRPr>
              <a:solidFill>
                <a:schemeClr val="dk2"/>
              </a:solidFill>
              <a:latin typeface="Open Sans"/>
              <a:ea typeface="Open Sans"/>
              <a:cs typeface="Open Sans"/>
              <a:sym typeface="Open Sans"/>
            </a:endParaRPr>
          </a:p>
        </p:txBody>
      </p:sp>
      <p:sp>
        <p:nvSpPr>
          <p:cNvPr id="150" name="Google Shape;150;p17"/>
          <p:cNvSpPr txBox="1"/>
          <p:nvPr/>
        </p:nvSpPr>
        <p:spPr>
          <a:xfrm>
            <a:off x="3287238" y="352088"/>
            <a:ext cx="25695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  Navigation</a:t>
            </a:r>
            <a:r>
              <a:rPr lang="en">
                <a:solidFill>
                  <a:schemeClr val="dk2"/>
                </a:solidFill>
                <a:latin typeface="Open Sans"/>
                <a:ea typeface="Open Sans"/>
                <a:cs typeface="Open Sans"/>
                <a:sym typeface="Open Sans"/>
              </a:rPr>
              <a:t>_state_machine</a:t>
            </a:r>
            <a:endParaRPr>
              <a:solidFill>
                <a:schemeClr val="dk2"/>
              </a:solidFill>
              <a:latin typeface="Open Sans"/>
              <a:ea typeface="Open Sans"/>
              <a:cs typeface="Open Sans"/>
              <a:sym typeface="Open Sans"/>
            </a:endParaRPr>
          </a:p>
        </p:txBody>
      </p:sp>
      <p:sp>
        <p:nvSpPr>
          <p:cNvPr id="151" name="Google Shape;151;p17"/>
          <p:cNvSpPr txBox="1"/>
          <p:nvPr/>
        </p:nvSpPr>
        <p:spPr>
          <a:xfrm>
            <a:off x="6815775" y="1673263"/>
            <a:ext cx="14502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  Pmod</a:t>
            </a:r>
            <a:r>
              <a:rPr lang="en">
                <a:solidFill>
                  <a:schemeClr val="dk2"/>
                </a:solidFill>
                <a:latin typeface="Open Sans"/>
                <a:ea typeface="Open Sans"/>
                <a:cs typeface="Open Sans"/>
                <a:sym typeface="Open Sans"/>
              </a:rPr>
              <a:t>JSTK</a:t>
            </a:r>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(by theme)</a:t>
            </a:r>
            <a:endParaRPr/>
          </a:p>
        </p:txBody>
      </p:sp>
      <p:sp>
        <p:nvSpPr>
          <p:cNvPr id="157" name="Google Shape;157;p1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2000"/>
              </a:spcBef>
              <a:spcAft>
                <a:spcPts val="0"/>
              </a:spcAft>
              <a:buNone/>
            </a:pPr>
            <a:r>
              <a:rPr lang="en" sz="1800"/>
              <a:t>Top module</a:t>
            </a:r>
            <a:endParaRPr sz="1800"/>
          </a:p>
          <a:p>
            <a:pPr indent="-317500" lvl="1" marL="914400" rtl="0" algn="l">
              <a:spcBef>
                <a:spcPts val="500"/>
              </a:spcBef>
              <a:spcAft>
                <a:spcPts val="0"/>
              </a:spcAft>
              <a:buSzPts val="1400"/>
              <a:buChar char="-"/>
            </a:pPr>
            <a:r>
              <a:rPr lang="en" sz="1400"/>
              <a:t>snake_wrapper</a:t>
            </a:r>
            <a:endParaRPr sz="1800"/>
          </a:p>
          <a:p>
            <a:pPr indent="0" lvl="0" marL="0" marR="0" rtl="0" algn="l">
              <a:lnSpc>
                <a:spcPct val="115000"/>
              </a:lnSpc>
              <a:spcBef>
                <a:spcPts val="2000"/>
              </a:spcBef>
              <a:spcAft>
                <a:spcPts val="0"/>
              </a:spcAft>
              <a:buNone/>
            </a:pPr>
            <a:r>
              <a:rPr lang="en" sz="1800"/>
              <a:t>Game logic</a:t>
            </a:r>
            <a:endParaRPr sz="1800"/>
          </a:p>
          <a:p>
            <a:pPr indent="-317500" lvl="1" marL="914400" rtl="0" algn="l">
              <a:spcBef>
                <a:spcPts val="500"/>
              </a:spcBef>
              <a:spcAft>
                <a:spcPts val="0"/>
              </a:spcAft>
              <a:buSzPts val="1400"/>
              <a:buChar char="-"/>
            </a:pPr>
            <a:r>
              <a:rPr lang="en" sz="1400"/>
              <a:t>Master_state_machine</a:t>
            </a:r>
            <a:endParaRPr sz="1400"/>
          </a:p>
          <a:p>
            <a:pPr indent="-317500" lvl="1" marL="914400" rtl="0" algn="l">
              <a:spcBef>
                <a:spcPts val="0"/>
              </a:spcBef>
              <a:spcAft>
                <a:spcPts val="0"/>
              </a:spcAft>
              <a:buSzPts val="1400"/>
              <a:buChar char="-"/>
            </a:pPr>
            <a:r>
              <a:rPr lang="en" sz="1400"/>
              <a:t>Snake_control</a:t>
            </a:r>
            <a:endParaRPr sz="1400"/>
          </a:p>
          <a:p>
            <a:pPr indent="-317500" lvl="1" marL="914400" rtl="0" algn="l">
              <a:spcBef>
                <a:spcPts val="0"/>
              </a:spcBef>
              <a:spcAft>
                <a:spcPts val="0"/>
              </a:spcAft>
              <a:buSzPts val="1400"/>
              <a:buChar char="-"/>
            </a:pPr>
            <a:r>
              <a:rPr lang="en" sz="1400"/>
              <a:t>Navigation_state_machine</a:t>
            </a:r>
            <a:endParaRPr sz="1400"/>
          </a:p>
          <a:p>
            <a:pPr indent="-317500" lvl="1" marL="914400" rtl="0" algn="l">
              <a:spcBef>
                <a:spcPts val="0"/>
              </a:spcBef>
              <a:spcAft>
                <a:spcPts val="0"/>
              </a:spcAft>
              <a:buSzPts val="1400"/>
              <a:buChar char="-"/>
            </a:pPr>
            <a:r>
              <a:rPr lang="en" sz="1400"/>
              <a:t>random_num_gen</a:t>
            </a:r>
            <a:endParaRPr sz="1400"/>
          </a:p>
          <a:p>
            <a:pPr indent="-317500" lvl="1" marL="914400" rtl="0" algn="l">
              <a:spcBef>
                <a:spcPts val="0"/>
              </a:spcBef>
              <a:spcAft>
                <a:spcPts val="0"/>
              </a:spcAft>
              <a:buSzPts val="1400"/>
              <a:buChar char="-"/>
            </a:pPr>
            <a:r>
              <a:rPr lang="en" sz="1400"/>
              <a:t>Generic_Counter</a:t>
            </a:r>
            <a:endParaRPr/>
          </a:p>
        </p:txBody>
      </p:sp>
      <p:sp>
        <p:nvSpPr>
          <p:cNvPr id="158" name="Google Shape;158;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2000"/>
              </a:spcBef>
              <a:spcAft>
                <a:spcPts val="0"/>
              </a:spcAft>
              <a:buNone/>
            </a:pPr>
            <a:r>
              <a:rPr lang="en" sz="1800"/>
              <a:t>VGA</a:t>
            </a:r>
            <a:endParaRPr sz="1800"/>
          </a:p>
          <a:p>
            <a:pPr indent="-317500" lvl="1" marL="914400" rtl="0" algn="l">
              <a:spcBef>
                <a:spcPts val="500"/>
              </a:spcBef>
              <a:spcAft>
                <a:spcPts val="0"/>
              </a:spcAft>
              <a:buSzPts val="1400"/>
              <a:buChar char="-"/>
            </a:pPr>
            <a:r>
              <a:rPr lang="en" sz="1400"/>
              <a:t>VGA_module</a:t>
            </a:r>
            <a:endParaRPr sz="1400"/>
          </a:p>
          <a:p>
            <a:pPr indent="-317500" lvl="1" marL="914400" rtl="0" algn="l">
              <a:spcBef>
                <a:spcPts val="0"/>
              </a:spcBef>
              <a:spcAft>
                <a:spcPts val="0"/>
              </a:spcAft>
              <a:buSzPts val="1400"/>
              <a:buChar char="-"/>
            </a:pPr>
            <a:r>
              <a:rPr lang="en" sz="1400"/>
              <a:t>Generic_Counter</a:t>
            </a:r>
            <a:endParaRPr sz="1800"/>
          </a:p>
          <a:p>
            <a:pPr indent="0" lvl="0" marL="0" marR="0" rtl="0" algn="l">
              <a:lnSpc>
                <a:spcPct val="115000"/>
              </a:lnSpc>
              <a:spcBef>
                <a:spcPts val="2000"/>
              </a:spcBef>
              <a:spcAft>
                <a:spcPts val="0"/>
              </a:spcAft>
              <a:buNone/>
            </a:pPr>
            <a:r>
              <a:rPr lang="en" sz="1800"/>
              <a:t>Joystick</a:t>
            </a:r>
            <a:endParaRPr sz="1800"/>
          </a:p>
          <a:p>
            <a:pPr indent="-317500" lvl="1" marL="914400" rtl="0" algn="l">
              <a:spcBef>
                <a:spcPts val="500"/>
              </a:spcBef>
              <a:spcAft>
                <a:spcPts val="0"/>
              </a:spcAft>
              <a:buSzPts val="1400"/>
              <a:buChar char="-"/>
            </a:pPr>
            <a:r>
              <a:rPr lang="en" sz="1400"/>
              <a:t>PmodJSTK_Demo</a:t>
            </a:r>
            <a:endParaRPr sz="1400"/>
          </a:p>
          <a:p>
            <a:pPr indent="-317500" lvl="1" marL="914400" rtl="0" algn="l">
              <a:spcBef>
                <a:spcPts val="0"/>
              </a:spcBef>
              <a:spcAft>
                <a:spcPts val="0"/>
              </a:spcAft>
              <a:buSzPts val="1400"/>
              <a:buChar char="-"/>
            </a:pPr>
            <a:r>
              <a:rPr lang="en" sz="1400"/>
              <a:t>PmodJSTK</a:t>
            </a:r>
            <a:endParaRPr sz="1400"/>
          </a:p>
          <a:p>
            <a:pPr indent="-317500" lvl="1" marL="914400" rtl="0" algn="l">
              <a:spcBef>
                <a:spcPts val="0"/>
              </a:spcBef>
              <a:spcAft>
                <a:spcPts val="0"/>
              </a:spcAft>
              <a:buSzPts val="1400"/>
              <a:buChar char="-"/>
            </a:pPr>
            <a:r>
              <a:rPr lang="en" sz="1400"/>
              <a:t>spiCtrl</a:t>
            </a:r>
            <a:endParaRPr sz="1400"/>
          </a:p>
          <a:p>
            <a:pPr indent="-317500" lvl="1" marL="914400" rtl="0" algn="l">
              <a:spcBef>
                <a:spcPts val="0"/>
              </a:spcBef>
              <a:spcAft>
                <a:spcPts val="0"/>
              </a:spcAft>
              <a:buSzPts val="1400"/>
              <a:buChar char="-"/>
            </a:pPr>
            <a:r>
              <a:rPr lang="en" sz="1400"/>
              <a:t>SPImode0</a:t>
            </a:r>
            <a:endParaRPr sz="1400"/>
          </a:p>
          <a:p>
            <a:pPr indent="-317500" lvl="1" marL="914400" rtl="0" algn="l">
              <a:spcBef>
                <a:spcPts val="0"/>
              </a:spcBef>
              <a:spcAft>
                <a:spcPts val="0"/>
              </a:spcAft>
              <a:buSzPts val="1400"/>
              <a:buChar char="-"/>
            </a:pPr>
            <a:r>
              <a:rPr lang="en" sz="1400"/>
              <a:t>ClkDiv_5Hz</a:t>
            </a:r>
            <a:endParaRPr sz="1400"/>
          </a:p>
          <a:p>
            <a:pPr indent="-317500" lvl="1" marL="914400" rtl="0" algn="l">
              <a:spcBef>
                <a:spcPts val="0"/>
              </a:spcBef>
              <a:spcAft>
                <a:spcPts val="0"/>
              </a:spcAft>
              <a:buSzPts val="1400"/>
              <a:buChar char="-"/>
            </a:pPr>
            <a:r>
              <a:rPr lang="en" sz="1400"/>
              <a:t>ClkDiv_66_67kHz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64" name="Google Shape;16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(hierarchy)</a:t>
            </a:r>
            <a:endParaRPr/>
          </a:p>
        </p:txBody>
      </p:sp>
      <p:sp>
        <p:nvSpPr>
          <p:cNvPr id="170" name="Google Shape;17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0"/>
              </a:spcBef>
              <a:spcAft>
                <a:spcPts val="0"/>
              </a:spcAft>
              <a:buSzPct val="100000"/>
              <a:buChar char="-"/>
            </a:pPr>
            <a:r>
              <a:rPr lang="en"/>
              <a:t>snake_wrapper</a:t>
            </a:r>
            <a:endParaRPr/>
          </a:p>
          <a:p>
            <a:pPr indent="-297497" lvl="1" marL="914400" rtl="0" algn="l">
              <a:lnSpc>
                <a:spcPct val="150000"/>
              </a:lnSpc>
              <a:spcBef>
                <a:spcPts val="0"/>
              </a:spcBef>
              <a:spcAft>
                <a:spcPts val="0"/>
              </a:spcAft>
              <a:buSzPct val="100000"/>
              <a:buChar char="-"/>
            </a:pPr>
            <a:r>
              <a:rPr lang="en"/>
              <a:t>Master_state_machine</a:t>
            </a:r>
            <a:endParaRPr/>
          </a:p>
          <a:p>
            <a:pPr indent="-297497" lvl="1" marL="914400" rtl="0" algn="l">
              <a:lnSpc>
                <a:spcPct val="150000"/>
              </a:lnSpc>
              <a:spcBef>
                <a:spcPts val="0"/>
              </a:spcBef>
              <a:spcAft>
                <a:spcPts val="0"/>
              </a:spcAft>
              <a:buSzPct val="100000"/>
              <a:buChar char="-"/>
            </a:pPr>
            <a:r>
              <a:rPr lang="en"/>
              <a:t>Snake_control</a:t>
            </a:r>
            <a:endParaRPr/>
          </a:p>
          <a:p>
            <a:pPr indent="-297497" lvl="2" marL="1371600" rtl="0" algn="l">
              <a:lnSpc>
                <a:spcPct val="150000"/>
              </a:lnSpc>
              <a:spcBef>
                <a:spcPts val="0"/>
              </a:spcBef>
              <a:spcAft>
                <a:spcPts val="0"/>
              </a:spcAft>
              <a:buSzPct val="100000"/>
              <a:buChar char="-"/>
            </a:pPr>
            <a:r>
              <a:rPr lang="en"/>
              <a:t>Generic_Counter</a:t>
            </a:r>
            <a:endParaRPr/>
          </a:p>
          <a:p>
            <a:pPr indent="-297497" lvl="1" marL="914400" rtl="0" algn="l">
              <a:lnSpc>
                <a:spcPct val="150000"/>
              </a:lnSpc>
              <a:spcBef>
                <a:spcPts val="0"/>
              </a:spcBef>
              <a:spcAft>
                <a:spcPts val="0"/>
              </a:spcAft>
              <a:buSzPct val="100000"/>
              <a:buChar char="-"/>
            </a:pPr>
            <a:r>
              <a:rPr lang="en"/>
              <a:t>Navigation_state_machine</a:t>
            </a:r>
            <a:endParaRPr/>
          </a:p>
          <a:p>
            <a:pPr indent="-297497" lvl="1" marL="914400" rtl="0" algn="l">
              <a:lnSpc>
                <a:spcPct val="150000"/>
              </a:lnSpc>
              <a:spcBef>
                <a:spcPts val="0"/>
              </a:spcBef>
              <a:spcAft>
                <a:spcPts val="0"/>
              </a:spcAft>
              <a:buSzPct val="100000"/>
              <a:buChar char="-"/>
            </a:pPr>
            <a:r>
              <a:rPr lang="en"/>
              <a:t>random_num_gen</a:t>
            </a:r>
            <a:endParaRPr/>
          </a:p>
          <a:p>
            <a:pPr indent="-297497" lvl="1" marL="914400" rtl="0" algn="l">
              <a:lnSpc>
                <a:spcPct val="150000"/>
              </a:lnSpc>
              <a:spcBef>
                <a:spcPts val="0"/>
              </a:spcBef>
              <a:spcAft>
                <a:spcPts val="0"/>
              </a:spcAft>
              <a:buSzPct val="100000"/>
              <a:buChar char="-"/>
            </a:pPr>
            <a:r>
              <a:rPr lang="en"/>
              <a:t>VGA_module</a:t>
            </a:r>
            <a:endParaRPr/>
          </a:p>
          <a:p>
            <a:pPr indent="-297497" lvl="2" marL="1371600" rtl="0" algn="l">
              <a:lnSpc>
                <a:spcPct val="150000"/>
              </a:lnSpc>
              <a:spcBef>
                <a:spcPts val="0"/>
              </a:spcBef>
              <a:spcAft>
                <a:spcPts val="0"/>
              </a:spcAft>
              <a:buSzPct val="100000"/>
              <a:buChar char="-"/>
            </a:pPr>
            <a:r>
              <a:rPr lang="en"/>
              <a:t>Generic_counter</a:t>
            </a:r>
            <a:endParaRPr/>
          </a:p>
          <a:p>
            <a:pPr indent="-297497" lvl="1" marL="914400" rtl="0" algn="l">
              <a:lnSpc>
                <a:spcPct val="150000"/>
              </a:lnSpc>
              <a:spcBef>
                <a:spcPts val="0"/>
              </a:spcBef>
              <a:spcAft>
                <a:spcPts val="0"/>
              </a:spcAft>
              <a:buSzPct val="100000"/>
              <a:buChar char="-"/>
            </a:pPr>
            <a:r>
              <a:rPr lang="en"/>
              <a:t>PmodJSTK_Demo</a:t>
            </a:r>
            <a:endParaRPr/>
          </a:p>
          <a:p>
            <a:pPr indent="-297497" lvl="2" marL="1371600" rtl="0" algn="l">
              <a:lnSpc>
                <a:spcPct val="150000"/>
              </a:lnSpc>
              <a:spcBef>
                <a:spcPts val="0"/>
              </a:spcBef>
              <a:spcAft>
                <a:spcPts val="0"/>
              </a:spcAft>
              <a:buSzPct val="100000"/>
              <a:buChar char="-"/>
            </a:pPr>
            <a:r>
              <a:rPr lang="en"/>
              <a:t>PmodJSTK</a:t>
            </a:r>
            <a:endParaRPr/>
          </a:p>
          <a:p>
            <a:pPr indent="-297497" lvl="3" marL="1828800" rtl="0" algn="l">
              <a:lnSpc>
                <a:spcPct val="150000"/>
              </a:lnSpc>
              <a:spcBef>
                <a:spcPts val="0"/>
              </a:spcBef>
              <a:spcAft>
                <a:spcPts val="0"/>
              </a:spcAft>
              <a:buSzPct val="100000"/>
              <a:buChar char="-"/>
            </a:pPr>
            <a:r>
              <a:rPr lang="en"/>
              <a:t>spiCtrl</a:t>
            </a:r>
            <a:endParaRPr/>
          </a:p>
          <a:p>
            <a:pPr indent="-297497" lvl="3" marL="1828800" rtl="0" algn="l">
              <a:lnSpc>
                <a:spcPct val="150000"/>
              </a:lnSpc>
              <a:spcBef>
                <a:spcPts val="0"/>
              </a:spcBef>
              <a:spcAft>
                <a:spcPts val="0"/>
              </a:spcAft>
              <a:buSzPct val="100000"/>
              <a:buChar char="-"/>
            </a:pPr>
            <a:r>
              <a:rPr lang="en"/>
              <a:t>SPImode0</a:t>
            </a:r>
            <a:endParaRPr/>
          </a:p>
          <a:p>
            <a:pPr indent="-297497" lvl="3" marL="1828800" rtl="0" algn="l">
              <a:lnSpc>
                <a:spcPct val="150000"/>
              </a:lnSpc>
              <a:spcBef>
                <a:spcPts val="0"/>
              </a:spcBef>
              <a:spcAft>
                <a:spcPts val="0"/>
              </a:spcAft>
              <a:buSzPct val="100000"/>
              <a:buChar char="-"/>
            </a:pPr>
            <a:r>
              <a:rPr lang="en"/>
              <a:t>ClkDiv_66_67kHz</a:t>
            </a:r>
            <a:endParaRPr/>
          </a:p>
          <a:p>
            <a:pPr indent="-297497" lvl="2" marL="1371600" rtl="0" algn="l">
              <a:lnSpc>
                <a:spcPct val="150000"/>
              </a:lnSpc>
              <a:spcBef>
                <a:spcPts val="0"/>
              </a:spcBef>
              <a:spcAft>
                <a:spcPts val="0"/>
              </a:spcAft>
              <a:buSzPct val="100000"/>
              <a:buChar char="-"/>
            </a:pPr>
            <a:r>
              <a:rPr lang="en"/>
              <a:t>ClkDiv_5Hz</a:t>
            </a:r>
            <a:endParaRPr/>
          </a:p>
        </p:txBody>
      </p:sp>
      <p:pic>
        <p:nvPicPr>
          <p:cNvPr id="171" name="Google Shape;171;p20"/>
          <p:cNvPicPr preferRelativeResize="0"/>
          <p:nvPr/>
        </p:nvPicPr>
        <p:blipFill rotWithShape="1">
          <a:blip r:embed="rId3">
            <a:alphaModFix/>
          </a:blip>
          <a:srcRect b="7679" l="0" r="8062" t="21932"/>
          <a:stretch/>
        </p:blipFill>
        <p:spPr>
          <a:xfrm>
            <a:off x="3487100" y="1752600"/>
            <a:ext cx="5177125" cy="176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