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09" r:id="rId2"/>
    <p:sldId id="373" r:id="rId3"/>
    <p:sldId id="264" r:id="rId4"/>
    <p:sldId id="260" r:id="rId5"/>
    <p:sldId id="263" r:id="rId6"/>
    <p:sldId id="412" r:id="rId7"/>
    <p:sldId id="261" r:id="rId8"/>
    <p:sldId id="317" r:id="rId9"/>
    <p:sldId id="410" r:id="rId10"/>
    <p:sldId id="411" r:id="rId11"/>
    <p:sldId id="413" r:id="rId12"/>
    <p:sldId id="414" r:id="rId13"/>
  </p:sldIdLst>
  <p:sldSz cx="9144000" cy="5143500" type="screen16x9"/>
  <p:notesSz cx="6858000" cy="9144000"/>
  <p:defaultTextStyle>
    <a:defPPr>
      <a:defRPr lang="ru-RU"/>
    </a:defPPr>
    <a:lvl1pPr marL="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CACACA"/>
    <a:srgbClr val="F2F2F2"/>
    <a:srgbClr val="EE3C23"/>
    <a:srgbClr val="D9D9D9"/>
    <a:srgbClr val="212E3A"/>
    <a:srgbClr val="739A28"/>
    <a:srgbClr val="56741E"/>
    <a:srgbClr val="61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Темный стиль 1 - акцент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034" autoAdjust="0"/>
    <p:restoredTop sz="94660"/>
  </p:normalViewPr>
  <p:slideViewPr>
    <p:cSldViewPr>
      <p:cViewPr varScale="1">
        <p:scale>
          <a:sx n="103" d="100"/>
          <a:sy n="103" d="100"/>
        </p:scale>
        <p:origin x="147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A09C9-DC5C-4AFD-9195-144CF0F9E524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36BD2-CC38-4B7C-9E1E-D3A80D35DD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44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A36BD2-CC38-4B7C-9E1E-D3A80D35DD2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380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768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 hasCustomPrompt="1"/>
          </p:nvPr>
        </p:nvSpPr>
        <p:spPr>
          <a:xfrm>
            <a:off x="971549" y="3148460"/>
            <a:ext cx="1439863" cy="1439863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z="1000"/>
              <a:t>photo</a:t>
            </a:r>
            <a:endParaRPr lang="ru-RU"/>
          </a:p>
        </p:txBody>
      </p:sp>
      <p:sp>
        <p:nvSpPr>
          <p:cNvPr id="5" name="Рисунок 3"/>
          <p:cNvSpPr>
            <a:spLocks noGrp="1"/>
          </p:cNvSpPr>
          <p:nvPr>
            <p:ph type="pic" sz="quarter" idx="11" hasCustomPrompt="1"/>
          </p:nvPr>
        </p:nvSpPr>
        <p:spPr>
          <a:xfrm>
            <a:off x="6732240" y="3147814"/>
            <a:ext cx="1439863" cy="1439863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z="1000"/>
              <a:t>photo</a:t>
            </a:r>
            <a:endParaRPr lang="ru-RU"/>
          </a:p>
        </p:txBody>
      </p:sp>
      <p:sp>
        <p:nvSpPr>
          <p:cNvPr id="6" name="Рисунок 3"/>
          <p:cNvSpPr>
            <a:spLocks noGrp="1"/>
          </p:cNvSpPr>
          <p:nvPr>
            <p:ph type="pic" sz="quarter" idx="12" hasCustomPrompt="1"/>
          </p:nvPr>
        </p:nvSpPr>
        <p:spPr>
          <a:xfrm>
            <a:off x="3851920" y="3147814"/>
            <a:ext cx="1439863" cy="1439863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z="1000"/>
              <a:t>photo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14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 hasCustomPrompt="1"/>
          </p:nvPr>
        </p:nvSpPr>
        <p:spPr>
          <a:xfrm>
            <a:off x="3131840" y="1491630"/>
            <a:ext cx="1439862" cy="143986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photo</a:t>
            </a:r>
            <a:endParaRPr lang="ru-RU"/>
          </a:p>
        </p:txBody>
      </p:sp>
      <p:sp>
        <p:nvSpPr>
          <p:cNvPr id="5" name="Рисунок 3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1491630"/>
            <a:ext cx="1439862" cy="143986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photo</a:t>
            </a:r>
            <a:endParaRPr lang="ru-RU"/>
          </a:p>
        </p:txBody>
      </p:sp>
      <p:sp>
        <p:nvSpPr>
          <p:cNvPr id="6" name="Рисунок 3"/>
          <p:cNvSpPr>
            <a:spLocks noGrp="1"/>
          </p:cNvSpPr>
          <p:nvPr>
            <p:ph type="pic" sz="quarter" idx="12" hasCustomPrompt="1"/>
          </p:nvPr>
        </p:nvSpPr>
        <p:spPr>
          <a:xfrm>
            <a:off x="3131840" y="2931790"/>
            <a:ext cx="1439862" cy="143986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photo</a:t>
            </a:r>
            <a:endParaRPr lang="ru-RU"/>
          </a:p>
        </p:txBody>
      </p:sp>
      <p:sp>
        <p:nvSpPr>
          <p:cNvPr id="7" name="Рисунок 3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2931790"/>
            <a:ext cx="1439862" cy="143986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photo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859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 hasCustomPrompt="1"/>
          </p:nvPr>
        </p:nvSpPr>
        <p:spPr>
          <a:xfrm>
            <a:off x="2411413" y="1203325"/>
            <a:ext cx="3600450" cy="2305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photo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086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 hasCustomPrompt="1"/>
          </p:nvPr>
        </p:nvSpPr>
        <p:spPr>
          <a:xfrm>
            <a:off x="6156325" y="1995686"/>
            <a:ext cx="1152525" cy="1152327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photo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713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 hasCustomPrompt="1"/>
          </p:nvPr>
        </p:nvSpPr>
        <p:spPr>
          <a:xfrm>
            <a:off x="971552" y="1419622"/>
            <a:ext cx="1439863" cy="14414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photo</a:t>
            </a:r>
            <a:endParaRPr lang="ru-RU"/>
          </a:p>
        </p:txBody>
      </p:sp>
      <p:sp>
        <p:nvSpPr>
          <p:cNvPr id="5" name="Рисунок 3"/>
          <p:cNvSpPr>
            <a:spLocks noGrp="1"/>
          </p:cNvSpPr>
          <p:nvPr>
            <p:ph type="pic" sz="quarter" idx="11" hasCustomPrompt="1"/>
          </p:nvPr>
        </p:nvSpPr>
        <p:spPr>
          <a:xfrm>
            <a:off x="2411763" y="2860427"/>
            <a:ext cx="1439863" cy="14414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photo</a:t>
            </a:r>
            <a:endParaRPr lang="ru-RU"/>
          </a:p>
        </p:txBody>
      </p:sp>
      <p:sp>
        <p:nvSpPr>
          <p:cNvPr id="6" name="Рисунок 3"/>
          <p:cNvSpPr>
            <a:spLocks noGrp="1"/>
          </p:cNvSpPr>
          <p:nvPr>
            <p:ph type="pic" sz="quarter" idx="12" hasCustomPrompt="1"/>
          </p:nvPr>
        </p:nvSpPr>
        <p:spPr>
          <a:xfrm>
            <a:off x="3851923" y="1420266"/>
            <a:ext cx="1439863" cy="14414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photo</a:t>
            </a:r>
            <a:endParaRPr lang="ru-RU"/>
          </a:p>
        </p:txBody>
      </p:sp>
      <p:sp>
        <p:nvSpPr>
          <p:cNvPr id="7" name="Рисунок 3"/>
          <p:cNvSpPr>
            <a:spLocks noGrp="1"/>
          </p:cNvSpPr>
          <p:nvPr>
            <p:ph type="pic" sz="quarter" idx="13" hasCustomPrompt="1"/>
          </p:nvPr>
        </p:nvSpPr>
        <p:spPr>
          <a:xfrm>
            <a:off x="5292131" y="2861072"/>
            <a:ext cx="1439863" cy="14414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photo</a:t>
            </a:r>
            <a:endParaRPr lang="ru-RU"/>
          </a:p>
        </p:txBody>
      </p:sp>
      <p:sp>
        <p:nvSpPr>
          <p:cNvPr id="8" name="Рисунок 3"/>
          <p:cNvSpPr>
            <a:spLocks noGrp="1"/>
          </p:cNvSpPr>
          <p:nvPr>
            <p:ph type="pic" sz="quarter" idx="14" hasCustomPrompt="1"/>
          </p:nvPr>
        </p:nvSpPr>
        <p:spPr>
          <a:xfrm>
            <a:off x="6732243" y="1420266"/>
            <a:ext cx="1439863" cy="14414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photo</a:t>
            </a:r>
            <a:endParaRPr lang="ru-RU"/>
          </a:p>
        </p:txBody>
      </p:sp>
      <p:sp>
        <p:nvSpPr>
          <p:cNvPr id="9" name="Рисунок 3"/>
          <p:cNvSpPr>
            <a:spLocks noGrp="1"/>
          </p:cNvSpPr>
          <p:nvPr>
            <p:ph type="pic" sz="quarter" idx="15" hasCustomPrompt="1"/>
          </p:nvPr>
        </p:nvSpPr>
        <p:spPr>
          <a:xfrm>
            <a:off x="971552" y="2859782"/>
            <a:ext cx="1439863" cy="14414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photo</a:t>
            </a:r>
            <a:endParaRPr lang="ru-RU"/>
          </a:p>
        </p:txBody>
      </p:sp>
      <p:sp>
        <p:nvSpPr>
          <p:cNvPr id="10" name="Рисунок 3"/>
          <p:cNvSpPr>
            <a:spLocks noGrp="1"/>
          </p:cNvSpPr>
          <p:nvPr>
            <p:ph type="pic" sz="quarter" idx="16" hasCustomPrompt="1"/>
          </p:nvPr>
        </p:nvSpPr>
        <p:spPr>
          <a:xfrm>
            <a:off x="3851923" y="2860427"/>
            <a:ext cx="1439863" cy="14414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photo</a:t>
            </a:r>
            <a:endParaRPr lang="ru-RU"/>
          </a:p>
        </p:txBody>
      </p:sp>
      <p:sp>
        <p:nvSpPr>
          <p:cNvPr id="11" name="Рисунок 3"/>
          <p:cNvSpPr>
            <a:spLocks noGrp="1"/>
          </p:cNvSpPr>
          <p:nvPr>
            <p:ph type="pic" sz="quarter" idx="17" hasCustomPrompt="1"/>
          </p:nvPr>
        </p:nvSpPr>
        <p:spPr>
          <a:xfrm>
            <a:off x="6732243" y="2860427"/>
            <a:ext cx="1439863" cy="14414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photo</a:t>
            </a:r>
            <a:endParaRPr lang="ru-RU"/>
          </a:p>
        </p:txBody>
      </p:sp>
      <p:sp>
        <p:nvSpPr>
          <p:cNvPr id="14" name="Рисунок 3"/>
          <p:cNvSpPr>
            <a:spLocks noGrp="1"/>
          </p:cNvSpPr>
          <p:nvPr>
            <p:ph type="pic" sz="quarter" idx="18" hasCustomPrompt="1"/>
          </p:nvPr>
        </p:nvSpPr>
        <p:spPr>
          <a:xfrm>
            <a:off x="2411763" y="1420266"/>
            <a:ext cx="1439863" cy="14414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photo</a:t>
            </a:r>
            <a:endParaRPr lang="ru-RU"/>
          </a:p>
        </p:txBody>
      </p:sp>
      <p:sp>
        <p:nvSpPr>
          <p:cNvPr id="15" name="Рисунок 3"/>
          <p:cNvSpPr>
            <a:spLocks noGrp="1"/>
          </p:cNvSpPr>
          <p:nvPr>
            <p:ph type="pic" sz="quarter" idx="19" hasCustomPrompt="1"/>
          </p:nvPr>
        </p:nvSpPr>
        <p:spPr>
          <a:xfrm>
            <a:off x="5292131" y="1420912"/>
            <a:ext cx="1439863" cy="14414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photo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239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0" hasCustomPrompt="1"/>
          </p:nvPr>
        </p:nvSpPr>
        <p:spPr>
          <a:xfrm>
            <a:off x="971552" y="1851026"/>
            <a:ext cx="1439863" cy="14414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photo</a:t>
            </a:r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1" hasCustomPrompt="1"/>
          </p:nvPr>
        </p:nvSpPr>
        <p:spPr>
          <a:xfrm>
            <a:off x="2411763" y="3291831"/>
            <a:ext cx="1439863" cy="14414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photo</a:t>
            </a:r>
            <a:endParaRPr lang="ru-RU"/>
          </a:p>
        </p:txBody>
      </p:sp>
      <p:sp>
        <p:nvSpPr>
          <p:cNvPr id="5" name="Рисунок 3"/>
          <p:cNvSpPr>
            <a:spLocks noGrp="1"/>
          </p:cNvSpPr>
          <p:nvPr>
            <p:ph type="pic" sz="quarter" idx="12" hasCustomPrompt="1"/>
          </p:nvPr>
        </p:nvSpPr>
        <p:spPr>
          <a:xfrm>
            <a:off x="3851923" y="1851670"/>
            <a:ext cx="1439863" cy="14414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photo</a:t>
            </a:r>
            <a:endParaRPr lang="ru-RU"/>
          </a:p>
        </p:txBody>
      </p:sp>
      <p:sp>
        <p:nvSpPr>
          <p:cNvPr id="6" name="Рисунок 3"/>
          <p:cNvSpPr>
            <a:spLocks noGrp="1"/>
          </p:cNvSpPr>
          <p:nvPr>
            <p:ph type="pic" sz="quarter" idx="13" hasCustomPrompt="1"/>
          </p:nvPr>
        </p:nvSpPr>
        <p:spPr>
          <a:xfrm>
            <a:off x="5292131" y="3292476"/>
            <a:ext cx="1439863" cy="14414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photo</a:t>
            </a:r>
            <a:endParaRPr lang="ru-RU"/>
          </a:p>
        </p:txBody>
      </p:sp>
      <p:sp>
        <p:nvSpPr>
          <p:cNvPr id="7" name="Рисунок 3"/>
          <p:cNvSpPr>
            <a:spLocks noGrp="1"/>
          </p:cNvSpPr>
          <p:nvPr>
            <p:ph type="pic" sz="quarter" idx="14" hasCustomPrompt="1"/>
          </p:nvPr>
        </p:nvSpPr>
        <p:spPr>
          <a:xfrm>
            <a:off x="6732243" y="1851670"/>
            <a:ext cx="1439863" cy="14414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photo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128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 hasCustomPrompt="1"/>
          </p:nvPr>
        </p:nvSpPr>
        <p:spPr>
          <a:xfrm>
            <a:off x="971600" y="1419622"/>
            <a:ext cx="2160240" cy="2160239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photo</a:t>
            </a:r>
            <a:endParaRPr lang="ru-RU"/>
          </a:p>
        </p:txBody>
      </p:sp>
      <p:sp>
        <p:nvSpPr>
          <p:cNvPr id="5" name="Рисунок 3"/>
          <p:cNvSpPr>
            <a:spLocks noGrp="1"/>
          </p:cNvSpPr>
          <p:nvPr>
            <p:ph type="pic" sz="quarter" idx="11" hasCustomPrompt="1"/>
          </p:nvPr>
        </p:nvSpPr>
        <p:spPr>
          <a:xfrm>
            <a:off x="6012160" y="1419622"/>
            <a:ext cx="2160240" cy="2160239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photo</a:t>
            </a:r>
            <a:endParaRPr lang="ru-RU"/>
          </a:p>
        </p:txBody>
      </p:sp>
      <p:sp>
        <p:nvSpPr>
          <p:cNvPr id="6" name="Рисунок 3"/>
          <p:cNvSpPr>
            <a:spLocks noGrp="1"/>
          </p:cNvSpPr>
          <p:nvPr>
            <p:ph type="pic" sz="quarter" idx="12" hasCustomPrompt="1"/>
          </p:nvPr>
        </p:nvSpPr>
        <p:spPr>
          <a:xfrm>
            <a:off x="3491880" y="1419622"/>
            <a:ext cx="2160240" cy="2160239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photo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178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 hasCustomPrompt="1"/>
          </p:nvPr>
        </p:nvSpPr>
        <p:spPr>
          <a:xfrm>
            <a:off x="250826" y="1851026"/>
            <a:ext cx="1441451" cy="14414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z="1000"/>
              <a:t>photo</a:t>
            </a:r>
            <a:endParaRPr lang="ru-RU"/>
          </a:p>
        </p:txBody>
      </p:sp>
      <p:sp>
        <p:nvSpPr>
          <p:cNvPr id="5" name="Рисунок 3"/>
          <p:cNvSpPr>
            <a:spLocks noGrp="1"/>
          </p:cNvSpPr>
          <p:nvPr>
            <p:ph type="pic" sz="quarter" idx="11" hasCustomPrompt="1"/>
          </p:nvPr>
        </p:nvSpPr>
        <p:spPr>
          <a:xfrm>
            <a:off x="7452320" y="1851670"/>
            <a:ext cx="1441451" cy="14414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z="1000"/>
              <a:t>photo</a:t>
            </a:r>
            <a:endParaRPr lang="ru-RU"/>
          </a:p>
        </p:txBody>
      </p:sp>
      <p:sp>
        <p:nvSpPr>
          <p:cNvPr id="6" name="Рисунок 3"/>
          <p:cNvSpPr>
            <a:spLocks noGrp="1"/>
          </p:cNvSpPr>
          <p:nvPr>
            <p:ph type="pic" sz="quarter" idx="12" hasCustomPrompt="1"/>
          </p:nvPr>
        </p:nvSpPr>
        <p:spPr>
          <a:xfrm>
            <a:off x="1691681" y="1851670"/>
            <a:ext cx="1441451" cy="14414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z="1000"/>
              <a:t>photo</a:t>
            </a:r>
            <a:endParaRPr lang="ru-RU"/>
          </a:p>
        </p:txBody>
      </p:sp>
      <p:sp>
        <p:nvSpPr>
          <p:cNvPr id="7" name="Рисунок 3"/>
          <p:cNvSpPr>
            <a:spLocks noGrp="1"/>
          </p:cNvSpPr>
          <p:nvPr>
            <p:ph type="pic" sz="quarter" idx="13" hasCustomPrompt="1"/>
          </p:nvPr>
        </p:nvSpPr>
        <p:spPr>
          <a:xfrm>
            <a:off x="3131840" y="1851670"/>
            <a:ext cx="1441451" cy="14414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z="1000"/>
              <a:t>photo</a:t>
            </a:r>
            <a:endParaRPr lang="ru-RU"/>
          </a:p>
        </p:txBody>
      </p:sp>
      <p:sp>
        <p:nvSpPr>
          <p:cNvPr id="8" name="Рисунок 3"/>
          <p:cNvSpPr>
            <a:spLocks noGrp="1"/>
          </p:cNvSpPr>
          <p:nvPr>
            <p:ph type="pic" sz="quarter" idx="14" hasCustomPrompt="1"/>
          </p:nvPr>
        </p:nvSpPr>
        <p:spPr>
          <a:xfrm>
            <a:off x="4572001" y="1851670"/>
            <a:ext cx="1441451" cy="14414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z="1000"/>
              <a:t>photo</a:t>
            </a:r>
            <a:endParaRPr lang="ru-RU"/>
          </a:p>
        </p:txBody>
      </p:sp>
      <p:sp>
        <p:nvSpPr>
          <p:cNvPr id="9" name="Рисунок 3"/>
          <p:cNvSpPr>
            <a:spLocks noGrp="1"/>
          </p:cNvSpPr>
          <p:nvPr>
            <p:ph type="pic" sz="quarter" idx="15" hasCustomPrompt="1"/>
          </p:nvPr>
        </p:nvSpPr>
        <p:spPr>
          <a:xfrm>
            <a:off x="6012161" y="1851670"/>
            <a:ext cx="1441451" cy="14414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z="1000"/>
              <a:t>photo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70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 hasCustomPrompt="1"/>
          </p:nvPr>
        </p:nvSpPr>
        <p:spPr>
          <a:xfrm>
            <a:off x="1692275" y="1779588"/>
            <a:ext cx="3600450" cy="2232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photo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8335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6011863" y="1131888"/>
            <a:ext cx="1873250" cy="26638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photo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47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78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 hasCustomPrompt="1"/>
          </p:nvPr>
        </p:nvSpPr>
        <p:spPr>
          <a:xfrm>
            <a:off x="1331640" y="1491630"/>
            <a:ext cx="1440160" cy="144016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photo</a:t>
            </a:r>
            <a:endParaRPr lang="ru-RU"/>
          </a:p>
        </p:txBody>
      </p:sp>
      <p:sp>
        <p:nvSpPr>
          <p:cNvPr id="9" name="Рисунок 2"/>
          <p:cNvSpPr>
            <a:spLocks noGrp="1"/>
          </p:cNvSpPr>
          <p:nvPr>
            <p:ph type="pic" sz="quarter" idx="11" hasCustomPrompt="1"/>
          </p:nvPr>
        </p:nvSpPr>
        <p:spPr>
          <a:xfrm>
            <a:off x="6372200" y="1491630"/>
            <a:ext cx="1440160" cy="144016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photo</a:t>
            </a:r>
            <a:endParaRPr lang="ru-RU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2" hasCustomPrompt="1"/>
          </p:nvPr>
        </p:nvSpPr>
        <p:spPr>
          <a:xfrm>
            <a:off x="3851920" y="1491630"/>
            <a:ext cx="1440160" cy="144016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photo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824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 hasCustomPrompt="1"/>
          </p:nvPr>
        </p:nvSpPr>
        <p:spPr>
          <a:xfrm>
            <a:off x="971550" y="1419225"/>
            <a:ext cx="2160588" cy="1728192"/>
          </a:xfrm>
          <a:prstGeom prst="round2SameRect">
            <a:avLst>
              <a:gd name="adj1" fmla="val 38546"/>
              <a:gd name="adj2" fmla="val 0"/>
            </a:avLst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photo</a:t>
            </a:r>
            <a:endParaRPr lang="ru-RU"/>
          </a:p>
        </p:txBody>
      </p:sp>
      <p:sp>
        <p:nvSpPr>
          <p:cNvPr id="7" name="Рисунок 3"/>
          <p:cNvSpPr>
            <a:spLocks noGrp="1"/>
          </p:cNvSpPr>
          <p:nvPr>
            <p:ph type="pic" sz="quarter" idx="11" hasCustomPrompt="1"/>
          </p:nvPr>
        </p:nvSpPr>
        <p:spPr>
          <a:xfrm>
            <a:off x="6012160" y="1419623"/>
            <a:ext cx="2160588" cy="1728192"/>
          </a:xfrm>
          <a:prstGeom prst="round2SameRect">
            <a:avLst>
              <a:gd name="adj1" fmla="val 38546"/>
              <a:gd name="adj2" fmla="val 0"/>
            </a:avLst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photo</a:t>
            </a:r>
            <a:endParaRPr lang="ru-RU"/>
          </a:p>
        </p:txBody>
      </p:sp>
      <p:sp>
        <p:nvSpPr>
          <p:cNvPr id="8" name="Рисунок 3"/>
          <p:cNvSpPr>
            <a:spLocks noGrp="1"/>
          </p:cNvSpPr>
          <p:nvPr>
            <p:ph type="pic" sz="quarter" idx="12" hasCustomPrompt="1"/>
          </p:nvPr>
        </p:nvSpPr>
        <p:spPr>
          <a:xfrm>
            <a:off x="3491880" y="1419623"/>
            <a:ext cx="2160588" cy="1728192"/>
          </a:xfrm>
          <a:prstGeom prst="round2SameRect">
            <a:avLst>
              <a:gd name="adj1" fmla="val 38546"/>
              <a:gd name="adj2" fmla="val 0"/>
            </a:avLst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photo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12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 hasCustomPrompt="1"/>
          </p:nvPr>
        </p:nvSpPr>
        <p:spPr>
          <a:xfrm>
            <a:off x="971600" y="1779662"/>
            <a:ext cx="2879725" cy="24479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photo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34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 hasCustomPrompt="1"/>
          </p:nvPr>
        </p:nvSpPr>
        <p:spPr>
          <a:xfrm>
            <a:off x="1187624" y="2067694"/>
            <a:ext cx="1728192" cy="17281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photo</a:t>
            </a:r>
            <a:endParaRPr lang="ru-RU"/>
          </a:p>
        </p:txBody>
      </p:sp>
      <p:sp>
        <p:nvSpPr>
          <p:cNvPr id="6" name="Рисунок 3"/>
          <p:cNvSpPr>
            <a:spLocks noGrp="1"/>
          </p:cNvSpPr>
          <p:nvPr>
            <p:ph type="pic" sz="quarter" idx="11" hasCustomPrompt="1"/>
          </p:nvPr>
        </p:nvSpPr>
        <p:spPr>
          <a:xfrm>
            <a:off x="6228184" y="1995686"/>
            <a:ext cx="1728192" cy="17281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photo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 hasCustomPrompt="1"/>
          </p:nvPr>
        </p:nvSpPr>
        <p:spPr>
          <a:xfrm>
            <a:off x="971550" y="1851025"/>
            <a:ext cx="2160588" cy="2160588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z="1600"/>
              <a:t>photo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56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 hasCustomPrompt="1"/>
          </p:nvPr>
        </p:nvSpPr>
        <p:spPr>
          <a:xfrm>
            <a:off x="971550" y="1851025"/>
            <a:ext cx="1439863" cy="14414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photo</a:t>
            </a:r>
            <a:endParaRPr lang="ru-RU"/>
          </a:p>
        </p:txBody>
      </p:sp>
      <p:sp>
        <p:nvSpPr>
          <p:cNvPr id="5" name="Рисунок 3"/>
          <p:cNvSpPr>
            <a:spLocks noGrp="1"/>
          </p:cNvSpPr>
          <p:nvPr>
            <p:ph type="pic" sz="quarter" idx="11" hasCustomPrompt="1"/>
          </p:nvPr>
        </p:nvSpPr>
        <p:spPr>
          <a:xfrm>
            <a:off x="2411760" y="2571750"/>
            <a:ext cx="1439863" cy="14414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photo</a:t>
            </a:r>
            <a:endParaRPr lang="ru-RU"/>
          </a:p>
        </p:txBody>
      </p:sp>
      <p:sp>
        <p:nvSpPr>
          <p:cNvPr id="6" name="Рисунок 3"/>
          <p:cNvSpPr>
            <a:spLocks noGrp="1"/>
          </p:cNvSpPr>
          <p:nvPr>
            <p:ph type="pic" sz="quarter" idx="12" hasCustomPrompt="1"/>
          </p:nvPr>
        </p:nvSpPr>
        <p:spPr>
          <a:xfrm>
            <a:off x="3851870" y="1851025"/>
            <a:ext cx="1439863" cy="14414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photo</a:t>
            </a:r>
            <a:endParaRPr lang="ru-RU"/>
          </a:p>
        </p:txBody>
      </p:sp>
      <p:sp>
        <p:nvSpPr>
          <p:cNvPr id="7" name="Рисунок 3"/>
          <p:cNvSpPr>
            <a:spLocks noGrp="1"/>
          </p:cNvSpPr>
          <p:nvPr>
            <p:ph type="pic" sz="quarter" idx="13" hasCustomPrompt="1"/>
          </p:nvPr>
        </p:nvSpPr>
        <p:spPr>
          <a:xfrm>
            <a:off x="5292080" y="2571750"/>
            <a:ext cx="1439863" cy="14414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photo</a:t>
            </a:r>
            <a:endParaRPr lang="ru-RU"/>
          </a:p>
        </p:txBody>
      </p:sp>
      <p:sp>
        <p:nvSpPr>
          <p:cNvPr id="8" name="Рисунок 3"/>
          <p:cNvSpPr>
            <a:spLocks noGrp="1"/>
          </p:cNvSpPr>
          <p:nvPr>
            <p:ph type="pic" sz="quarter" idx="14" hasCustomPrompt="1"/>
          </p:nvPr>
        </p:nvSpPr>
        <p:spPr>
          <a:xfrm>
            <a:off x="6732240" y="1851670"/>
            <a:ext cx="1439863" cy="14414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photo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90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 hasCustomPrompt="1"/>
          </p:nvPr>
        </p:nvSpPr>
        <p:spPr>
          <a:xfrm>
            <a:off x="971500" y="1564234"/>
            <a:ext cx="1439863" cy="143986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z="1000"/>
              <a:t>photo</a:t>
            </a:r>
            <a:endParaRPr lang="ru-RU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1" hasCustomPrompt="1"/>
          </p:nvPr>
        </p:nvSpPr>
        <p:spPr>
          <a:xfrm>
            <a:off x="4571951" y="1563936"/>
            <a:ext cx="1439863" cy="143986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z="1000"/>
              <a:t>photo</a:t>
            </a:r>
            <a:endParaRPr lang="ru-RU"/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2" hasCustomPrompt="1"/>
          </p:nvPr>
        </p:nvSpPr>
        <p:spPr>
          <a:xfrm>
            <a:off x="3131790" y="3004096"/>
            <a:ext cx="1439863" cy="143986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z="1000"/>
              <a:t>photo</a:t>
            </a:r>
            <a:endParaRPr lang="ru-RU"/>
          </a:p>
        </p:txBody>
      </p:sp>
      <p:sp>
        <p:nvSpPr>
          <p:cNvPr id="11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6732240" y="3003798"/>
            <a:ext cx="1439863" cy="143986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z="1000"/>
              <a:t>photo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40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520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62" r:id="rId3"/>
    <p:sldLayoutId id="2147483678" r:id="rId4"/>
    <p:sldLayoutId id="2147483679" r:id="rId5"/>
    <p:sldLayoutId id="2147483663" r:id="rId6"/>
    <p:sldLayoutId id="2147483655" r:id="rId7"/>
    <p:sldLayoutId id="2147483680" r:id="rId8"/>
    <p:sldLayoutId id="2147483657" r:id="rId9"/>
    <p:sldLayoutId id="2147483656" r:id="rId10"/>
    <p:sldLayoutId id="2147483681" r:id="rId11"/>
    <p:sldLayoutId id="2147483675" r:id="rId12"/>
    <p:sldLayoutId id="2147483677" r:id="rId13"/>
    <p:sldLayoutId id="2147483664" r:id="rId14"/>
    <p:sldLayoutId id="2147483665" r:id="rId15"/>
    <p:sldLayoutId id="2147483682" r:id="rId16"/>
    <p:sldLayoutId id="2147483668" r:id="rId17"/>
    <p:sldLayoutId id="2147483650" r:id="rId18"/>
    <p:sldLayoutId id="2147483659" r:id="rId19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984" y="1635646"/>
            <a:ext cx="1152128" cy="7788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13124" y="2571750"/>
            <a:ext cx="63177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4000">
                <a:solidFill>
                  <a:schemeClr val="bg1"/>
                </a:solidFill>
              </a:rPr>
              <a:t>Báo cáo </a:t>
            </a:r>
          </a:p>
          <a:p>
            <a:pPr algn="ctr"/>
            <a:r>
              <a:rPr lang="vi-VN" sz="4000" err="1">
                <a:solidFill>
                  <a:schemeClr val="bg1"/>
                </a:solidFill>
              </a:rPr>
              <a:t>Data</a:t>
            </a:r>
            <a:r>
              <a:rPr lang="vi-VN" sz="4000">
                <a:solidFill>
                  <a:schemeClr val="bg1"/>
                </a:solidFill>
              </a:rPr>
              <a:t> </a:t>
            </a:r>
            <a:r>
              <a:rPr lang="vi-VN" sz="4000" err="1">
                <a:solidFill>
                  <a:schemeClr val="bg1"/>
                </a:solidFill>
              </a:rPr>
              <a:t>Analyst</a:t>
            </a:r>
            <a:endParaRPr lang="vi-VN" sz="4000">
              <a:solidFill>
                <a:schemeClr val="bg1"/>
              </a:solidFill>
            </a:endParaRPr>
          </a:p>
          <a:p>
            <a:pPr algn="ctr"/>
            <a:r>
              <a:rPr lang="vi-VN" sz="4000">
                <a:solidFill>
                  <a:schemeClr val="bg1"/>
                </a:solidFill>
              </a:rPr>
              <a:t>Phân tích giá chứng khoán</a:t>
            </a:r>
            <a:endParaRPr lang="ru-RU" sz="4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18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Блок-схема: данные 21"/>
          <p:cNvSpPr/>
          <p:nvPr/>
        </p:nvSpPr>
        <p:spPr>
          <a:xfrm>
            <a:off x="0" y="-10030"/>
            <a:ext cx="5004048" cy="1088551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93 h 10093"/>
              <a:gd name="connsiteX1" fmla="*/ 6 w 10000"/>
              <a:gd name="connsiteY1" fmla="*/ 0 h 10093"/>
              <a:gd name="connsiteX2" fmla="*/ 10000 w 10000"/>
              <a:gd name="connsiteY2" fmla="*/ 93 h 10093"/>
              <a:gd name="connsiteX3" fmla="*/ 8000 w 10000"/>
              <a:gd name="connsiteY3" fmla="*/ 10093 h 10093"/>
              <a:gd name="connsiteX4" fmla="*/ 0 w 10000"/>
              <a:gd name="connsiteY4" fmla="*/ 10093 h 1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93">
                <a:moveTo>
                  <a:pt x="0" y="10093"/>
                </a:moveTo>
                <a:cubicBezTo>
                  <a:pt x="2" y="6729"/>
                  <a:pt x="4" y="3364"/>
                  <a:pt x="6" y="0"/>
                </a:cubicBezTo>
                <a:lnTo>
                  <a:pt x="10000" y="93"/>
                </a:lnTo>
                <a:lnTo>
                  <a:pt x="8000" y="10093"/>
                </a:lnTo>
                <a:lnTo>
                  <a:pt x="0" y="10093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0" y="108616"/>
            <a:ext cx="4898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>
                <a:solidFill>
                  <a:schemeClr val="bg1"/>
                </a:solidFill>
              </a:rPr>
              <a:t>Vẽ biểu đồ đường cho giá đóng cửa và biến thiên </a:t>
            </a:r>
            <a:r>
              <a:rPr lang="vi-VN" sz="1600" err="1">
                <a:solidFill>
                  <a:schemeClr val="bg1"/>
                </a:solidFill>
              </a:rPr>
              <a:t>High-Low</a:t>
            </a:r>
            <a:endParaRPr lang="ru-RU" sz="1600">
              <a:solidFill>
                <a:schemeClr val="bg1"/>
              </a:solidFill>
            </a:endParaRPr>
          </a:p>
        </p:txBody>
      </p:sp>
      <p:pic>
        <p:nvPicPr>
          <p:cNvPr id="14" name="Hình ảnh 13">
            <a:extLst>
              <a:ext uri="{FF2B5EF4-FFF2-40B4-BE49-F238E27FC236}">
                <a16:creationId xmlns:a16="http://schemas.microsoft.com/office/drawing/2014/main" id="{0DECAD1F-83C6-FC3E-1F9D-D41A6D323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04203"/>
            <a:ext cx="4608512" cy="3338293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0C895C3C-075B-2287-80D2-CC314F76B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851670"/>
            <a:ext cx="4180103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0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Блок-схема: данные 21"/>
          <p:cNvSpPr/>
          <p:nvPr/>
        </p:nvSpPr>
        <p:spPr>
          <a:xfrm>
            <a:off x="0" y="-10029"/>
            <a:ext cx="5004048" cy="78158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93 h 10093"/>
              <a:gd name="connsiteX1" fmla="*/ 6 w 10000"/>
              <a:gd name="connsiteY1" fmla="*/ 0 h 10093"/>
              <a:gd name="connsiteX2" fmla="*/ 10000 w 10000"/>
              <a:gd name="connsiteY2" fmla="*/ 93 h 10093"/>
              <a:gd name="connsiteX3" fmla="*/ 8000 w 10000"/>
              <a:gd name="connsiteY3" fmla="*/ 10093 h 10093"/>
              <a:gd name="connsiteX4" fmla="*/ 0 w 10000"/>
              <a:gd name="connsiteY4" fmla="*/ 10093 h 1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93">
                <a:moveTo>
                  <a:pt x="0" y="10093"/>
                </a:moveTo>
                <a:cubicBezTo>
                  <a:pt x="2" y="6729"/>
                  <a:pt x="4" y="3364"/>
                  <a:pt x="6" y="0"/>
                </a:cubicBezTo>
                <a:lnTo>
                  <a:pt x="10000" y="93"/>
                </a:lnTo>
                <a:lnTo>
                  <a:pt x="8000" y="10093"/>
                </a:lnTo>
                <a:lnTo>
                  <a:pt x="0" y="10093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23404" y="267494"/>
            <a:ext cx="4898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>
                <a:solidFill>
                  <a:schemeClr val="bg1"/>
                </a:solidFill>
              </a:rPr>
              <a:t>Xây dựng mô hình dự đoán và vẽ đồ thị</a:t>
            </a:r>
            <a:endParaRPr lang="ru-RU" sz="1600">
              <a:solidFill>
                <a:schemeClr val="bg1"/>
              </a:solidFill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4D682A95-0CCA-7C9A-6C5D-B48388804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64019"/>
            <a:ext cx="3823959" cy="3110534"/>
          </a:xfrm>
          <a:prstGeom prst="rect">
            <a:avLst/>
          </a:prstGeom>
        </p:spPr>
      </p:pic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5BD04BE6-2D74-1218-2E97-BF52D14D1331}"/>
              </a:ext>
            </a:extLst>
          </p:cNvPr>
          <p:cNvSpPr/>
          <p:nvPr/>
        </p:nvSpPr>
        <p:spPr>
          <a:xfrm>
            <a:off x="-146699" y="4304013"/>
            <a:ext cx="9144000" cy="918359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F934102C-93C9-AA32-0B3F-999EF9590CC5}"/>
              </a:ext>
            </a:extLst>
          </p:cNvPr>
          <p:cNvSpPr txBox="1"/>
          <p:nvPr/>
        </p:nvSpPr>
        <p:spPr>
          <a:xfrm>
            <a:off x="259055" y="4267021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R-squared: 0.9983006598491878 </a:t>
            </a:r>
            <a:endParaRPr lang="vi-VN">
              <a:solidFill>
                <a:schemeClr val="bg2"/>
              </a:solidFill>
            </a:endParaRPr>
          </a:p>
          <a:p>
            <a:r>
              <a:rPr lang="en-US">
                <a:solidFill>
                  <a:schemeClr val="bg2"/>
                </a:solidFill>
              </a:rPr>
              <a:t>Mean Absolute Error: 0.6338607764047026</a:t>
            </a:r>
            <a:endParaRPr lang="ru-RU" sz="1000">
              <a:solidFill>
                <a:schemeClr val="bg2"/>
              </a:solidFill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117CB94B-7109-4925-F497-5F6428203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316" y="1051593"/>
            <a:ext cx="4536504" cy="293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7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/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Блок-схема: данные 21">
            <a:extLst>
              <a:ext uri="{FF2B5EF4-FFF2-40B4-BE49-F238E27FC236}">
                <a16:creationId xmlns:a16="http://schemas.microsoft.com/office/drawing/2014/main" id="{38298473-1929-09FB-D567-7EAAABDF0C82}"/>
              </a:ext>
            </a:extLst>
          </p:cNvPr>
          <p:cNvSpPr/>
          <p:nvPr/>
        </p:nvSpPr>
        <p:spPr>
          <a:xfrm>
            <a:off x="0" y="-10029"/>
            <a:ext cx="5004048" cy="78158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93 h 10093"/>
              <a:gd name="connsiteX1" fmla="*/ 6 w 10000"/>
              <a:gd name="connsiteY1" fmla="*/ 0 h 10093"/>
              <a:gd name="connsiteX2" fmla="*/ 10000 w 10000"/>
              <a:gd name="connsiteY2" fmla="*/ 93 h 10093"/>
              <a:gd name="connsiteX3" fmla="*/ 8000 w 10000"/>
              <a:gd name="connsiteY3" fmla="*/ 10093 h 10093"/>
              <a:gd name="connsiteX4" fmla="*/ 0 w 10000"/>
              <a:gd name="connsiteY4" fmla="*/ 10093 h 1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93">
                <a:moveTo>
                  <a:pt x="0" y="10093"/>
                </a:moveTo>
                <a:cubicBezTo>
                  <a:pt x="2" y="6729"/>
                  <a:pt x="4" y="3364"/>
                  <a:pt x="6" y="0"/>
                </a:cubicBezTo>
                <a:lnTo>
                  <a:pt x="10000" y="93"/>
                </a:lnTo>
                <a:lnTo>
                  <a:pt x="8000" y="10093"/>
                </a:lnTo>
                <a:lnTo>
                  <a:pt x="0" y="10093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0ABD8345-AAC4-6E7E-7604-73F826281E85}"/>
              </a:ext>
            </a:extLst>
          </p:cNvPr>
          <p:cNvSpPr txBox="1"/>
          <p:nvPr/>
        </p:nvSpPr>
        <p:spPr>
          <a:xfrm>
            <a:off x="0" y="16805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>
                <a:solidFill>
                  <a:schemeClr val="bg1"/>
                </a:solidFill>
              </a:rPr>
              <a:t>Đánh giá mô hình</a:t>
            </a:r>
            <a:endParaRPr lang="ru-RU" sz="400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B322F936-A25F-C5D5-F50A-333C4732D6A6}"/>
              </a:ext>
            </a:extLst>
          </p:cNvPr>
          <p:cNvSpPr/>
          <p:nvPr/>
        </p:nvSpPr>
        <p:spPr>
          <a:xfrm>
            <a:off x="1043608" y="987574"/>
            <a:ext cx="5688632" cy="1521528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A10F1181-F42C-C860-3338-51E0C6A3C0EF}"/>
              </a:ext>
            </a:extLst>
          </p:cNvPr>
          <p:cNvSpPr txBox="1"/>
          <p:nvPr/>
        </p:nvSpPr>
        <p:spPr>
          <a:xfrm>
            <a:off x="1009968" y="1031774"/>
            <a:ext cx="584317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500" err="1">
                <a:solidFill>
                  <a:schemeClr val="bg1"/>
                </a:solidFill>
              </a:rPr>
              <a:t>Dựa</a:t>
            </a:r>
            <a:r>
              <a:rPr lang="vi-VN" sz="1500">
                <a:solidFill>
                  <a:schemeClr val="bg1"/>
                </a:solidFill>
              </a:rPr>
              <a:t> trên kết quả đánh giá 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vi-VN" sz="1500">
                <a:solidFill>
                  <a:schemeClr val="bg1"/>
                </a:solidFill>
              </a:rPr>
              <a:t>M</a:t>
            </a:r>
            <a:r>
              <a:rPr lang="en-US" sz="1500">
                <a:solidFill>
                  <a:schemeClr val="bg1"/>
                </a:solidFill>
              </a:rPr>
              <a:t>ô </a:t>
            </a:r>
            <a:r>
              <a:rPr lang="en-US" sz="1500" err="1">
                <a:solidFill>
                  <a:schemeClr val="bg1"/>
                </a:solidFill>
              </a:rPr>
              <a:t>hình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của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bạn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có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một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mức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độ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dự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đoán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tương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đối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cao</a:t>
            </a:r>
            <a:r>
              <a:rPr lang="en-US" sz="1500">
                <a:solidFill>
                  <a:schemeClr val="bg1"/>
                </a:solidFill>
              </a:rPr>
              <a:t>, </a:t>
            </a:r>
            <a:r>
              <a:rPr lang="en-US" sz="1500" err="1">
                <a:solidFill>
                  <a:schemeClr val="bg1"/>
                </a:solidFill>
              </a:rPr>
              <a:t>được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thể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hiện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bởi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giá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trị</a:t>
            </a:r>
            <a:r>
              <a:rPr lang="en-US" sz="1500">
                <a:solidFill>
                  <a:schemeClr val="bg1"/>
                </a:solidFill>
              </a:rPr>
              <a:t> R-squared </a:t>
            </a:r>
            <a:r>
              <a:rPr lang="en-US" sz="1500" err="1">
                <a:solidFill>
                  <a:schemeClr val="bg1"/>
                </a:solidFill>
              </a:rPr>
              <a:t>gần</a:t>
            </a:r>
            <a:r>
              <a:rPr lang="en-US" sz="1500">
                <a:solidFill>
                  <a:schemeClr val="bg1"/>
                </a:solidFill>
              </a:rPr>
              <a:t> 1. </a:t>
            </a:r>
            <a:r>
              <a:rPr lang="en-US" sz="1500" err="1">
                <a:solidFill>
                  <a:schemeClr val="bg1"/>
                </a:solidFill>
              </a:rPr>
              <a:t>Tuy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nhiên</a:t>
            </a:r>
            <a:r>
              <a:rPr lang="en-US" sz="1500">
                <a:solidFill>
                  <a:schemeClr val="bg1"/>
                </a:solidFill>
              </a:rPr>
              <a:t>, </a:t>
            </a:r>
            <a:r>
              <a:rPr lang="en-US" sz="1500" err="1">
                <a:solidFill>
                  <a:schemeClr val="bg1"/>
                </a:solidFill>
              </a:rPr>
              <a:t>việc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sai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số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trung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bình</a:t>
            </a:r>
            <a:r>
              <a:rPr lang="en-US" sz="1500">
                <a:solidFill>
                  <a:schemeClr val="bg1"/>
                </a:solidFill>
              </a:rPr>
              <a:t> (MAE) </a:t>
            </a:r>
            <a:r>
              <a:rPr lang="en-US" sz="1500" err="1">
                <a:solidFill>
                  <a:schemeClr val="bg1"/>
                </a:solidFill>
              </a:rPr>
              <a:t>vẫn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còn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khá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lớn</a:t>
            </a:r>
            <a:r>
              <a:rPr lang="en-US" sz="1500">
                <a:solidFill>
                  <a:schemeClr val="bg1"/>
                </a:solidFill>
              </a:rPr>
              <a:t>, </a:t>
            </a:r>
            <a:r>
              <a:rPr lang="en-US" sz="1500" err="1">
                <a:solidFill>
                  <a:schemeClr val="bg1"/>
                </a:solidFill>
              </a:rPr>
              <a:t>cho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thấy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mô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hình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vẫn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còn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phạm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sai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lệch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đáng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kể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trong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việc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dự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đoán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giá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vi-VN" sz="1500">
                <a:solidFill>
                  <a:schemeClr val="bg1"/>
                </a:solidFill>
              </a:rPr>
              <a:t>chứng khoán.</a:t>
            </a:r>
            <a:endParaRPr lang="en-US" sz="1500">
              <a:solidFill>
                <a:schemeClr val="bg1"/>
              </a:solidFill>
            </a:endParaRPr>
          </a:p>
          <a:p>
            <a:pPr lvl="0"/>
            <a:endParaRPr lang="en-US" sz="1000"/>
          </a:p>
        </p:txBody>
      </p:sp>
      <p:sp>
        <p:nvSpPr>
          <p:cNvPr id="10" name="Прямоугольник 13">
            <a:extLst>
              <a:ext uri="{FF2B5EF4-FFF2-40B4-BE49-F238E27FC236}">
                <a16:creationId xmlns:a16="http://schemas.microsoft.com/office/drawing/2014/main" id="{5F07A880-0C9C-2187-82E2-E041D5775D4E}"/>
              </a:ext>
            </a:extLst>
          </p:cNvPr>
          <p:cNvSpPr/>
          <p:nvPr/>
        </p:nvSpPr>
        <p:spPr>
          <a:xfrm>
            <a:off x="1009968" y="2642232"/>
            <a:ext cx="5722272" cy="1440160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D7DFE2D3-8EF0-62C2-8F5D-3D459E8B8465}"/>
              </a:ext>
            </a:extLst>
          </p:cNvPr>
          <p:cNvSpPr txBox="1"/>
          <p:nvPr/>
        </p:nvSpPr>
        <p:spPr>
          <a:xfrm>
            <a:off x="1043608" y="2692380"/>
            <a:ext cx="561662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500" err="1">
                <a:solidFill>
                  <a:schemeClr val="bg1"/>
                </a:solidFill>
              </a:rPr>
              <a:t>Dựa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vào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đồ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thị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mô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hình</a:t>
            </a:r>
            <a:r>
              <a:rPr lang="en-US" sz="1500">
                <a:solidFill>
                  <a:schemeClr val="bg1"/>
                </a:solidFill>
              </a:rPr>
              <a:t> </a:t>
            </a:r>
            <a:endParaRPr lang="vi-VN" sz="1500">
              <a:solidFill>
                <a:schemeClr val="bg1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vi-VN" sz="1500">
                <a:solidFill>
                  <a:schemeClr val="bg1"/>
                </a:solidFill>
              </a:rPr>
              <a:t>T</a:t>
            </a:r>
            <a:r>
              <a:rPr lang="en-US" sz="1500">
                <a:solidFill>
                  <a:schemeClr val="bg1"/>
                </a:solidFill>
              </a:rPr>
              <a:t>a </a:t>
            </a:r>
            <a:r>
              <a:rPr lang="en-US" sz="1500" err="1">
                <a:solidFill>
                  <a:schemeClr val="bg1"/>
                </a:solidFill>
              </a:rPr>
              <a:t>có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thể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kết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luận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rằng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mô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hình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hồi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quy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tuyến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tính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đã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đạt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được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một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mức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độ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dự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đoán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tương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đối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tốt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với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việc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vi-VN" sz="1500">
                <a:solidFill>
                  <a:schemeClr val="bg1"/>
                </a:solidFill>
              </a:rPr>
              <a:t>dự đoán giá chứng khoán</a:t>
            </a:r>
            <a:r>
              <a:rPr lang="en-US" sz="1500">
                <a:solidFill>
                  <a:schemeClr val="bg1"/>
                </a:solidFill>
              </a:rPr>
              <a:t>, </a:t>
            </a:r>
            <a:r>
              <a:rPr lang="en-US" sz="1500" err="1">
                <a:solidFill>
                  <a:schemeClr val="bg1"/>
                </a:solidFill>
              </a:rPr>
              <a:t>nhưng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cũng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cần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xem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xét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các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điểm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dữ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liệu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có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sai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số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lớn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hơn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để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tăng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cường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hiệu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suất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của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mô</a:t>
            </a:r>
            <a:r>
              <a:rPr lang="en-US" sz="1500">
                <a:solidFill>
                  <a:schemeClr val="bg1"/>
                </a:solidFill>
              </a:rPr>
              <a:t> </a:t>
            </a:r>
            <a:r>
              <a:rPr lang="en-US" sz="1500" err="1">
                <a:solidFill>
                  <a:schemeClr val="bg1"/>
                </a:solidFill>
              </a:rPr>
              <a:t>hình</a:t>
            </a:r>
            <a:r>
              <a:rPr lang="en-US" sz="150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41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8" grpId="0" animBg="1"/>
      <p:bldP spid="9" grpId="0"/>
      <p:bldP spid="10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2555776" y="2067694"/>
            <a:ext cx="1152128" cy="1129481"/>
          </a:xfrm>
          <a:prstGeom prst="ellipse">
            <a:avLst/>
          </a:pr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211960" y="2340924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err="1">
                <a:solidFill>
                  <a:schemeClr val="bg1"/>
                </a:solidFill>
              </a:rPr>
              <a:t>Trainer</a:t>
            </a:r>
            <a:r>
              <a:rPr lang="vi-VN" sz="1600">
                <a:solidFill>
                  <a:schemeClr val="bg1"/>
                </a:solidFill>
              </a:rPr>
              <a:t> DA : Thầy Đặng Trí Thanh</a:t>
            </a:r>
            <a:endParaRPr lang="ru-RU" sz="1600">
              <a:solidFill>
                <a:schemeClr val="bg1"/>
              </a:solidFill>
            </a:endParaRPr>
          </a:p>
          <a:p>
            <a:pPr algn="ctr"/>
            <a:r>
              <a:rPr lang="vi-VN" sz="1600">
                <a:solidFill>
                  <a:schemeClr val="bg1"/>
                </a:solidFill>
              </a:rPr>
              <a:t>Học Viên : Phạm Trọng Nhân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787" y="2340924"/>
            <a:ext cx="662106" cy="58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001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3219822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err="1">
                <a:solidFill>
                  <a:schemeClr val="bg1"/>
                </a:solidFill>
              </a:rPr>
              <a:t>Chứng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khoán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không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chỉ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đơn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thuần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là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biểu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đồ</a:t>
            </a:r>
            <a:r>
              <a:rPr lang="en-US">
                <a:solidFill>
                  <a:schemeClr val="bg1"/>
                </a:solidFill>
              </a:rPr>
              <a:t> con </a:t>
            </a:r>
            <a:r>
              <a:rPr lang="en-US" err="1">
                <a:solidFill>
                  <a:schemeClr val="bg1"/>
                </a:solidFill>
              </a:rPr>
              <a:t>số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 err="1">
                <a:solidFill>
                  <a:schemeClr val="bg1"/>
                </a:solidFill>
              </a:rPr>
              <a:t>mà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còn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phản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ánh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nhịp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điệu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sôi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động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của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thị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trường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tài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chính</a:t>
            </a:r>
            <a:r>
              <a:rPr lang="en-US">
                <a:solidFill>
                  <a:schemeClr val="bg1"/>
                </a:solidFill>
              </a:rPr>
              <a:t>. Trong </a:t>
            </a:r>
            <a:r>
              <a:rPr lang="en-US" err="1">
                <a:solidFill>
                  <a:schemeClr val="bg1"/>
                </a:solidFill>
              </a:rPr>
              <a:t>số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các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tên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tuổi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nổi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bật</a:t>
            </a:r>
            <a:r>
              <a:rPr lang="en-US">
                <a:solidFill>
                  <a:schemeClr val="bg1"/>
                </a:solidFill>
              </a:rPr>
              <a:t>, Apple Inc. (AAPL) </a:t>
            </a:r>
            <a:r>
              <a:rPr lang="en-US" err="1">
                <a:solidFill>
                  <a:schemeClr val="bg1"/>
                </a:solidFill>
              </a:rPr>
              <a:t>luôn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thu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hút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sự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quan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tâm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lớn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từ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các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nhà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đầu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tư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và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người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quan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sát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thị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trường</a:t>
            </a:r>
            <a:r>
              <a:rPr lang="en-US">
                <a:solidFill>
                  <a:schemeClr val="bg1"/>
                </a:solidFill>
              </a:rPr>
              <a:t>. </a:t>
            </a:r>
            <a:endParaRPr lang="ru-RU" sz="160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259632" y="1419622"/>
            <a:ext cx="1584176" cy="1584176"/>
          </a:xfrm>
          <a:prstGeom prst="ellipse">
            <a:avLst/>
          </a:prstGeom>
          <a:noFill/>
          <a:ln w="12700">
            <a:solidFill>
              <a:srgbClr val="FFFFFF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3779912" y="1419622"/>
            <a:ext cx="1584176" cy="1584176"/>
          </a:xfrm>
          <a:prstGeom prst="ellipse">
            <a:avLst/>
          </a:prstGeom>
          <a:noFill/>
          <a:ln w="12700">
            <a:solidFill>
              <a:srgbClr val="FFFFFF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6300192" y="1419622"/>
            <a:ext cx="1584176" cy="1584176"/>
          </a:xfrm>
          <a:prstGeom prst="ellipse">
            <a:avLst/>
          </a:prstGeom>
          <a:noFill/>
          <a:ln w="12700">
            <a:solidFill>
              <a:srgbClr val="FFFFFF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Блок-схема: данные 21"/>
          <p:cNvSpPr/>
          <p:nvPr/>
        </p:nvSpPr>
        <p:spPr>
          <a:xfrm>
            <a:off x="0" y="-10030"/>
            <a:ext cx="4788024" cy="1088551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93 h 10093"/>
              <a:gd name="connsiteX1" fmla="*/ 6 w 10000"/>
              <a:gd name="connsiteY1" fmla="*/ 0 h 10093"/>
              <a:gd name="connsiteX2" fmla="*/ 10000 w 10000"/>
              <a:gd name="connsiteY2" fmla="*/ 93 h 10093"/>
              <a:gd name="connsiteX3" fmla="*/ 8000 w 10000"/>
              <a:gd name="connsiteY3" fmla="*/ 10093 h 10093"/>
              <a:gd name="connsiteX4" fmla="*/ 0 w 10000"/>
              <a:gd name="connsiteY4" fmla="*/ 10093 h 1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93">
                <a:moveTo>
                  <a:pt x="0" y="10093"/>
                </a:moveTo>
                <a:cubicBezTo>
                  <a:pt x="2" y="6729"/>
                  <a:pt x="4" y="3364"/>
                  <a:pt x="6" y="0"/>
                </a:cubicBezTo>
                <a:lnTo>
                  <a:pt x="10000" y="93"/>
                </a:lnTo>
                <a:lnTo>
                  <a:pt x="8000" y="10093"/>
                </a:lnTo>
                <a:lnTo>
                  <a:pt x="0" y="10093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Блок-схема: данные 33"/>
          <p:cNvSpPr/>
          <p:nvPr/>
        </p:nvSpPr>
        <p:spPr>
          <a:xfrm>
            <a:off x="6410555" y="4726421"/>
            <a:ext cx="2724051" cy="4215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7539"/>
              <a:gd name="connsiteY0" fmla="*/ 10000 h 10000"/>
              <a:gd name="connsiteX1" fmla="*/ 2000 w 17539"/>
              <a:gd name="connsiteY1" fmla="*/ 0 h 10000"/>
              <a:gd name="connsiteX2" fmla="*/ 17539 w 17539"/>
              <a:gd name="connsiteY2" fmla="*/ 0 h 10000"/>
              <a:gd name="connsiteX3" fmla="*/ 8000 w 17539"/>
              <a:gd name="connsiteY3" fmla="*/ 10000 h 10000"/>
              <a:gd name="connsiteX4" fmla="*/ 0 w 17539"/>
              <a:gd name="connsiteY4" fmla="*/ 10000 h 10000"/>
              <a:gd name="connsiteX0" fmla="*/ 0 w 17618"/>
              <a:gd name="connsiteY0" fmla="*/ 10000 h 10244"/>
              <a:gd name="connsiteX1" fmla="*/ 2000 w 17618"/>
              <a:gd name="connsiteY1" fmla="*/ 0 h 10244"/>
              <a:gd name="connsiteX2" fmla="*/ 17539 w 17618"/>
              <a:gd name="connsiteY2" fmla="*/ 0 h 10244"/>
              <a:gd name="connsiteX3" fmla="*/ 17618 w 17618"/>
              <a:gd name="connsiteY3" fmla="*/ 10244 h 10244"/>
              <a:gd name="connsiteX4" fmla="*/ 0 w 17618"/>
              <a:gd name="connsiteY4" fmla="*/ 10000 h 10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18" h="10244">
                <a:moveTo>
                  <a:pt x="0" y="10000"/>
                </a:moveTo>
                <a:lnTo>
                  <a:pt x="2000" y="0"/>
                </a:lnTo>
                <a:lnTo>
                  <a:pt x="17539" y="0"/>
                </a:lnTo>
                <a:cubicBezTo>
                  <a:pt x="17565" y="3415"/>
                  <a:pt x="17592" y="6829"/>
                  <a:pt x="17618" y="10244"/>
                </a:cubicBezTo>
                <a:lnTo>
                  <a:pt x="0" y="10000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bg1"/>
                </a:solidFill>
              </a:rPr>
              <a:t>Phân tích giá chứng khoán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4514" y="328643"/>
            <a:ext cx="277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>
                <a:solidFill>
                  <a:schemeClr val="bg1"/>
                </a:solidFill>
              </a:rPr>
              <a:t>Giới thiệu dự án</a:t>
            </a:r>
            <a:endParaRPr lang="ru-RU" sz="280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2403" y="770744"/>
            <a:ext cx="2098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1400">
                <a:solidFill>
                  <a:schemeClr val="bg1"/>
                </a:solidFill>
                <a:latin typeface="+mj-lt"/>
              </a:rPr>
              <a:t>Phân tích giá chứng khoán</a:t>
            </a:r>
            <a:endParaRPr lang="en-US" sz="14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Chỗ dành sẵn cho Hình ảnh 5">
            <a:extLst>
              <a:ext uri="{FF2B5EF4-FFF2-40B4-BE49-F238E27FC236}">
                <a16:creationId xmlns:a16="http://schemas.microsoft.com/office/drawing/2014/main" id="{CA1493AC-89DC-FA01-1F1F-3E2DEFC72A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" r="2354"/>
          <a:stretch/>
        </p:blipFill>
        <p:spPr/>
      </p:pic>
      <p:pic>
        <p:nvPicPr>
          <p:cNvPr id="10" name="Chỗ dành sẵn cho Hình ảnh 9">
            <a:extLst>
              <a:ext uri="{FF2B5EF4-FFF2-40B4-BE49-F238E27FC236}">
                <a16:creationId xmlns:a16="http://schemas.microsoft.com/office/drawing/2014/main" id="{DA5AEA14-A018-5533-90B5-86AC880A2F1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6" r="31486"/>
          <a:stretch/>
        </p:blipFill>
        <p:spPr/>
      </p:pic>
      <p:pic>
        <p:nvPicPr>
          <p:cNvPr id="12" name="Chỗ dành sẵn cho Hình ảnh 11">
            <a:extLst>
              <a:ext uri="{FF2B5EF4-FFF2-40B4-BE49-F238E27FC236}">
                <a16:creationId xmlns:a16="http://schemas.microsoft.com/office/drawing/2014/main" id="{52CAA92E-2B8A-F1BB-18C4-EF0FEE0F6C4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43" r="27743"/>
          <a:stretch/>
        </p:blipFill>
        <p:spPr/>
      </p:pic>
    </p:spTree>
    <p:extLst>
      <p:ext uri="{BB962C8B-B14F-4D97-AF65-F5344CB8AC3E}">
        <p14:creationId xmlns:p14="http://schemas.microsoft.com/office/powerpoint/2010/main" val="33464335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4" grpId="0" animBg="1"/>
      <p:bldP spid="15" grpId="0" animBg="1"/>
      <p:bldP spid="18" grpId="0" animBg="1"/>
      <p:bldP spid="19" grpId="0" animBg="1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Блок-схема: данные 21"/>
          <p:cNvSpPr/>
          <p:nvPr/>
        </p:nvSpPr>
        <p:spPr>
          <a:xfrm>
            <a:off x="0" y="-10030"/>
            <a:ext cx="4788024" cy="1088551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93 h 10093"/>
              <a:gd name="connsiteX1" fmla="*/ 6 w 10000"/>
              <a:gd name="connsiteY1" fmla="*/ 0 h 10093"/>
              <a:gd name="connsiteX2" fmla="*/ 10000 w 10000"/>
              <a:gd name="connsiteY2" fmla="*/ 93 h 10093"/>
              <a:gd name="connsiteX3" fmla="*/ 8000 w 10000"/>
              <a:gd name="connsiteY3" fmla="*/ 10093 h 10093"/>
              <a:gd name="connsiteX4" fmla="*/ 0 w 10000"/>
              <a:gd name="connsiteY4" fmla="*/ 10093 h 1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93">
                <a:moveTo>
                  <a:pt x="0" y="10093"/>
                </a:moveTo>
                <a:cubicBezTo>
                  <a:pt x="2" y="6729"/>
                  <a:pt x="4" y="3364"/>
                  <a:pt x="6" y="0"/>
                </a:cubicBezTo>
                <a:lnTo>
                  <a:pt x="10000" y="93"/>
                </a:lnTo>
                <a:lnTo>
                  <a:pt x="8000" y="10093"/>
                </a:lnTo>
                <a:lnTo>
                  <a:pt x="0" y="10093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/>
          </a:p>
        </p:txBody>
      </p:sp>
      <p:grpSp>
        <p:nvGrpSpPr>
          <p:cNvPr id="12" name="Группа 11"/>
          <p:cNvGrpSpPr/>
          <p:nvPr/>
        </p:nvGrpSpPr>
        <p:grpSpPr>
          <a:xfrm>
            <a:off x="861117" y="2073447"/>
            <a:ext cx="2317121" cy="2778980"/>
            <a:chOff x="861117" y="2073447"/>
            <a:chExt cx="2317121" cy="2778980"/>
          </a:xfrm>
        </p:grpSpPr>
        <p:sp>
          <p:nvSpPr>
            <p:cNvPr id="9" name="TextBox 8"/>
            <p:cNvSpPr txBox="1"/>
            <p:nvPr/>
          </p:nvSpPr>
          <p:spPr>
            <a:xfrm>
              <a:off x="861117" y="2707288"/>
              <a:ext cx="2317121" cy="2145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marR="0" algn="just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Dự</a:t>
              </a:r>
              <a:r>
                <a:rPr lang="vi-VN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án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này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tập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trung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vào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việc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phân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tích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biểu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đồ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giá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chứng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khoán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của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Apple (AAPL),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nhằm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cung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cấp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cái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nhìn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sâu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hơn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về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sự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biến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động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của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cổ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phiếu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này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trong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một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khoảng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thời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gian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cụ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thể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.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Chúng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ta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sẽ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xem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xét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các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chỉ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số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kỹ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thuật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moving average,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và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các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yếu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tố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kỹ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thuật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khác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để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đánh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giá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xu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hướng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và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tín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hiệu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tiềm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năng</a:t>
              </a:r>
              <a:r>
                <a:rPr lang="en-US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US" sz="1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63313" y="2073447"/>
              <a:ext cx="21750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i="0" err="1">
                  <a:solidFill>
                    <a:srgbClr val="E3E3E3"/>
                  </a:solidFill>
                  <a:effectLst/>
                  <a:latin typeface="Google Sans"/>
                </a:rPr>
                <a:t>Tại</a:t>
              </a:r>
              <a:r>
                <a:rPr lang="en-US" b="0" i="0">
                  <a:solidFill>
                    <a:srgbClr val="E3E3E3"/>
                  </a:solidFill>
                  <a:effectLst/>
                  <a:latin typeface="Google Sans"/>
                </a:rPr>
                <a:t> </a:t>
              </a:r>
              <a:r>
                <a:rPr lang="en-US" b="0" i="0" err="1">
                  <a:solidFill>
                    <a:srgbClr val="E3E3E3"/>
                  </a:solidFill>
                  <a:effectLst/>
                  <a:latin typeface="Google Sans"/>
                </a:rPr>
                <a:t>sao</a:t>
              </a:r>
              <a:r>
                <a:rPr lang="en-US" b="0" i="0">
                  <a:solidFill>
                    <a:srgbClr val="E3E3E3"/>
                  </a:solidFill>
                  <a:effectLst/>
                  <a:latin typeface="Google Sans"/>
                </a:rPr>
                <a:t> </a:t>
              </a:r>
              <a:r>
                <a:rPr lang="en-US" b="0" i="0" err="1">
                  <a:solidFill>
                    <a:srgbClr val="E3E3E3"/>
                  </a:solidFill>
                  <a:effectLst/>
                  <a:latin typeface="Google Sans"/>
                </a:rPr>
                <a:t>cần</a:t>
              </a:r>
              <a:r>
                <a:rPr lang="en-US" b="0" i="0">
                  <a:solidFill>
                    <a:srgbClr val="E3E3E3"/>
                  </a:solidFill>
                  <a:effectLst/>
                  <a:latin typeface="Google Sans"/>
                </a:rPr>
                <a:t> </a:t>
              </a:r>
              <a:r>
                <a:rPr lang="en-US" b="0" i="0" err="1">
                  <a:solidFill>
                    <a:srgbClr val="E3E3E3"/>
                  </a:solidFill>
                  <a:effectLst/>
                  <a:latin typeface="Google Sans"/>
                </a:rPr>
                <a:t>trực</a:t>
              </a:r>
              <a:r>
                <a:rPr lang="en-US" b="0" i="0">
                  <a:solidFill>
                    <a:srgbClr val="E3E3E3"/>
                  </a:solidFill>
                  <a:effectLst/>
                  <a:latin typeface="Google Sans"/>
                </a:rPr>
                <a:t> </a:t>
              </a:r>
              <a:r>
                <a:rPr lang="en-US" b="0" i="0" err="1">
                  <a:solidFill>
                    <a:srgbClr val="E3E3E3"/>
                  </a:solidFill>
                  <a:effectLst/>
                  <a:latin typeface="Google Sans"/>
                </a:rPr>
                <a:t>quan</a:t>
              </a:r>
              <a:r>
                <a:rPr lang="en-US" b="0" i="0">
                  <a:solidFill>
                    <a:srgbClr val="E3E3E3"/>
                  </a:solidFill>
                  <a:effectLst/>
                  <a:latin typeface="Google Sans"/>
                </a:rPr>
                <a:t> </a:t>
              </a:r>
              <a:r>
                <a:rPr lang="en-US" b="0" i="0" err="1">
                  <a:solidFill>
                    <a:srgbClr val="E3E3E3"/>
                  </a:solidFill>
                  <a:effectLst/>
                  <a:latin typeface="Google Sans"/>
                </a:rPr>
                <a:t>hóa</a:t>
              </a:r>
              <a:r>
                <a:rPr lang="en-US" b="0" i="0">
                  <a:solidFill>
                    <a:srgbClr val="E3E3E3"/>
                  </a:solidFill>
                  <a:effectLst/>
                  <a:latin typeface="Google Sans"/>
                </a:rPr>
                <a:t> </a:t>
              </a:r>
              <a:r>
                <a:rPr lang="en-US" b="0" i="0" err="1">
                  <a:solidFill>
                    <a:srgbClr val="E3E3E3"/>
                  </a:solidFill>
                  <a:effectLst/>
                  <a:latin typeface="Google Sans"/>
                </a:rPr>
                <a:t>giá</a:t>
              </a:r>
              <a:r>
                <a:rPr lang="en-US" b="0" i="0">
                  <a:solidFill>
                    <a:srgbClr val="E3E3E3"/>
                  </a:solidFill>
                  <a:effectLst/>
                  <a:latin typeface="Google Sans"/>
                </a:rPr>
                <a:t> </a:t>
              </a:r>
              <a:r>
                <a:rPr lang="vi-VN">
                  <a:solidFill>
                    <a:srgbClr val="E3E3E3"/>
                  </a:solidFill>
                  <a:latin typeface="Google Sans"/>
                </a:rPr>
                <a:t>chứng khoán</a:t>
              </a:r>
              <a:r>
                <a:rPr lang="en-US" b="0" i="0">
                  <a:solidFill>
                    <a:srgbClr val="E3E3E3"/>
                  </a:solidFill>
                  <a:effectLst/>
                  <a:latin typeface="Google Sans"/>
                </a:rPr>
                <a:t>?</a:t>
              </a:r>
              <a:endParaRPr lang="ru-RU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3409536" y="2087225"/>
            <a:ext cx="2160241" cy="3034047"/>
            <a:chOff x="3409536" y="2087225"/>
            <a:chExt cx="2160241" cy="3034047"/>
          </a:xfrm>
        </p:grpSpPr>
        <p:sp>
          <p:nvSpPr>
            <p:cNvPr id="10" name="TextBox 9"/>
            <p:cNvSpPr txBox="1"/>
            <p:nvPr/>
          </p:nvSpPr>
          <p:spPr>
            <a:xfrm>
              <a:off x="3409536" y="2720615"/>
              <a:ext cx="2160241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buFont typeface="Arial" panose="020B0604020202020204" pitchFamily="34" charset="0"/>
                <a:buChar char="•"/>
              </a:pPr>
              <a:r>
                <a:rPr lang="vi-VN" sz="1000" b="0" i="0">
                  <a:solidFill>
                    <a:srgbClr val="E3E3E3"/>
                  </a:solidFill>
                  <a:effectLst/>
                  <a:latin typeface="Google Sans"/>
                </a:rPr>
                <a:t>Biểu đồ đường: Đây là kỹ thuật trực quan hóa phổ biến nhất, thể hiện giá vàng theo thời gian dưới dạng đường thẳng.</a:t>
              </a:r>
            </a:p>
            <a:p>
              <a:pPr algn="just">
                <a:buFont typeface="Arial" panose="020B0604020202020204" pitchFamily="34" charset="0"/>
                <a:buChar char="•"/>
              </a:pPr>
              <a:r>
                <a:rPr lang="vi-VN" sz="1000" b="0" i="0">
                  <a:solidFill>
                    <a:srgbClr val="E3E3E3"/>
                  </a:solidFill>
                  <a:effectLst/>
                  <a:latin typeface="Google Sans"/>
                </a:rPr>
                <a:t>Biểu đồ cột: Kỹ thuật này thể hiện giá vàng theo thời gian dưới dạng các cột.</a:t>
              </a:r>
            </a:p>
            <a:p>
              <a:pPr algn="just">
                <a:buFont typeface="Arial" panose="020B0604020202020204" pitchFamily="34" charset="0"/>
                <a:buChar char="•"/>
              </a:pPr>
              <a:r>
                <a:rPr lang="vi-VN" sz="1000" b="0" i="0">
                  <a:solidFill>
                    <a:srgbClr val="E3E3E3"/>
                  </a:solidFill>
                  <a:effectLst/>
                  <a:latin typeface="Google Sans"/>
                </a:rPr>
                <a:t>Biểu đồ vùng: Kỹ thuật này thể hiện giá vàng theo thời gian dưới dạng các vùng.</a:t>
              </a:r>
            </a:p>
            <a:p>
              <a:pPr algn="just">
                <a:buFont typeface="Arial" panose="020B0604020202020204" pitchFamily="34" charset="0"/>
                <a:buChar char="•"/>
              </a:pPr>
              <a:r>
                <a:rPr lang="vi-VN" sz="1000" b="0" i="0">
                  <a:solidFill>
                    <a:srgbClr val="E3E3E3"/>
                  </a:solidFill>
                  <a:effectLst/>
                  <a:latin typeface="Google Sans"/>
                </a:rPr>
                <a:t>Biểu đồ phân tán: Kỹ thuật này thể hiện mối quan hệ giữa giá vàng và các yếu tố khác như lãi suất, lạm phát,...</a:t>
              </a:r>
            </a:p>
            <a:p>
              <a:pPr algn="just">
                <a:buFont typeface="Arial" panose="020B0604020202020204" pitchFamily="34" charset="0"/>
                <a:buChar char="•"/>
              </a:pPr>
              <a:r>
                <a:rPr lang="vi-VN" sz="1000" b="0" i="0">
                  <a:solidFill>
                    <a:srgbClr val="E3E3E3"/>
                  </a:solidFill>
                  <a:effectLst/>
                  <a:latin typeface="Google Sans"/>
                </a:rPr>
                <a:t>Biểu đồ </a:t>
              </a:r>
              <a:r>
                <a:rPr lang="vi-VN" sz="1000" b="0" i="0" err="1">
                  <a:solidFill>
                    <a:srgbClr val="E3E3E3"/>
                  </a:solidFill>
                  <a:effectLst/>
                  <a:latin typeface="Google Sans"/>
                </a:rPr>
                <a:t>Heatmap</a:t>
              </a:r>
              <a:r>
                <a:rPr lang="vi-VN" sz="1000" b="0" i="0">
                  <a:solidFill>
                    <a:srgbClr val="E3E3E3"/>
                  </a:solidFill>
                  <a:effectLst/>
                  <a:latin typeface="Google Sans"/>
                </a:rPr>
                <a:t>: Kỹ thuật này thể hiện giá vàng theo thời gian và không gian.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49445" y="2087225"/>
              <a:ext cx="19082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0" i="0" err="1">
                  <a:solidFill>
                    <a:srgbClr val="E3E3E3"/>
                  </a:solidFill>
                  <a:effectLst/>
                  <a:latin typeface="Google Sans"/>
                </a:rPr>
                <a:t>Các</a:t>
              </a:r>
              <a:r>
                <a:rPr lang="en-US" b="0" i="0">
                  <a:solidFill>
                    <a:srgbClr val="E3E3E3"/>
                  </a:solidFill>
                  <a:effectLst/>
                  <a:latin typeface="Google Sans"/>
                </a:rPr>
                <a:t> </a:t>
              </a:r>
              <a:r>
                <a:rPr lang="en-US" b="0" i="0" err="1">
                  <a:solidFill>
                    <a:srgbClr val="E3E3E3"/>
                  </a:solidFill>
                  <a:effectLst/>
                  <a:latin typeface="Google Sans"/>
                </a:rPr>
                <a:t>kỹ</a:t>
              </a:r>
              <a:r>
                <a:rPr lang="en-US" b="0" i="0">
                  <a:solidFill>
                    <a:srgbClr val="E3E3E3"/>
                  </a:solidFill>
                  <a:effectLst/>
                  <a:latin typeface="Google Sans"/>
                </a:rPr>
                <a:t> </a:t>
              </a:r>
              <a:r>
                <a:rPr lang="en-US" b="0" i="0" err="1">
                  <a:solidFill>
                    <a:srgbClr val="E3E3E3"/>
                  </a:solidFill>
                  <a:effectLst/>
                  <a:latin typeface="Google Sans"/>
                </a:rPr>
                <a:t>thuật</a:t>
              </a:r>
              <a:r>
                <a:rPr lang="en-US" b="0" i="0">
                  <a:solidFill>
                    <a:srgbClr val="E3E3E3"/>
                  </a:solidFill>
                  <a:effectLst/>
                  <a:latin typeface="Google Sans"/>
                </a:rPr>
                <a:t> </a:t>
              </a:r>
              <a:r>
                <a:rPr lang="en-US" b="0" i="0" err="1">
                  <a:solidFill>
                    <a:srgbClr val="E3E3E3"/>
                  </a:solidFill>
                  <a:effectLst/>
                  <a:latin typeface="Google Sans"/>
                </a:rPr>
                <a:t>trực</a:t>
              </a:r>
              <a:r>
                <a:rPr lang="en-US" b="0" i="0">
                  <a:solidFill>
                    <a:srgbClr val="E3E3E3"/>
                  </a:solidFill>
                  <a:effectLst/>
                  <a:latin typeface="Google Sans"/>
                </a:rPr>
                <a:t> </a:t>
              </a:r>
              <a:r>
                <a:rPr lang="en-US" b="0" i="0" err="1">
                  <a:solidFill>
                    <a:srgbClr val="E3E3E3"/>
                  </a:solidFill>
                  <a:effectLst/>
                  <a:latin typeface="Google Sans"/>
                </a:rPr>
                <a:t>quan</a:t>
              </a:r>
              <a:r>
                <a:rPr lang="en-US" b="0" i="0">
                  <a:solidFill>
                    <a:srgbClr val="E3E3E3"/>
                  </a:solidFill>
                  <a:effectLst/>
                  <a:latin typeface="Google Sans"/>
                </a:rPr>
                <a:t> </a:t>
              </a:r>
              <a:r>
                <a:rPr lang="en-US" b="0" i="0" err="1">
                  <a:solidFill>
                    <a:srgbClr val="E3E3E3"/>
                  </a:solidFill>
                  <a:effectLst/>
                  <a:latin typeface="Google Sans"/>
                </a:rPr>
                <a:t>hóa</a:t>
              </a:r>
              <a:r>
                <a:rPr lang="en-US" b="0" i="0">
                  <a:solidFill>
                    <a:srgbClr val="E3E3E3"/>
                  </a:solidFill>
                  <a:effectLst/>
                  <a:latin typeface="Google Sans"/>
                </a:rPr>
                <a:t> </a:t>
              </a:r>
              <a:r>
                <a:rPr lang="vi-VN">
                  <a:solidFill>
                    <a:srgbClr val="E3E3E3"/>
                  </a:solidFill>
                  <a:latin typeface="Google Sans"/>
                </a:rPr>
                <a:t>dữ liệu</a:t>
              </a:r>
              <a:endParaRPr lang="ru-RU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5840984" y="2087225"/>
            <a:ext cx="2269114" cy="2086032"/>
            <a:chOff x="5840984" y="2087225"/>
            <a:chExt cx="2269114" cy="2086032"/>
          </a:xfrm>
        </p:grpSpPr>
        <p:sp>
          <p:nvSpPr>
            <p:cNvPr id="11" name="TextBox 10"/>
            <p:cNvSpPr txBox="1"/>
            <p:nvPr/>
          </p:nvSpPr>
          <p:spPr>
            <a:xfrm>
              <a:off x="5840984" y="2720615"/>
              <a:ext cx="2257325" cy="1452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marR="0" algn="just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Thông qua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việc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nghiên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cứu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kỹ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lưỡng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và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phân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tích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chính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xác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chúng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ta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có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thể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nhận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ra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các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điểm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quan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trọng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trong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biểu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đồ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giá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của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AAPL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và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từ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đó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đưa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ra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quyết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định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đầu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tư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có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căn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cứ</a:t>
              </a:r>
              <a:r>
                <a:rPr lang="en-US" sz="1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. </a:t>
              </a:r>
              <a:endParaRPr lang="en-US" sz="10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093877" y="2087225"/>
              <a:ext cx="20162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0" i="0" err="1">
                  <a:solidFill>
                    <a:srgbClr val="E3E3E3"/>
                  </a:solidFill>
                  <a:effectLst/>
                  <a:latin typeface="Google Sans"/>
                </a:rPr>
                <a:t>Ứng</a:t>
              </a:r>
              <a:r>
                <a:rPr lang="en-US" b="0" i="0">
                  <a:solidFill>
                    <a:srgbClr val="E3E3E3"/>
                  </a:solidFill>
                  <a:effectLst/>
                  <a:latin typeface="Google Sans"/>
                </a:rPr>
                <a:t> </a:t>
              </a:r>
              <a:r>
                <a:rPr lang="en-US" b="0" i="0" err="1">
                  <a:solidFill>
                    <a:srgbClr val="E3E3E3"/>
                  </a:solidFill>
                  <a:effectLst/>
                  <a:latin typeface="Google Sans"/>
                </a:rPr>
                <a:t>dụng</a:t>
              </a:r>
              <a:r>
                <a:rPr lang="en-US" b="0" i="0">
                  <a:solidFill>
                    <a:srgbClr val="E3E3E3"/>
                  </a:solidFill>
                  <a:effectLst/>
                  <a:latin typeface="Google Sans"/>
                </a:rPr>
                <a:t> </a:t>
              </a:r>
              <a:r>
                <a:rPr lang="vi-VN">
                  <a:solidFill>
                    <a:srgbClr val="E3E3E3"/>
                  </a:solidFill>
                  <a:latin typeface="Google Sans"/>
                </a:rPr>
                <a:t>phân tích giá cổ phiếu</a:t>
              </a:r>
              <a:endParaRPr lang="ru-RU">
                <a:solidFill>
                  <a:schemeClr val="bg1"/>
                </a:solidFill>
              </a:endParaRPr>
            </a:p>
          </p:txBody>
        </p:sp>
      </p:grpSp>
      <p:sp>
        <p:nvSpPr>
          <p:cNvPr id="34" name="Блок-схема: данные 33"/>
          <p:cNvSpPr/>
          <p:nvPr/>
        </p:nvSpPr>
        <p:spPr>
          <a:xfrm>
            <a:off x="6419949" y="4721950"/>
            <a:ext cx="2724051" cy="42155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7539"/>
              <a:gd name="connsiteY0" fmla="*/ 10000 h 10000"/>
              <a:gd name="connsiteX1" fmla="*/ 2000 w 17539"/>
              <a:gd name="connsiteY1" fmla="*/ 0 h 10000"/>
              <a:gd name="connsiteX2" fmla="*/ 17539 w 17539"/>
              <a:gd name="connsiteY2" fmla="*/ 0 h 10000"/>
              <a:gd name="connsiteX3" fmla="*/ 8000 w 17539"/>
              <a:gd name="connsiteY3" fmla="*/ 10000 h 10000"/>
              <a:gd name="connsiteX4" fmla="*/ 0 w 17539"/>
              <a:gd name="connsiteY4" fmla="*/ 10000 h 10000"/>
              <a:gd name="connsiteX0" fmla="*/ 0 w 17618"/>
              <a:gd name="connsiteY0" fmla="*/ 10000 h 10244"/>
              <a:gd name="connsiteX1" fmla="*/ 2000 w 17618"/>
              <a:gd name="connsiteY1" fmla="*/ 0 h 10244"/>
              <a:gd name="connsiteX2" fmla="*/ 17539 w 17618"/>
              <a:gd name="connsiteY2" fmla="*/ 0 h 10244"/>
              <a:gd name="connsiteX3" fmla="*/ 17618 w 17618"/>
              <a:gd name="connsiteY3" fmla="*/ 10244 h 10244"/>
              <a:gd name="connsiteX4" fmla="*/ 0 w 17618"/>
              <a:gd name="connsiteY4" fmla="*/ 10000 h 10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18" h="10244">
                <a:moveTo>
                  <a:pt x="0" y="10000"/>
                </a:moveTo>
                <a:lnTo>
                  <a:pt x="2000" y="0"/>
                </a:lnTo>
                <a:lnTo>
                  <a:pt x="17539" y="0"/>
                </a:lnTo>
                <a:cubicBezTo>
                  <a:pt x="17565" y="3415"/>
                  <a:pt x="17592" y="6829"/>
                  <a:pt x="17618" y="10244"/>
                </a:cubicBezTo>
                <a:lnTo>
                  <a:pt x="0" y="10000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vi-VN" sz="1400">
                <a:latin typeface="+mj-lt"/>
              </a:rPr>
              <a:t>        </a:t>
            </a:r>
            <a:endParaRPr lang="ru-RU" sz="140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4146" y="285916"/>
            <a:ext cx="277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vi-VN" sz="2800">
                <a:solidFill>
                  <a:schemeClr val="bg1"/>
                </a:solidFill>
              </a:rPr>
              <a:t>Giới thiệu dự án</a:t>
            </a:r>
            <a:endParaRPr lang="ru-RU" sz="280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9385" y="770744"/>
            <a:ext cx="2324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1400">
                <a:solidFill>
                  <a:schemeClr val="bg1"/>
                </a:solidFill>
              </a:rPr>
              <a:t>Phân tích giá chứng khoán</a:t>
            </a:r>
            <a:endParaRPr lang="en-US" sz="1400">
              <a:solidFill>
                <a:schemeClr val="bg1"/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1529916" y="1223130"/>
            <a:ext cx="864096" cy="864096"/>
            <a:chOff x="1621160" y="1626354"/>
            <a:chExt cx="864096" cy="864096"/>
          </a:xfrm>
        </p:grpSpPr>
        <p:sp>
          <p:nvSpPr>
            <p:cNvPr id="19" name="Овал 18"/>
            <p:cNvSpPr/>
            <p:nvPr/>
          </p:nvSpPr>
          <p:spPr>
            <a:xfrm>
              <a:off x="1621160" y="1626354"/>
              <a:ext cx="864096" cy="86409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ru-RU"/>
            </a:p>
          </p:txBody>
        </p:sp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4062" y="1830918"/>
              <a:ext cx="455320" cy="454967"/>
            </a:xfrm>
            <a:prstGeom prst="rect">
              <a:avLst/>
            </a:prstGeom>
          </p:spPr>
        </p:pic>
      </p:grpSp>
      <p:grpSp>
        <p:nvGrpSpPr>
          <p:cNvPr id="7" name="Группа 6"/>
          <p:cNvGrpSpPr/>
          <p:nvPr/>
        </p:nvGrpSpPr>
        <p:grpSpPr>
          <a:xfrm>
            <a:off x="3923928" y="1225597"/>
            <a:ext cx="864096" cy="864096"/>
            <a:chOff x="4141440" y="1626354"/>
            <a:chExt cx="864096" cy="864096"/>
          </a:xfrm>
        </p:grpSpPr>
        <p:sp>
          <p:nvSpPr>
            <p:cNvPr id="6" name="Овал 5"/>
            <p:cNvSpPr/>
            <p:nvPr/>
          </p:nvSpPr>
          <p:spPr>
            <a:xfrm>
              <a:off x="4141440" y="1626354"/>
              <a:ext cx="864096" cy="86409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ru-RU"/>
            </a:p>
          </p:txBody>
        </p:sp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7219" y="1851670"/>
              <a:ext cx="512538" cy="451310"/>
            </a:xfrm>
            <a:prstGeom prst="rect">
              <a:avLst/>
            </a:prstGeom>
          </p:spPr>
        </p:pic>
      </p:grpSp>
      <p:grpSp>
        <p:nvGrpSpPr>
          <p:cNvPr id="8" name="Группа 7"/>
          <p:cNvGrpSpPr/>
          <p:nvPr/>
        </p:nvGrpSpPr>
        <p:grpSpPr>
          <a:xfrm>
            <a:off x="6577361" y="1223129"/>
            <a:ext cx="864096" cy="864096"/>
            <a:chOff x="6661720" y="1626354"/>
            <a:chExt cx="864096" cy="864096"/>
          </a:xfrm>
        </p:grpSpPr>
        <p:sp>
          <p:nvSpPr>
            <p:cNvPr id="18" name="Овал 17"/>
            <p:cNvSpPr/>
            <p:nvPr/>
          </p:nvSpPr>
          <p:spPr>
            <a:xfrm>
              <a:off x="6661720" y="1626354"/>
              <a:ext cx="864096" cy="86409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ru-RU"/>
            </a:p>
          </p:txBody>
        </p:sp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1870" y="1881348"/>
              <a:ext cx="523796" cy="354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3180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4" grpId="0" animBg="1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Блок-схема: данные 21"/>
          <p:cNvSpPr/>
          <p:nvPr/>
        </p:nvSpPr>
        <p:spPr>
          <a:xfrm>
            <a:off x="0" y="-10030"/>
            <a:ext cx="4788024" cy="1088551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93 h 10093"/>
              <a:gd name="connsiteX1" fmla="*/ 6 w 10000"/>
              <a:gd name="connsiteY1" fmla="*/ 0 h 10093"/>
              <a:gd name="connsiteX2" fmla="*/ 10000 w 10000"/>
              <a:gd name="connsiteY2" fmla="*/ 93 h 10093"/>
              <a:gd name="connsiteX3" fmla="*/ 8000 w 10000"/>
              <a:gd name="connsiteY3" fmla="*/ 10093 h 10093"/>
              <a:gd name="connsiteX4" fmla="*/ 0 w 10000"/>
              <a:gd name="connsiteY4" fmla="*/ 10093 h 1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93">
                <a:moveTo>
                  <a:pt x="0" y="10093"/>
                </a:moveTo>
                <a:cubicBezTo>
                  <a:pt x="2" y="6729"/>
                  <a:pt x="4" y="3364"/>
                  <a:pt x="6" y="0"/>
                </a:cubicBezTo>
                <a:lnTo>
                  <a:pt x="10000" y="93"/>
                </a:lnTo>
                <a:lnTo>
                  <a:pt x="8000" y="10093"/>
                </a:lnTo>
                <a:lnTo>
                  <a:pt x="0" y="10093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Блок-схема: процесс 2"/>
          <p:cNvSpPr/>
          <p:nvPr/>
        </p:nvSpPr>
        <p:spPr>
          <a:xfrm>
            <a:off x="1259632" y="1488728"/>
            <a:ext cx="2160240" cy="1440160"/>
          </a:xfrm>
          <a:prstGeom prst="flowChartProcess">
            <a:avLst/>
          </a:pr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Блок-схема: процесс 3"/>
          <p:cNvSpPr/>
          <p:nvPr/>
        </p:nvSpPr>
        <p:spPr>
          <a:xfrm>
            <a:off x="5724128" y="1488728"/>
            <a:ext cx="2160240" cy="1440160"/>
          </a:xfrm>
          <a:prstGeom prst="flowChartProcess">
            <a:avLst/>
          </a:pr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процесс 4"/>
          <p:cNvSpPr/>
          <p:nvPr/>
        </p:nvSpPr>
        <p:spPr>
          <a:xfrm>
            <a:off x="3491880" y="1489359"/>
            <a:ext cx="2160240" cy="1440160"/>
          </a:xfrm>
          <a:prstGeom prst="flowChartProcess">
            <a:avLst/>
          </a:pr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процесс 5"/>
          <p:cNvSpPr/>
          <p:nvPr/>
        </p:nvSpPr>
        <p:spPr>
          <a:xfrm>
            <a:off x="1259632" y="2975291"/>
            <a:ext cx="2160240" cy="1440160"/>
          </a:xfrm>
          <a:prstGeom prst="flowChartProcess">
            <a:avLst/>
          </a:pr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Блок-схема: процесс 6"/>
          <p:cNvSpPr/>
          <p:nvPr/>
        </p:nvSpPr>
        <p:spPr>
          <a:xfrm>
            <a:off x="5724128" y="2975291"/>
            <a:ext cx="2160240" cy="1440160"/>
          </a:xfrm>
          <a:prstGeom prst="flowChartProcess">
            <a:avLst/>
          </a:pr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Блок-схема: процесс 7"/>
          <p:cNvSpPr/>
          <p:nvPr/>
        </p:nvSpPr>
        <p:spPr>
          <a:xfrm>
            <a:off x="3491880" y="2975923"/>
            <a:ext cx="2160240" cy="1440160"/>
          </a:xfrm>
          <a:prstGeom prst="flowChartProcess">
            <a:avLst/>
          </a:pr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3487012" y="1899910"/>
            <a:ext cx="2169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vi-VN" sz="1000">
                <a:solidFill>
                  <a:schemeClr val="bg1"/>
                </a:solidFill>
              </a:rPr>
              <a:t>2.Tính độ tương quan giữa các cột dữ liệu và trực quan hóa bằng </a:t>
            </a:r>
            <a:r>
              <a:rPr lang="vi-VN" sz="1000" err="1">
                <a:solidFill>
                  <a:schemeClr val="bg1"/>
                </a:solidFill>
              </a:rPr>
              <a:t>heatmap</a:t>
            </a:r>
            <a:r>
              <a:rPr lang="vi-VN" sz="1000">
                <a:solidFill>
                  <a:schemeClr val="bg1"/>
                </a:solidFill>
              </a:rPr>
              <a:t> và </a:t>
            </a:r>
            <a:r>
              <a:rPr lang="vi-VN" sz="1000" err="1">
                <a:solidFill>
                  <a:schemeClr val="bg1"/>
                </a:solidFill>
              </a:rPr>
              <a:t>pair</a:t>
            </a:r>
            <a:r>
              <a:rPr lang="vi-VN" sz="1000">
                <a:solidFill>
                  <a:schemeClr val="bg1"/>
                </a:solidFill>
              </a:rPr>
              <a:t> </a:t>
            </a:r>
            <a:r>
              <a:rPr lang="vi-VN" sz="1000" err="1">
                <a:solidFill>
                  <a:schemeClr val="bg1"/>
                </a:solidFill>
              </a:rPr>
              <a:t>plot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40152" y="1895802"/>
            <a:ext cx="1656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1000">
                <a:solidFill>
                  <a:schemeClr val="bg1"/>
                </a:solidFill>
              </a:rPr>
              <a:t>3. Vẽ biểu đồ đường trực quan hóa dữ liệu cho các cột</a:t>
            </a:r>
            <a:endParaRPr lang="ru-RU" sz="100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1660" y="3418372"/>
            <a:ext cx="1656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1000">
                <a:solidFill>
                  <a:schemeClr val="bg1"/>
                </a:solidFill>
              </a:rPr>
              <a:t>4. Vẽ biểu đồ biến thiên cho </a:t>
            </a:r>
            <a:r>
              <a:rPr lang="vi-VN" sz="1000" err="1">
                <a:solidFill>
                  <a:schemeClr val="bg1"/>
                </a:solidFill>
              </a:rPr>
              <a:t>Open-Close</a:t>
            </a:r>
            <a:r>
              <a:rPr lang="vi-VN" sz="1000">
                <a:solidFill>
                  <a:schemeClr val="bg1"/>
                </a:solidFill>
              </a:rPr>
              <a:t> và </a:t>
            </a:r>
            <a:r>
              <a:rPr lang="vi-VN" sz="1000" err="1">
                <a:solidFill>
                  <a:schemeClr val="bg1"/>
                </a:solidFill>
              </a:rPr>
              <a:t>High-Low</a:t>
            </a:r>
            <a:endParaRPr lang="ru-RU" sz="100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79912" y="3432944"/>
            <a:ext cx="1656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1000">
                <a:solidFill>
                  <a:schemeClr val="bg1"/>
                </a:solidFill>
              </a:rPr>
              <a:t>5. Vẽ biểu đồ đường cho giá đóng cửa và biến thiên </a:t>
            </a:r>
            <a:r>
              <a:rPr lang="vi-VN" sz="1000" err="1">
                <a:solidFill>
                  <a:schemeClr val="bg1"/>
                </a:solidFill>
              </a:rPr>
              <a:t>High-Low</a:t>
            </a:r>
            <a:endParaRPr lang="ru-RU" sz="100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0152" y="3264484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000">
                <a:solidFill>
                  <a:schemeClr val="bg1"/>
                </a:solidFill>
              </a:rPr>
              <a:t>6.Xây dựng mô hình dự đoán sử dụng thuật toán </a:t>
            </a:r>
            <a:r>
              <a:rPr lang="vi-VN" sz="1000" err="1">
                <a:solidFill>
                  <a:schemeClr val="bg1"/>
                </a:solidFill>
              </a:rPr>
              <a:t>linear</a:t>
            </a:r>
            <a:r>
              <a:rPr lang="vi-VN" sz="1000">
                <a:solidFill>
                  <a:schemeClr val="bg1"/>
                </a:solidFill>
              </a:rPr>
              <a:t> </a:t>
            </a:r>
            <a:r>
              <a:rPr lang="vi-VN" sz="1000" err="1">
                <a:solidFill>
                  <a:schemeClr val="bg1"/>
                </a:solidFill>
              </a:rPr>
              <a:t>regression</a:t>
            </a:r>
            <a:r>
              <a:rPr lang="vi-VN" sz="1000">
                <a:solidFill>
                  <a:schemeClr val="bg1"/>
                </a:solidFill>
              </a:rPr>
              <a:t> và vẽ đồ thị biểu diễn mô hình đó </a:t>
            </a:r>
            <a:endParaRPr lang="ru-RU" sz="100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43994" y="1905135"/>
            <a:ext cx="2196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1000">
                <a:solidFill>
                  <a:schemeClr val="bg1"/>
                </a:solidFill>
              </a:rPr>
              <a:t>1. Thu thập dữ liệu từ </a:t>
            </a:r>
            <a:r>
              <a:rPr lang="vi-VN" sz="1000" err="1">
                <a:solidFill>
                  <a:schemeClr val="bg1"/>
                </a:solidFill>
              </a:rPr>
              <a:t>yahoo</a:t>
            </a:r>
            <a:r>
              <a:rPr lang="vi-VN" sz="1000">
                <a:solidFill>
                  <a:schemeClr val="bg1"/>
                </a:solidFill>
              </a:rPr>
              <a:t> </a:t>
            </a:r>
            <a:r>
              <a:rPr lang="vi-VN" sz="1000" err="1">
                <a:solidFill>
                  <a:schemeClr val="bg1"/>
                </a:solidFill>
              </a:rPr>
              <a:t>finance</a:t>
            </a:r>
            <a:r>
              <a:rPr lang="vi-VN" sz="1000">
                <a:solidFill>
                  <a:schemeClr val="bg1"/>
                </a:solidFill>
              </a:rPr>
              <a:t> và tính </a:t>
            </a:r>
            <a:r>
              <a:rPr lang="vi-VN" sz="1000" err="1">
                <a:solidFill>
                  <a:schemeClr val="bg1"/>
                </a:solidFill>
              </a:rPr>
              <a:t>min,max,Standard</a:t>
            </a:r>
            <a:r>
              <a:rPr lang="vi-VN" sz="1000">
                <a:solidFill>
                  <a:schemeClr val="bg1"/>
                </a:solidFill>
              </a:rPr>
              <a:t> </a:t>
            </a:r>
            <a:r>
              <a:rPr lang="vi-VN" sz="1000" err="1">
                <a:solidFill>
                  <a:schemeClr val="bg1"/>
                </a:solidFill>
              </a:rPr>
              <a:t>deviation,median</a:t>
            </a:r>
            <a:r>
              <a:rPr lang="vi-VN" sz="1000">
                <a:solidFill>
                  <a:schemeClr val="bg1"/>
                </a:solidFill>
              </a:rPr>
              <a:t> cho các cột </a:t>
            </a:r>
            <a:endParaRPr lang="en-US" sz="1000">
              <a:solidFill>
                <a:schemeClr val="bg1"/>
              </a:solidFill>
            </a:endParaRPr>
          </a:p>
          <a:p>
            <a:endParaRPr lang="ru-RU" sz="1000"/>
          </a:p>
        </p:txBody>
      </p:sp>
      <p:sp>
        <p:nvSpPr>
          <p:cNvPr id="23" name="TextBox 22"/>
          <p:cNvSpPr txBox="1"/>
          <p:nvPr/>
        </p:nvSpPr>
        <p:spPr>
          <a:xfrm>
            <a:off x="400461" y="198930"/>
            <a:ext cx="3379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>
                <a:solidFill>
                  <a:schemeClr val="bg1"/>
                </a:solidFill>
              </a:rPr>
              <a:t>Các bước thực hiện</a:t>
            </a:r>
            <a:endParaRPr lang="ru-RU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3363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2" grpId="0"/>
      <p:bldP spid="13" grpId="0"/>
      <p:bldP spid="14" grpId="0"/>
      <p:bldP spid="15" grpId="0"/>
      <p:bldP spid="16" grpId="0"/>
      <p:bldP spid="17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Блок-схема: данные 21"/>
          <p:cNvSpPr/>
          <p:nvPr/>
        </p:nvSpPr>
        <p:spPr>
          <a:xfrm>
            <a:off x="0" y="-10030"/>
            <a:ext cx="4788024" cy="1088551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93 h 10093"/>
              <a:gd name="connsiteX1" fmla="*/ 6 w 10000"/>
              <a:gd name="connsiteY1" fmla="*/ 0 h 10093"/>
              <a:gd name="connsiteX2" fmla="*/ 10000 w 10000"/>
              <a:gd name="connsiteY2" fmla="*/ 93 h 10093"/>
              <a:gd name="connsiteX3" fmla="*/ 8000 w 10000"/>
              <a:gd name="connsiteY3" fmla="*/ 10093 h 10093"/>
              <a:gd name="connsiteX4" fmla="*/ 0 w 10000"/>
              <a:gd name="connsiteY4" fmla="*/ 10093 h 1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93">
                <a:moveTo>
                  <a:pt x="0" y="10093"/>
                </a:moveTo>
                <a:cubicBezTo>
                  <a:pt x="2" y="6729"/>
                  <a:pt x="4" y="3364"/>
                  <a:pt x="6" y="0"/>
                </a:cubicBezTo>
                <a:lnTo>
                  <a:pt x="10000" y="93"/>
                </a:lnTo>
                <a:lnTo>
                  <a:pt x="8000" y="10093"/>
                </a:lnTo>
                <a:lnTo>
                  <a:pt x="0" y="10093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58978" y="281879"/>
            <a:ext cx="2904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>
                <a:solidFill>
                  <a:schemeClr val="bg1"/>
                </a:solidFill>
              </a:rPr>
              <a:t>Thu thập dữ liệu </a:t>
            </a:r>
            <a:endParaRPr lang="ru-RU" sz="2800">
              <a:solidFill>
                <a:schemeClr val="bg1"/>
              </a:solidFill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490F2444-9FFB-7D83-078F-7459EE226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709452"/>
            <a:ext cx="4608512" cy="2522439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72F961DF-1EC6-49EE-0A48-AE45E68F0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246" y="1129513"/>
            <a:ext cx="3863995" cy="37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2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Блок-схема: данные 21"/>
          <p:cNvSpPr/>
          <p:nvPr/>
        </p:nvSpPr>
        <p:spPr>
          <a:xfrm>
            <a:off x="0" y="-10030"/>
            <a:ext cx="4788024" cy="1088551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93 h 10093"/>
              <a:gd name="connsiteX1" fmla="*/ 6 w 10000"/>
              <a:gd name="connsiteY1" fmla="*/ 0 h 10093"/>
              <a:gd name="connsiteX2" fmla="*/ 10000 w 10000"/>
              <a:gd name="connsiteY2" fmla="*/ 93 h 10093"/>
              <a:gd name="connsiteX3" fmla="*/ 8000 w 10000"/>
              <a:gd name="connsiteY3" fmla="*/ 10093 h 10093"/>
              <a:gd name="connsiteX4" fmla="*/ 0 w 10000"/>
              <a:gd name="connsiteY4" fmla="*/ 10093 h 1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93">
                <a:moveTo>
                  <a:pt x="0" y="10093"/>
                </a:moveTo>
                <a:cubicBezTo>
                  <a:pt x="2" y="6729"/>
                  <a:pt x="4" y="3364"/>
                  <a:pt x="6" y="0"/>
                </a:cubicBezTo>
                <a:lnTo>
                  <a:pt x="10000" y="93"/>
                </a:lnTo>
                <a:lnTo>
                  <a:pt x="8000" y="10093"/>
                </a:lnTo>
                <a:lnTo>
                  <a:pt x="0" y="10093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-26102" y="3653319"/>
            <a:ext cx="9144000" cy="1444522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79512" y="3867748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1000">
                <a:solidFill>
                  <a:schemeClr val="bg1"/>
                </a:solidFill>
              </a:rPr>
              <a:t>- Các biến "</a:t>
            </a:r>
            <a:r>
              <a:rPr lang="vi-VN" sz="1000" err="1">
                <a:solidFill>
                  <a:schemeClr val="bg1"/>
                </a:solidFill>
              </a:rPr>
              <a:t>Open</a:t>
            </a:r>
            <a:r>
              <a:rPr lang="vi-VN" sz="1000">
                <a:solidFill>
                  <a:schemeClr val="bg1"/>
                </a:solidFill>
              </a:rPr>
              <a:t>", "</a:t>
            </a:r>
            <a:r>
              <a:rPr lang="vi-VN" sz="1000" err="1">
                <a:solidFill>
                  <a:schemeClr val="bg1"/>
                </a:solidFill>
              </a:rPr>
              <a:t>Close</a:t>
            </a:r>
            <a:r>
              <a:rPr lang="vi-VN" sz="1000">
                <a:solidFill>
                  <a:schemeClr val="bg1"/>
                </a:solidFill>
              </a:rPr>
              <a:t>", "</a:t>
            </a:r>
            <a:r>
              <a:rPr lang="vi-VN" sz="1000" err="1">
                <a:solidFill>
                  <a:schemeClr val="bg1"/>
                </a:solidFill>
              </a:rPr>
              <a:t>High</a:t>
            </a:r>
            <a:r>
              <a:rPr lang="vi-VN" sz="1000">
                <a:solidFill>
                  <a:schemeClr val="bg1"/>
                </a:solidFill>
              </a:rPr>
              <a:t>", và "</a:t>
            </a:r>
            <a:r>
              <a:rPr lang="vi-VN" sz="1000" err="1">
                <a:solidFill>
                  <a:schemeClr val="bg1"/>
                </a:solidFill>
              </a:rPr>
              <a:t>Adj</a:t>
            </a:r>
            <a:r>
              <a:rPr lang="vi-VN" sz="1000">
                <a:solidFill>
                  <a:schemeClr val="bg1"/>
                </a:solidFill>
              </a:rPr>
              <a:t> </a:t>
            </a:r>
            <a:r>
              <a:rPr lang="vi-VN" sz="1000" err="1">
                <a:solidFill>
                  <a:schemeClr val="bg1"/>
                </a:solidFill>
              </a:rPr>
              <a:t>Close</a:t>
            </a:r>
            <a:r>
              <a:rPr lang="vi-VN" sz="1000">
                <a:solidFill>
                  <a:schemeClr val="bg1"/>
                </a:solidFill>
              </a:rPr>
              <a:t>" có mối tương quan dương mạnh với nhau, gần với 1, cho thấy chúng có xu hướng di chuyển cùng nhau.</a:t>
            </a:r>
            <a:endParaRPr lang="en-US" sz="1000">
              <a:solidFill>
                <a:schemeClr val="bg1"/>
              </a:solidFill>
            </a:endParaRPr>
          </a:p>
          <a:p>
            <a:pPr algn="just"/>
            <a:r>
              <a:rPr lang="vi-VN" sz="1000">
                <a:solidFill>
                  <a:schemeClr val="bg1"/>
                </a:solidFill>
              </a:rPr>
              <a:t>- Các biến "</a:t>
            </a:r>
            <a:r>
              <a:rPr lang="vi-VN" sz="1000" err="1">
                <a:solidFill>
                  <a:schemeClr val="bg1"/>
                </a:solidFill>
              </a:rPr>
              <a:t>Low</a:t>
            </a:r>
            <a:r>
              <a:rPr lang="vi-VN" sz="1000">
                <a:solidFill>
                  <a:schemeClr val="bg1"/>
                </a:solidFill>
              </a:rPr>
              <a:t>" có mối tương quan dương với "</a:t>
            </a:r>
            <a:r>
              <a:rPr lang="vi-VN" sz="1000" err="1">
                <a:solidFill>
                  <a:schemeClr val="bg1"/>
                </a:solidFill>
              </a:rPr>
              <a:t>High</a:t>
            </a:r>
            <a:r>
              <a:rPr lang="vi-VN" sz="1000">
                <a:solidFill>
                  <a:schemeClr val="bg1"/>
                </a:solidFill>
              </a:rPr>
              <a:t>" và "</a:t>
            </a:r>
            <a:r>
              <a:rPr lang="vi-VN" sz="1000" err="1">
                <a:solidFill>
                  <a:schemeClr val="bg1"/>
                </a:solidFill>
              </a:rPr>
              <a:t>Adj</a:t>
            </a:r>
            <a:r>
              <a:rPr lang="vi-VN" sz="1000">
                <a:solidFill>
                  <a:schemeClr val="bg1"/>
                </a:solidFill>
              </a:rPr>
              <a:t> </a:t>
            </a:r>
            <a:r>
              <a:rPr lang="vi-VN" sz="1000" err="1">
                <a:solidFill>
                  <a:schemeClr val="bg1"/>
                </a:solidFill>
              </a:rPr>
              <a:t>Close</a:t>
            </a:r>
            <a:r>
              <a:rPr lang="vi-VN" sz="1000">
                <a:solidFill>
                  <a:schemeClr val="bg1"/>
                </a:solidFill>
              </a:rPr>
              <a:t>" (gần 1), nhưng mối tương quan với "</a:t>
            </a:r>
            <a:r>
              <a:rPr lang="vi-VN" sz="1000" err="1">
                <a:solidFill>
                  <a:schemeClr val="bg1"/>
                </a:solidFill>
              </a:rPr>
              <a:t>Open</a:t>
            </a:r>
            <a:r>
              <a:rPr lang="vi-VN" sz="1000">
                <a:solidFill>
                  <a:schemeClr val="bg1"/>
                </a:solidFill>
              </a:rPr>
              <a:t>" và "</a:t>
            </a:r>
            <a:r>
              <a:rPr lang="vi-VN" sz="1000" err="1">
                <a:solidFill>
                  <a:schemeClr val="bg1"/>
                </a:solidFill>
              </a:rPr>
              <a:t>Close</a:t>
            </a:r>
            <a:r>
              <a:rPr lang="vi-VN" sz="1000">
                <a:solidFill>
                  <a:schemeClr val="bg1"/>
                </a:solidFill>
              </a:rPr>
              <a:t>" lại thấp hơn (0.98 và 0.98).</a:t>
            </a:r>
            <a:endParaRPr lang="en-US" sz="1000">
              <a:solidFill>
                <a:schemeClr val="bg1"/>
              </a:solidFill>
            </a:endParaRPr>
          </a:p>
          <a:p>
            <a:pPr algn="just"/>
            <a:r>
              <a:rPr lang="vi-VN" sz="1000">
                <a:solidFill>
                  <a:schemeClr val="bg1"/>
                </a:solidFill>
              </a:rPr>
              <a:t>- Các biến "</a:t>
            </a:r>
            <a:r>
              <a:rPr lang="vi-VN" sz="1000" err="1">
                <a:solidFill>
                  <a:schemeClr val="bg1"/>
                </a:solidFill>
              </a:rPr>
              <a:t>Volume</a:t>
            </a:r>
            <a:r>
              <a:rPr lang="vi-VN" sz="1000">
                <a:solidFill>
                  <a:schemeClr val="bg1"/>
                </a:solidFill>
              </a:rPr>
              <a:t>" có mối tương quan âm với các biến còn lại, gần -0.07, cho thấy không có mối tương quan mạnh với các biến giá.</a:t>
            </a:r>
            <a:endParaRPr lang="en-US" sz="1000">
              <a:solidFill>
                <a:schemeClr val="bg1"/>
              </a:solidFill>
            </a:endParaRPr>
          </a:p>
          <a:p>
            <a:pPr algn="just"/>
            <a:endParaRPr lang="ru-RU" sz="100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2" y="36659"/>
            <a:ext cx="4032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>
                <a:solidFill>
                  <a:schemeClr val="bg1"/>
                </a:solidFill>
              </a:rPr>
              <a:t>Tương quan giữa các cột dữ liệu</a:t>
            </a:r>
            <a:endParaRPr lang="ru-RU" sz="2800">
              <a:solidFill>
                <a:schemeClr val="bg1"/>
              </a:solidFill>
            </a:endParaRPr>
          </a:p>
        </p:txBody>
      </p:sp>
      <p:pic>
        <p:nvPicPr>
          <p:cNvPr id="26" name="Hình ảnh 25" descr="Ảnh có chứa văn bản, ảnh chụp màn hình, Phông chữ&#10;&#10;Mô tả được tạo tự động">
            <a:extLst>
              <a:ext uri="{FF2B5EF4-FFF2-40B4-BE49-F238E27FC236}">
                <a16:creationId xmlns:a16="http://schemas.microsoft.com/office/drawing/2014/main" id="{EF707F39-0170-205B-8A9D-D0E72CB8D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5782"/>
            <a:ext cx="3168352" cy="2142272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BA049527-81CC-1E44-2802-3BF82051B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814" y="1209220"/>
            <a:ext cx="2595351" cy="2142273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BCAA61E5-7802-7F4F-5D79-575EF8761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115" y="731725"/>
            <a:ext cx="2595351" cy="266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499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5" grpId="0" animBg="1"/>
      <p:bldP spid="6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Блок-схема: данные 21"/>
          <p:cNvSpPr/>
          <p:nvPr/>
        </p:nvSpPr>
        <p:spPr>
          <a:xfrm>
            <a:off x="0" y="-10030"/>
            <a:ext cx="4788024" cy="1088551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93 h 10093"/>
              <a:gd name="connsiteX1" fmla="*/ 6 w 10000"/>
              <a:gd name="connsiteY1" fmla="*/ 0 h 10093"/>
              <a:gd name="connsiteX2" fmla="*/ 10000 w 10000"/>
              <a:gd name="connsiteY2" fmla="*/ 93 h 10093"/>
              <a:gd name="connsiteX3" fmla="*/ 8000 w 10000"/>
              <a:gd name="connsiteY3" fmla="*/ 10093 h 10093"/>
              <a:gd name="connsiteX4" fmla="*/ 0 w 10000"/>
              <a:gd name="connsiteY4" fmla="*/ 10093 h 1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93">
                <a:moveTo>
                  <a:pt x="0" y="10093"/>
                </a:moveTo>
                <a:cubicBezTo>
                  <a:pt x="2" y="6729"/>
                  <a:pt x="4" y="3364"/>
                  <a:pt x="6" y="0"/>
                </a:cubicBezTo>
                <a:lnTo>
                  <a:pt x="10000" y="93"/>
                </a:lnTo>
                <a:lnTo>
                  <a:pt x="8000" y="10093"/>
                </a:lnTo>
                <a:lnTo>
                  <a:pt x="0" y="10093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79512" y="94542"/>
            <a:ext cx="40410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>
                <a:solidFill>
                  <a:schemeClr val="bg1"/>
                </a:solidFill>
              </a:rPr>
              <a:t>Trực quan hóa các cột dữ liệu </a:t>
            </a:r>
            <a:endParaRPr lang="ru-RU" sz="2800">
              <a:solidFill>
                <a:schemeClr val="bg1"/>
              </a:solidFill>
            </a:endParaRPr>
          </a:p>
        </p:txBody>
      </p:sp>
      <p:pic>
        <p:nvPicPr>
          <p:cNvPr id="14" name="Hình ảnh 13">
            <a:extLst>
              <a:ext uri="{FF2B5EF4-FFF2-40B4-BE49-F238E27FC236}">
                <a16:creationId xmlns:a16="http://schemas.microsoft.com/office/drawing/2014/main" id="{21114AA7-D4A2-2741-E91B-5B4E2E63B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39" y="1263729"/>
            <a:ext cx="4311596" cy="3389499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C0842596-F37F-D9A3-711E-4397AC392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151" y="1449869"/>
            <a:ext cx="4536504" cy="30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5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Блок-схема: данные 21"/>
          <p:cNvSpPr/>
          <p:nvPr/>
        </p:nvSpPr>
        <p:spPr>
          <a:xfrm>
            <a:off x="0" y="-10030"/>
            <a:ext cx="5868144" cy="1088551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93 h 10093"/>
              <a:gd name="connsiteX1" fmla="*/ 6 w 10000"/>
              <a:gd name="connsiteY1" fmla="*/ 0 h 10093"/>
              <a:gd name="connsiteX2" fmla="*/ 10000 w 10000"/>
              <a:gd name="connsiteY2" fmla="*/ 93 h 10093"/>
              <a:gd name="connsiteX3" fmla="*/ 8000 w 10000"/>
              <a:gd name="connsiteY3" fmla="*/ 10093 h 10093"/>
              <a:gd name="connsiteX4" fmla="*/ 0 w 10000"/>
              <a:gd name="connsiteY4" fmla="*/ 10093 h 1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93">
                <a:moveTo>
                  <a:pt x="0" y="10093"/>
                </a:moveTo>
                <a:cubicBezTo>
                  <a:pt x="2" y="6729"/>
                  <a:pt x="4" y="3364"/>
                  <a:pt x="6" y="0"/>
                </a:cubicBezTo>
                <a:lnTo>
                  <a:pt x="10000" y="93"/>
                </a:lnTo>
                <a:lnTo>
                  <a:pt x="8000" y="10093"/>
                </a:lnTo>
                <a:lnTo>
                  <a:pt x="0" y="10093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-30769" y="272635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>
                <a:solidFill>
                  <a:schemeClr val="bg1"/>
                </a:solidFill>
              </a:rPr>
              <a:t>Biểu đồ biến thiên O-C và H-L</a:t>
            </a:r>
            <a:endParaRPr lang="ru-RU" sz="2800">
              <a:solidFill>
                <a:schemeClr val="bg1"/>
              </a:solidFill>
            </a:endParaRPr>
          </a:p>
        </p:txBody>
      </p:sp>
      <p:pic>
        <p:nvPicPr>
          <p:cNvPr id="14" name="Hình ảnh 13">
            <a:extLst>
              <a:ext uri="{FF2B5EF4-FFF2-40B4-BE49-F238E27FC236}">
                <a16:creationId xmlns:a16="http://schemas.microsoft.com/office/drawing/2014/main" id="{BDF90697-C7BE-3E36-5252-C83EC39C1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20" y="1203598"/>
            <a:ext cx="3685602" cy="3394497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66A17794-6485-6147-F81F-D93407692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522" y="1632378"/>
            <a:ext cx="5112568" cy="253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7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/>
    </p:bldLst>
  </p:timing>
</p:sld>
</file>

<file path=ppt/theme/theme1.xml><?xml version="1.0" encoding="utf-8"?>
<a:theme xmlns:a="http://schemas.openxmlformats.org/drawingml/2006/main" name="Тема Office">
  <a:themeElements>
    <a:clrScheme name="Nova 1">
      <a:dk1>
        <a:srgbClr val="2C2C2C"/>
      </a:dk1>
      <a:lt1>
        <a:srgbClr val="FFFFFF"/>
      </a:lt1>
      <a:dk2>
        <a:srgbClr val="3F3F3F"/>
      </a:dk2>
      <a:lt2>
        <a:srgbClr val="F2F2F2"/>
      </a:lt2>
      <a:accent1>
        <a:srgbClr val="BF1E2D"/>
      </a:accent1>
      <a:accent2>
        <a:srgbClr val="EE3C23"/>
      </a:accent2>
      <a:accent3>
        <a:srgbClr val="F7941E"/>
      </a:accent3>
      <a:accent4>
        <a:srgbClr val="F5EE30"/>
      </a:accent4>
      <a:accent5>
        <a:srgbClr val="D7DF21"/>
      </a:accent5>
      <a:accent6>
        <a:srgbClr val="BCBC1D"/>
      </a:accent6>
      <a:hlink>
        <a:srgbClr val="92D050"/>
      </a:hlink>
      <a:folHlink>
        <a:srgbClr val="F5EE3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8340</TotalTime>
  <Words>772</Words>
  <Application>Microsoft Office PowerPoint</Application>
  <PresentationFormat>Trình chiếu Trên màn hình (16:9)</PresentationFormat>
  <Paragraphs>46</Paragraphs>
  <Slides>12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12</vt:i4>
      </vt:variant>
    </vt:vector>
  </HeadingPairs>
  <TitlesOfParts>
    <vt:vector size="18" baseType="lpstr">
      <vt:lpstr>Arial</vt:lpstr>
      <vt:lpstr>Calibri</vt:lpstr>
      <vt:lpstr>Google Sans</vt:lpstr>
      <vt:lpstr>Times New Roman</vt:lpstr>
      <vt:lpstr>Wingdings</vt:lpstr>
      <vt:lpstr>Тема Office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Анна</dc:creator>
  <cp:lastModifiedBy>Nhân Phạm</cp:lastModifiedBy>
  <cp:revision>384</cp:revision>
  <dcterms:created xsi:type="dcterms:W3CDTF">2015-10-23T10:30:51Z</dcterms:created>
  <dcterms:modified xsi:type="dcterms:W3CDTF">2023-11-04T14:56:29Z</dcterms:modified>
</cp:coreProperties>
</file>