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81" r:id="rId9"/>
    <p:sldId id="265" r:id="rId10"/>
    <p:sldId id="266" r:id="rId11"/>
    <p:sldId id="267" r:id="rId12"/>
    <p:sldId id="269" r:id="rId13"/>
    <p:sldId id="268" r:id="rId14"/>
    <p:sldId id="270"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EA03AC-3C19-4E48-B0C4-CCD06FA6D1DA}" v="7042" dt="2021-12-18T09:32:50.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FE345-E09D-4BAC-B10D-6CB127EAB57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3496774-8094-4230-8191-E85FFEFBFC7C}">
      <dgm:prSet/>
      <dgm:spPr/>
      <dgm:t>
        <a:bodyPr/>
        <a:lstStyle/>
        <a:p>
          <a:r>
            <a:rPr lang="en-US" b="1"/>
            <a:t>Bring domain to ROUTE 53</a:t>
          </a:r>
          <a:endParaRPr lang="en-US"/>
        </a:p>
      </dgm:t>
    </dgm:pt>
    <dgm:pt modelId="{B4267E41-19D9-4A22-A035-2CF23097117D}" type="parTrans" cxnId="{3F37DBB3-A924-49AB-9B8C-B094EEDCAB66}">
      <dgm:prSet/>
      <dgm:spPr/>
      <dgm:t>
        <a:bodyPr/>
        <a:lstStyle/>
        <a:p>
          <a:endParaRPr lang="en-US"/>
        </a:p>
      </dgm:t>
    </dgm:pt>
    <dgm:pt modelId="{94ABC8B1-DF21-4CB1-BA14-2D9A853E6378}" type="sibTrans" cxnId="{3F37DBB3-A924-49AB-9B8C-B094EEDCAB66}">
      <dgm:prSet/>
      <dgm:spPr/>
      <dgm:t>
        <a:bodyPr/>
        <a:lstStyle/>
        <a:p>
          <a:endParaRPr lang="en-US"/>
        </a:p>
      </dgm:t>
    </dgm:pt>
    <dgm:pt modelId="{12EF81C9-D204-4D52-9481-056EBA9277E8}">
      <dgm:prSet/>
      <dgm:spPr/>
      <dgm:t>
        <a:bodyPr/>
        <a:lstStyle/>
        <a:p>
          <a:r>
            <a:rPr lang="en-US" b="1"/>
            <a:t>Upload static file S3</a:t>
          </a:r>
          <a:endParaRPr lang="en-US"/>
        </a:p>
      </dgm:t>
    </dgm:pt>
    <dgm:pt modelId="{C918348C-6C1C-45CD-A4CE-332271C31066}" type="parTrans" cxnId="{CDB4694C-7830-4C37-8DFC-A2A32CD65D49}">
      <dgm:prSet/>
      <dgm:spPr/>
      <dgm:t>
        <a:bodyPr/>
        <a:lstStyle/>
        <a:p>
          <a:endParaRPr lang="en-US"/>
        </a:p>
      </dgm:t>
    </dgm:pt>
    <dgm:pt modelId="{BDE77777-C254-48DA-B64B-5B1D1BD83251}" type="sibTrans" cxnId="{CDB4694C-7830-4C37-8DFC-A2A32CD65D49}">
      <dgm:prSet/>
      <dgm:spPr/>
      <dgm:t>
        <a:bodyPr/>
        <a:lstStyle/>
        <a:p>
          <a:endParaRPr lang="en-US"/>
        </a:p>
      </dgm:t>
    </dgm:pt>
    <dgm:pt modelId="{B31813F2-DA81-4A23-9AA4-521405DBC0A4}">
      <dgm:prSet/>
      <dgm:spPr/>
      <dgm:t>
        <a:bodyPr/>
        <a:lstStyle/>
        <a:p>
          <a:r>
            <a:rPr lang="en-US" b="1"/>
            <a:t>Configure the CloudFront to deliver the S3 contents</a:t>
          </a:r>
          <a:endParaRPr lang="en-US"/>
        </a:p>
      </dgm:t>
    </dgm:pt>
    <dgm:pt modelId="{1D743D3C-2F00-445D-AED1-A0D766B37759}" type="parTrans" cxnId="{F9837725-A9D4-49EB-95AC-153F4513EA7B}">
      <dgm:prSet/>
      <dgm:spPr/>
      <dgm:t>
        <a:bodyPr/>
        <a:lstStyle/>
        <a:p>
          <a:endParaRPr lang="en-US"/>
        </a:p>
      </dgm:t>
    </dgm:pt>
    <dgm:pt modelId="{38F7242A-7316-46C9-8A57-381799A5BD4B}" type="sibTrans" cxnId="{F9837725-A9D4-49EB-95AC-153F4513EA7B}">
      <dgm:prSet/>
      <dgm:spPr/>
      <dgm:t>
        <a:bodyPr/>
        <a:lstStyle/>
        <a:p>
          <a:endParaRPr lang="en-US"/>
        </a:p>
      </dgm:t>
    </dgm:pt>
    <dgm:pt modelId="{9F62F5D0-07CA-472E-AE49-C5590FF5D370}">
      <dgm:prSet/>
      <dgm:spPr/>
      <dgm:t>
        <a:bodyPr/>
        <a:lstStyle/>
        <a:p>
          <a:r>
            <a:rPr lang="en-US" b="1"/>
            <a:t>Configuration NAT, INTERNET GATEWAY, SECURITY GROUP</a:t>
          </a:r>
          <a:endParaRPr lang="en-US"/>
        </a:p>
      </dgm:t>
    </dgm:pt>
    <dgm:pt modelId="{3315B991-F657-4215-A56B-F7D0FEEDC4C7}" type="parTrans" cxnId="{C8FCD2BF-08F2-41A3-9FA3-621C5538D7A2}">
      <dgm:prSet/>
      <dgm:spPr/>
      <dgm:t>
        <a:bodyPr/>
        <a:lstStyle/>
        <a:p>
          <a:endParaRPr lang="en-US"/>
        </a:p>
      </dgm:t>
    </dgm:pt>
    <dgm:pt modelId="{7A32121B-4968-46DB-8B41-64514C5705D0}" type="sibTrans" cxnId="{C8FCD2BF-08F2-41A3-9FA3-621C5538D7A2}">
      <dgm:prSet/>
      <dgm:spPr/>
      <dgm:t>
        <a:bodyPr/>
        <a:lstStyle/>
        <a:p>
          <a:endParaRPr lang="en-US"/>
        </a:p>
      </dgm:t>
    </dgm:pt>
    <dgm:pt modelId="{09F7EF7C-A572-4447-85A7-84BA5119D912}">
      <dgm:prSet/>
      <dgm:spPr/>
      <dgm:t>
        <a:bodyPr/>
        <a:lstStyle/>
        <a:p>
          <a:r>
            <a:rPr lang="en-US" b="1"/>
            <a:t>Spin up EC2 , AMI, Database</a:t>
          </a:r>
          <a:endParaRPr lang="en-US"/>
        </a:p>
      </dgm:t>
    </dgm:pt>
    <dgm:pt modelId="{E5CA3A82-26F0-42D5-859A-306B58AB9A99}" type="parTrans" cxnId="{841B9D8C-8486-40BA-B6A3-8809379E82F6}">
      <dgm:prSet/>
      <dgm:spPr/>
      <dgm:t>
        <a:bodyPr/>
        <a:lstStyle/>
        <a:p>
          <a:endParaRPr lang="en-US"/>
        </a:p>
      </dgm:t>
    </dgm:pt>
    <dgm:pt modelId="{1D931649-E82E-40C8-B9BC-6B54BD2C3413}" type="sibTrans" cxnId="{841B9D8C-8486-40BA-B6A3-8809379E82F6}">
      <dgm:prSet/>
      <dgm:spPr/>
      <dgm:t>
        <a:bodyPr/>
        <a:lstStyle/>
        <a:p>
          <a:endParaRPr lang="en-US"/>
        </a:p>
      </dgm:t>
    </dgm:pt>
    <dgm:pt modelId="{4ED6F337-E13E-4AAC-BED8-9CA888D91AC1}">
      <dgm:prSet/>
      <dgm:spPr/>
      <dgm:t>
        <a:bodyPr/>
        <a:lstStyle/>
        <a:p>
          <a:r>
            <a:rPr lang="en-US" b="1"/>
            <a:t>Ship code to  AWS EC2</a:t>
          </a:r>
          <a:endParaRPr lang="en-US"/>
        </a:p>
      </dgm:t>
    </dgm:pt>
    <dgm:pt modelId="{33AE3490-4B7B-446F-A6E4-7CDCCEDD88AB}" type="parTrans" cxnId="{9E349C49-2220-4955-A8A4-7E765DD954FA}">
      <dgm:prSet/>
      <dgm:spPr/>
      <dgm:t>
        <a:bodyPr/>
        <a:lstStyle/>
        <a:p>
          <a:endParaRPr lang="en-US"/>
        </a:p>
      </dgm:t>
    </dgm:pt>
    <dgm:pt modelId="{E6547610-10C2-42CA-B5DB-7E0D17E746D5}" type="sibTrans" cxnId="{9E349C49-2220-4955-A8A4-7E765DD954FA}">
      <dgm:prSet/>
      <dgm:spPr/>
      <dgm:t>
        <a:bodyPr/>
        <a:lstStyle/>
        <a:p>
          <a:endParaRPr lang="en-US"/>
        </a:p>
      </dgm:t>
    </dgm:pt>
    <dgm:pt modelId="{A10BAA71-BF4A-42EF-B9F0-80AF9A5A65FF}">
      <dgm:prSet/>
      <dgm:spPr/>
      <dgm:t>
        <a:bodyPr/>
        <a:lstStyle/>
        <a:p>
          <a:r>
            <a:rPr lang="en-US" b="1"/>
            <a:t>Configure the Database Migration Service to sync the self-hosted MySQL to RDS</a:t>
          </a:r>
          <a:endParaRPr lang="en-US"/>
        </a:p>
      </dgm:t>
    </dgm:pt>
    <dgm:pt modelId="{2D606E1B-44FB-478D-A009-6C11FEE862F7}" type="parTrans" cxnId="{72A5C19E-DB54-44FB-89A7-876228C55A12}">
      <dgm:prSet/>
      <dgm:spPr/>
      <dgm:t>
        <a:bodyPr/>
        <a:lstStyle/>
        <a:p>
          <a:endParaRPr lang="en-US"/>
        </a:p>
      </dgm:t>
    </dgm:pt>
    <dgm:pt modelId="{89B90447-8A94-4A42-9F57-46CF687DC2BE}" type="sibTrans" cxnId="{72A5C19E-DB54-44FB-89A7-876228C55A12}">
      <dgm:prSet/>
      <dgm:spPr/>
      <dgm:t>
        <a:bodyPr/>
        <a:lstStyle/>
        <a:p>
          <a:endParaRPr lang="en-US"/>
        </a:p>
      </dgm:t>
    </dgm:pt>
    <dgm:pt modelId="{56927F89-AEAD-4951-8A10-CC61E64B914C}">
      <dgm:prSet/>
      <dgm:spPr/>
      <dgm:t>
        <a:bodyPr/>
        <a:lstStyle/>
        <a:p>
          <a:r>
            <a:rPr lang="en-US" b="1"/>
            <a:t>Switch the main domain to the ELB</a:t>
          </a:r>
          <a:endParaRPr lang="en-US"/>
        </a:p>
      </dgm:t>
    </dgm:pt>
    <dgm:pt modelId="{9F5B97E3-E8C1-4401-B9C3-1ABEF7DD9D3D}" type="parTrans" cxnId="{A747C5A8-284E-42C8-B264-903FEB0C8526}">
      <dgm:prSet/>
      <dgm:spPr/>
      <dgm:t>
        <a:bodyPr/>
        <a:lstStyle/>
        <a:p>
          <a:endParaRPr lang="en-US"/>
        </a:p>
      </dgm:t>
    </dgm:pt>
    <dgm:pt modelId="{89301869-15F2-43EA-BA24-4BAC8D654525}" type="sibTrans" cxnId="{A747C5A8-284E-42C8-B264-903FEB0C8526}">
      <dgm:prSet/>
      <dgm:spPr/>
      <dgm:t>
        <a:bodyPr/>
        <a:lstStyle/>
        <a:p>
          <a:endParaRPr lang="en-US"/>
        </a:p>
      </dgm:t>
    </dgm:pt>
    <dgm:pt modelId="{66CED359-FCA4-4C26-A5B0-BB79891B77C1}" type="pres">
      <dgm:prSet presAssocID="{921FE345-E09D-4BAC-B10D-6CB127EAB574}" presName="diagram" presStyleCnt="0">
        <dgm:presLayoutVars>
          <dgm:dir/>
          <dgm:resizeHandles val="exact"/>
        </dgm:presLayoutVars>
      </dgm:prSet>
      <dgm:spPr/>
    </dgm:pt>
    <dgm:pt modelId="{1029952D-5A0A-4F88-9AEB-6C0396E687B9}" type="pres">
      <dgm:prSet presAssocID="{13496774-8094-4230-8191-E85FFEFBFC7C}" presName="node" presStyleLbl="node1" presStyleIdx="0" presStyleCnt="8">
        <dgm:presLayoutVars>
          <dgm:bulletEnabled val="1"/>
        </dgm:presLayoutVars>
      </dgm:prSet>
      <dgm:spPr/>
    </dgm:pt>
    <dgm:pt modelId="{683A2F4A-C756-4763-A2C5-F02700C1F856}" type="pres">
      <dgm:prSet presAssocID="{94ABC8B1-DF21-4CB1-BA14-2D9A853E6378}" presName="sibTrans" presStyleCnt="0"/>
      <dgm:spPr/>
    </dgm:pt>
    <dgm:pt modelId="{14971803-671E-4C23-904C-2FC747FF16C0}" type="pres">
      <dgm:prSet presAssocID="{12EF81C9-D204-4D52-9481-056EBA9277E8}" presName="node" presStyleLbl="node1" presStyleIdx="1" presStyleCnt="8">
        <dgm:presLayoutVars>
          <dgm:bulletEnabled val="1"/>
        </dgm:presLayoutVars>
      </dgm:prSet>
      <dgm:spPr/>
    </dgm:pt>
    <dgm:pt modelId="{DA006929-F4C9-4480-87E7-4FA08D3AF705}" type="pres">
      <dgm:prSet presAssocID="{BDE77777-C254-48DA-B64B-5B1D1BD83251}" presName="sibTrans" presStyleCnt="0"/>
      <dgm:spPr/>
    </dgm:pt>
    <dgm:pt modelId="{BD229111-3B06-48EC-AAEB-224A9DFADBC1}" type="pres">
      <dgm:prSet presAssocID="{B31813F2-DA81-4A23-9AA4-521405DBC0A4}" presName="node" presStyleLbl="node1" presStyleIdx="2" presStyleCnt="8">
        <dgm:presLayoutVars>
          <dgm:bulletEnabled val="1"/>
        </dgm:presLayoutVars>
      </dgm:prSet>
      <dgm:spPr/>
    </dgm:pt>
    <dgm:pt modelId="{C72C4D85-DB6E-4570-A69B-B1A16CF9B932}" type="pres">
      <dgm:prSet presAssocID="{38F7242A-7316-46C9-8A57-381799A5BD4B}" presName="sibTrans" presStyleCnt="0"/>
      <dgm:spPr/>
    </dgm:pt>
    <dgm:pt modelId="{F02C8287-EDA7-4667-A2A7-6F125963F16A}" type="pres">
      <dgm:prSet presAssocID="{9F62F5D0-07CA-472E-AE49-C5590FF5D370}" presName="node" presStyleLbl="node1" presStyleIdx="3" presStyleCnt="8">
        <dgm:presLayoutVars>
          <dgm:bulletEnabled val="1"/>
        </dgm:presLayoutVars>
      </dgm:prSet>
      <dgm:spPr/>
    </dgm:pt>
    <dgm:pt modelId="{4636FCE7-F46F-4C33-B8A0-BBF74FD95FAD}" type="pres">
      <dgm:prSet presAssocID="{7A32121B-4968-46DB-8B41-64514C5705D0}" presName="sibTrans" presStyleCnt="0"/>
      <dgm:spPr/>
    </dgm:pt>
    <dgm:pt modelId="{C9C22BBC-4786-4491-8E74-374E61C9701E}" type="pres">
      <dgm:prSet presAssocID="{09F7EF7C-A572-4447-85A7-84BA5119D912}" presName="node" presStyleLbl="node1" presStyleIdx="4" presStyleCnt="8">
        <dgm:presLayoutVars>
          <dgm:bulletEnabled val="1"/>
        </dgm:presLayoutVars>
      </dgm:prSet>
      <dgm:spPr/>
    </dgm:pt>
    <dgm:pt modelId="{46DE28C0-0478-45C9-B554-F1160A2E3E02}" type="pres">
      <dgm:prSet presAssocID="{1D931649-E82E-40C8-B9BC-6B54BD2C3413}" presName="sibTrans" presStyleCnt="0"/>
      <dgm:spPr/>
    </dgm:pt>
    <dgm:pt modelId="{D6D38E4D-B736-4D6A-A87B-9272E4E92B23}" type="pres">
      <dgm:prSet presAssocID="{4ED6F337-E13E-4AAC-BED8-9CA888D91AC1}" presName="node" presStyleLbl="node1" presStyleIdx="5" presStyleCnt="8">
        <dgm:presLayoutVars>
          <dgm:bulletEnabled val="1"/>
        </dgm:presLayoutVars>
      </dgm:prSet>
      <dgm:spPr/>
    </dgm:pt>
    <dgm:pt modelId="{9D9F6821-5A18-4D25-9654-1CF8D486DA77}" type="pres">
      <dgm:prSet presAssocID="{E6547610-10C2-42CA-B5DB-7E0D17E746D5}" presName="sibTrans" presStyleCnt="0"/>
      <dgm:spPr/>
    </dgm:pt>
    <dgm:pt modelId="{3E57886C-B5C1-474C-8F66-18B5D7CF37FE}" type="pres">
      <dgm:prSet presAssocID="{A10BAA71-BF4A-42EF-B9F0-80AF9A5A65FF}" presName="node" presStyleLbl="node1" presStyleIdx="6" presStyleCnt="8">
        <dgm:presLayoutVars>
          <dgm:bulletEnabled val="1"/>
        </dgm:presLayoutVars>
      </dgm:prSet>
      <dgm:spPr/>
    </dgm:pt>
    <dgm:pt modelId="{5D6E8F39-4DDE-4808-87CF-2BC3079EFE67}" type="pres">
      <dgm:prSet presAssocID="{89B90447-8A94-4A42-9F57-46CF687DC2BE}" presName="sibTrans" presStyleCnt="0"/>
      <dgm:spPr/>
    </dgm:pt>
    <dgm:pt modelId="{924A6E3C-9ADD-492D-83FB-0C6163D0E873}" type="pres">
      <dgm:prSet presAssocID="{56927F89-AEAD-4951-8A10-CC61E64B914C}" presName="node" presStyleLbl="node1" presStyleIdx="7" presStyleCnt="8">
        <dgm:presLayoutVars>
          <dgm:bulletEnabled val="1"/>
        </dgm:presLayoutVars>
      </dgm:prSet>
      <dgm:spPr/>
    </dgm:pt>
  </dgm:ptLst>
  <dgm:cxnLst>
    <dgm:cxn modelId="{515AA31C-93BF-4A46-B21E-AD12B324C715}" type="presOf" srcId="{921FE345-E09D-4BAC-B10D-6CB127EAB574}" destId="{66CED359-FCA4-4C26-A5B0-BB79891B77C1}" srcOrd="0" destOrd="0" presId="urn:microsoft.com/office/officeart/2005/8/layout/default"/>
    <dgm:cxn modelId="{F9837725-A9D4-49EB-95AC-153F4513EA7B}" srcId="{921FE345-E09D-4BAC-B10D-6CB127EAB574}" destId="{B31813F2-DA81-4A23-9AA4-521405DBC0A4}" srcOrd="2" destOrd="0" parTransId="{1D743D3C-2F00-445D-AED1-A0D766B37759}" sibTransId="{38F7242A-7316-46C9-8A57-381799A5BD4B}"/>
    <dgm:cxn modelId="{2AF3135F-0647-4B39-B07C-79FF72F454C1}" type="presOf" srcId="{9F62F5D0-07CA-472E-AE49-C5590FF5D370}" destId="{F02C8287-EDA7-4667-A2A7-6F125963F16A}" srcOrd="0" destOrd="0" presId="urn:microsoft.com/office/officeart/2005/8/layout/default"/>
    <dgm:cxn modelId="{9E349C49-2220-4955-A8A4-7E765DD954FA}" srcId="{921FE345-E09D-4BAC-B10D-6CB127EAB574}" destId="{4ED6F337-E13E-4AAC-BED8-9CA888D91AC1}" srcOrd="5" destOrd="0" parTransId="{33AE3490-4B7B-446F-A6E4-7CDCCEDD88AB}" sibTransId="{E6547610-10C2-42CA-B5DB-7E0D17E746D5}"/>
    <dgm:cxn modelId="{CDB4694C-7830-4C37-8DFC-A2A32CD65D49}" srcId="{921FE345-E09D-4BAC-B10D-6CB127EAB574}" destId="{12EF81C9-D204-4D52-9481-056EBA9277E8}" srcOrd="1" destOrd="0" parTransId="{C918348C-6C1C-45CD-A4CE-332271C31066}" sibTransId="{BDE77777-C254-48DA-B64B-5B1D1BD83251}"/>
    <dgm:cxn modelId="{4A054E56-BD3C-4954-A716-6FE143063691}" type="presOf" srcId="{56927F89-AEAD-4951-8A10-CC61E64B914C}" destId="{924A6E3C-9ADD-492D-83FB-0C6163D0E873}" srcOrd="0" destOrd="0" presId="urn:microsoft.com/office/officeart/2005/8/layout/default"/>
    <dgm:cxn modelId="{3B169078-BB27-4C75-AA44-03BAE7C908F4}" type="presOf" srcId="{12EF81C9-D204-4D52-9481-056EBA9277E8}" destId="{14971803-671E-4C23-904C-2FC747FF16C0}" srcOrd="0" destOrd="0" presId="urn:microsoft.com/office/officeart/2005/8/layout/default"/>
    <dgm:cxn modelId="{E313EE78-7991-441D-BCE1-347D5E157DF1}" type="presOf" srcId="{A10BAA71-BF4A-42EF-B9F0-80AF9A5A65FF}" destId="{3E57886C-B5C1-474C-8F66-18B5D7CF37FE}" srcOrd="0" destOrd="0" presId="urn:microsoft.com/office/officeart/2005/8/layout/default"/>
    <dgm:cxn modelId="{841B9D8C-8486-40BA-B6A3-8809379E82F6}" srcId="{921FE345-E09D-4BAC-B10D-6CB127EAB574}" destId="{09F7EF7C-A572-4447-85A7-84BA5119D912}" srcOrd="4" destOrd="0" parTransId="{E5CA3A82-26F0-42D5-859A-306B58AB9A99}" sibTransId="{1D931649-E82E-40C8-B9BC-6B54BD2C3413}"/>
    <dgm:cxn modelId="{72A5C19E-DB54-44FB-89A7-876228C55A12}" srcId="{921FE345-E09D-4BAC-B10D-6CB127EAB574}" destId="{A10BAA71-BF4A-42EF-B9F0-80AF9A5A65FF}" srcOrd="6" destOrd="0" parTransId="{2D606E1B-44FB-478D-A009-6C11FEE862F7}" sibTransId="{89B90447-8A94-4A42-9F57-46CF687DC2BE}"/>
    <dgm:cxn modelId="{4403A19F-9E82-4F15-8F1D-7314DFB025FB}" type="presOf" srcId="{13496774-8094-4230-8191-E85FFEFBFC7C}" destId="{1029952D-5A0A-4F88-9AEB-6C0396E687B9}" srcOrd="0" destOrd="0" presId="urn:microsoft.com/office/officeart/2005/8/layout/default"/>
    <dgm:cxn modelId="{A747C5A8-284E-42C8-B264-903FEB0C8526}" srcId="{921FE345-E09D-4BAC-B10D-6CB127EAB574}" destId="{56927F89-AEAD-4951-8A10-CC61E64B914C}" srcOrd="7" destOrd="0" parTransId="{9F5B97E3-E8C1-4401-B9C3-1ABEF7DD9D3D}" sibTransId="{89301869-15F2-43EA-BA24-4BAC8D654525}"/>
    <dgm:cxn modelId="{3F37DBB3-A924-49AB-9B8C-B094EEDCAB66}" srcId="{921FE345-E09D-4BAC-B10D-6CB127EAB574}" destId="{13496774-8094-4230-8191-E85FFEFBFC7C}" srcOrd="0" destOrd="0" parTransId="{B4267E41-19D9-4A22-A035-2CF23097117D}" sibTransId="{94ABC8B1-DF21-4CB1-BA14-2D9A853E6378}"/>
    <dgm:cxn modelId="{C8FCD2BF-08F2-41A3-9FA3-621C5538D7A2}" srcId="{921FE345-E09D-4BAC-B10D-6CB127EAB574}" destId="{9F62F5D0-07CA-472E-AE49-C5590FF5D370}" srcOrd="3" destOrd="0" parTransId="{3315B991-F657-4215-A56B-F7D0FEEDC4C7}" sibTransId="{7A32121B-4968-46DB-8B41-64514C5705D0}"/>
    <dgm:cxn modelId="{79AC32C7-207C-49FA-8F71-179C78E9A258}" type="presOf" srcId="{09F7EF7C-A572-4447-85A7-84BA5119D912}" destId="{C9C22BBC-4786-4491-8E74-374E61C9701E}" srcOrd="0" destOrd="0" presId="urn:microsoft.com/office/officeart/2005/8/layout/default"/>
    <dgm:cxn modelId="{A6E8B7DC-C2A6-4ADF-9926-1688CFF648EE}" type="presOf" srcId="{B31813F2-DA81-4A23-9AA4-521405DBC0A4}" destId="{BD229111-3B06-48EC-AAEB-224A9DFADBC1}" srcOrd="0" destOrd="0" presId="urn:microsoft.com/office/officeart/2005/8/layout/default"/>
    <dgm:cxn modelId="{2D355DE2-1E06-4A9A-A288-A4C078FD0876}" type="presOf" srcId="{4ED6F337-E13E-4AAC-BED8-9CA888D91AC1}" destId="{D6D38E4D-B736-4D6A-A87B-9272E4E92B23}" srcOrd="0" destOrd="0" presId="urn:microsoft.com/office/officeart/2005/8/layout/default"/>
    <dgm:cxn modelId="{3690E33F-C393-4976-9CBA-E2608EA3E9BA}" type="presParOf" srcId="{66CED359-FCA4-4C26-A5B0-BB79891B77C1}" destId="{1029952D-5A0A-4F88-9AEB-6C0396E687B9}" srcOrd="0" destOrd="0" presId="urn:microsoft.com/office/officeart/2005/8/layout/default"/>
    <dgm:cxn modelId="{1CE7D809-49B0-49E7-B708-C2738EA466BA}" type="presParOf" srcId="{66CED359-FCA4-4C26-A5B0-BB79891B77C1}" destId="{683A2F4A-C756-4763-A2C5-F02700C1F856}" srcOrd="1" destOrd="0" presId="urn:microsoft.com/office/officeart/2005/8/layout/default"/>
    <dgm:cxn modelId="{4B0405F1-3C59-4F5C-8E5C-6D72B6D72FE5}" type="presParOf" srcId="{66CED359-FCA4-4C26-A5B0-BB79891B77C1}" destId="{14971803-671E-4C23-904C-2FC747FF16C0}" srcOrd="2" destOrd="0" presId="urn:microsoft.com/office/officeart/2005/8/layout/default"/>
    <dgm:cxn modelId="{EC6000B6-EF2F-4EC3-99B9-8DF55D81658B}" type="presParOf" srcId="{66CED359-FCA4-4C26-A5B0-BB79891B77C1}" destId="{DA006929-F4C9-4480-87E7-4FA08D3AF705}" srcOrd="3" destOrd="0" presId="urn:microsoft.com/office/officeart/2005/8/layout/default"/>
    <dgm:cxn modelId="{91EDE72D-8441-4402-8F65-78D6E3A521B5}" type="presParOf" srcId="{66CED359-FCA4-4C26-A5B0-BB79891B77C1}" destId="{BD229111-3B06-48EC-AAEB-224A9DFADBC1}" srcOrd="4" destOrd="0" presId="urn:microsoft.com/office/officeart/2005/8/layout/default"/>
    <dgm:cxn modelId="{A497E561-8BA3-43CE-BBD6-BEC6F1015AE7}" type="presParOf" srcId="{66CED359-FCA4-4C26-A5B0-BB79891B77C1}" destId="{C72C4D85-DB6E-4570-A69B-B1A16CF9B932}" srcOrd="5" destOrd="0" presId="urn:microsoft.com/office/officeart/2005/8/layout/default"/>
    <dgm:cxn modelId="{AF8320C9-6DA2-4E04-B482-8D43971281EA}" type="presParOf" srcId="{66CED359-FCA4-4C26-A5B0-BB79891B77C1}" destId="{F02C8287-EDA7-4667-A2A7-6F125963F16A}" srcOrd="6" destOrd="0" presId="urn:microsoft.com/office/officeart/2005/8/layout/default"/>
    <dgm:cxn modelId="{C9834658-E176-4441-8340-59384BB5A525}" type="presParOf" srcId="{66CED359-FCA4-4C26-A5B0-BB79891B77C1}" destId="{4636FCE7-F46F-4C33-B8A0-BBF74FD95FAD}" srcOrd="7" destOrd="0" presId="urn:microsoft.com/office/officeart/2005/8/layout/default"/>
    <dgm:cxn modelId="{073AFE62-9D73-4B9B-A858-BA7A5895E6C4}" type="presParOf" srcId="{66CED359-FCA4-4C26-A5B0-BB79891B77C1}" destId="{C9C22BBC-4786-4491-8E74-374E61C9701E}" srcOrd="8" destOrd="0" presId="urn:microsoft.com/office/officeart/2005/8/layout/default"/>
    <dgm:cxn modelId="{EA96934B-EF50-4D5D-8DAC-C08CC1F29C1F}" type="presParOf" srcId="{66CED359-FCA4-4C26-A5B0-BB79891B77C1}" destId="{46DE28C0-0478-45C9-B554-F1160A2E3E02}" srcOrd="9" destOrd="0" presId="urn:microsoft.com/office/officeart/2005/8/layout/default"/>
    <dgm:cxn modelId="{916094C1-6DFB-401E-AFC2-EB64C40D37DD}" type="presParOf" srcId="{66CED359-FCA4-4C26-A5B0-BB79891B77C1}" destId="{D6D38E4D-B736-4D6A-A87B-9272E4E92B23}" srcOrd="10" destOrd="0" presId="urn:microsoft.com/office/officeart/2005/8/layout/default"/>
    <dgm:cxn modelId="{97DB4CF6-37DE-4CEA-A0FC-F8D02912492D}" type="presParOf" srcId="{66CED359-FCA4-4C26-A5B0-BB79891B77C1}" destId="{9D9F6821-5A18-4D25-9654-1CF8D486DA77}" srcOrd="11" destOrd="0" presId="urn:microsoft.com/office/officeart/2005/8/layout/default"/>
    <dgm:cxn modelId="{0F04EA69-635B-45E3-8761-D3BAD331F931}" type="presParOf" srcId="{66CED359-FCA4-4C26-A5B0-BB79891B77C1}" destId="{3E57886C-B5C1-474C-8F66-18B5D7CF37FE}" srcOrd="12" destOrd="0" presId="urn:microsoft.com/office/officeart/2005/8/layout/default"/>
    <dgm:cxn modelId="{F9496243-77F3-48BB-8520-43F2108D36EA}" type="presParOf" srcId="{66CED359-FCA4-4C26-A5B0-BB79891B77C1}" destId="{5D6E8F39-4DDE-4808-87CF-2BC3079EFE67}" srcOrd="13" destOrd="0" presId="urn:microsoft.com/office/officeart/2005/8/layout/default"/>
    <dgm:cxn modelId="{D2F9B12C-8C00-47D0-8306-149F8CC9C0CF}" type="presParOf" srcId="{66CED359-FCA4-4C26-A5B0-BB79891B77C1}" destId="{924A6E3C-9ADD-492D-83FB-0C6163D0E87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9952D-5A0A-4F88-9AEB-6C0396E687B9}">
      <dsp:nvSpPr>
        <dsp:cNvPr id="0" name=""/>
        <dsp:cNvSpPr/>
      </dsp:nvSpPr>
      <dsp:spPr>
        <a:xfrm>
          <a:off x="3164" y="415050"/>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Bring domain to ROUTE 53</a:t>
          </a:r>
          <a:endParaRPr lang="en-US" sz="1900" kern="1200"/>
        </a:p>
      </dsp:txBody>
      <dsp:txXfrm>
        <a:off x="3164" y="415050"/>
        <a:ext cx="2510252" cy="1506151"/>
      </dsp:txXfrm>
    </dsp:sp>
    <dsp:sp modelId="{14971803-671E-4C23-904C-2FC747FF16C0}">
      <dsp:nvSpPr>
        <dsp:cNvPr id="0" name=""/>
        <dsp:cNvSpPr/>
      </dsp:nvSpPr>
      <dsp:spPr>
        <a:xfrm>
          <a:off x="2764441" y="415050"/>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Upload static file S3</a:t>
          </a:r>
          <a:endParaRPr lang="en-US" sz="1900" kern="1200"/>
        </a:p>
      </dsp:txBody>
      <dsp:txXfrm>
        <a:off x="2764441" y="415050"/>
        <a:ext cx="2510252" cy="1506151"/>
      </dsp:txXfrm>
    </dsp:sp>
    <dsp:sp modelId="{BD229111-3B06-48EC-AAEB-224A9DFADBC1}">
      <dsp:nvSpPr>
        <dsp:cNvPr id="0" name=""/>
        <dsp:cNvSpPr/>
      </dsp:nvSpPr>
      <dsp:spPr>
        <a:xfrm>
          <a:off x="5525719" y="415050"/>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Configure the CloudFront to deliver the S3 contents</a:t>
          </a:r>
          <a:endParaRPr lang="en-US" sz="1900" kern="1200"/>
        </a:p>
      </dsp:txBody>
      <dsp:txXfrm>
        <a:off x="5525719" y="415050"/>
        <a:ext cx="2510252" cy="1506151"/>
      </dsp:txXfrm>
    </dsp:sp>
    <dsp:sp modelId="{F02C8287-EDA7-4667-A2A7-6F125963F16A}">
      <dsp:nvSpPr>
        <dsp:cNvPr id="0" name=""/>
        <dsp:cNvSpPr/>
      </dsp:nvSpPr>
      <dsp:spPr>
        <a:xfrm>
          <a:off x="8286996" y="415050"/>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Configuration NAT, INTERNET GATEWAY, SECURITY GROUP</a:t>
          </a:r>
          <a:endParaRPr lang="en-US" sz="1900" kern="1200"/>
        </a:p>
      </dsp:txBody>
      <dsp:txXfrm>
        <a:off x="8286996" y="415050"/>
        <a:ext cx="2510252" cy="1506151"/>
      </dsp:txXfrm>
    </dsp:sp>
    <dsp:sp modelId="{C9C22BBC-4786-4491-8E74-374E61C9701E}">
      <dsp:nvSpPr>
        <dsp:cNvPr id="0" name=""/>
        <dsp:cNvSpPr/>
      </dsp:nvSpPr>
      <dsp:spPr>
        <a:xfrm>
          <a:off x="3164" y="2172226"/>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Spin up EC2 , AMI, Database</a:t>
          </a:r>
          <a:endParaRPr lang="en-US" sz="1900" kern="1200"/>
        </a:p>
      </dsp:txBody>
      <dsp:txXfrm>
        <a:off x="3164" y="2172226"/>
        <a:ext cx="2510252" cy="1506151"/>
      </dsp:txXfrm>
    </dsp:sp>
    <dsp:sp modelId="{D6D38E4D-B736-4D6A-A87B-9272E4E92B23}">
      <dsp:nvSpPr>
        <dsp:cNvPr id="0" name=""/>
        <dsp:cNvSpPr/>
      </dsp:nvSpPr>
      <dsp:spPr>
        <a:xfrm>
          <a:off x="2764441" y="2172226"/>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Ship code to  AWS EC2</a:t>
          </a:r>
          <a:endParaRPr lang="en-US" sz="1900" kern="1200"/>
        </a:p>
      </dsp:txBody>
      <dsp:txXfrm>
        <a:off x="2764441" y="2172226"/>
        <a:ext cx="2510252" cy="1506151"/>
      </dsp:txXfrm>
    </dsp:sp>
    <dsp:sp modelId="{3E57886C-B5C1-474C-8F66-18B5D7CF37FE}">
      <dsp:nvSpPr>
        <dsp:cNvPr id="0" name=""/>
        <dsp:cNvSpPr/>
      </dsp:nvSpPr>
      <dsp:spPr>
        <a:xfrm>
          <a:off x="5525719" y="2172226"/>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Configure the Database Migration Service to sync the self-hosted MySQL to RDS</a:t>
          </a:r>
          <a:endParaRPr lang="en-US" sz="1900" kern="1200"/>
        </a:p>
      </dsp:txBody>
      <dsp:txXfrm>
        <a:off x="5525719" y="2172226"/>
        <a:ext cx="2510252" cy="1506151"/>
      </dsp:txXfrm>
    </dsp:sp>
    <dsp:sp modelId="{924A6E3C-9ADD-492D-83FB-0C6163D0E873}">
      <dsp:nvSpPr>
        <dsp:cNvPr id="0" name=""/>
        <dsp:cNvSpPr/>
      </dsp:nvSpPr>
      <dsp:spPr>
        <a:xfrm>
          <a:off x="8286996" y="2172226"/>
          <a:ext cx="2510252" cy="1506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Switch the main domain to the ELB</a:t>
          </a:r>
          <a:endParaRPr lang="en-US" sz="1900" kern="1200"/>
        </a:p>
      </dsp:txBody>
      <dsp:txXfrm>
        <a:off x="8286996" y="2172226"/>
        <a:ext cx="2510252" cy="15061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12/18/2021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8/08/how-technology-impacts-our-knowledge/"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calculator.aws/#/estimate?id=5da170ff915928c4d741115105550b981164e2eb"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632CB4F-728A-4049-B8DF-ECDE2B3E567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08" y="-12"/>
            <a:ext cx="12196416" cy="6858025"/>
          </a:xfrm>
          <a:prstGeom prst="rect">
            <a:avLst/>
          </a:prstGeom>
        </p:spPr>
      </p:pic>
      <p:sp>
        <p:nvSpPr>
          <p:cNvPr id="8" name="TextBox 7">
            <a:extLst>
              <a:ext uri="{FF2B5EF4-FFF2-40B4-BE49-F238E27FC236}">
                <a16:creationId xmlns:a16="http://schemas.microsoft.com/office/drawing/2014/main" id="{CE633019-3B85-43F4-9438-C4684E63810A}"/>
              </a:ext>
            </a:extLst>
          </p:cNvPr>
          <p:cNvSpPr txBox="1"/>
          <p:nvPr/>
        </p:nvSpPr>
        <p:spPr>
          <a:xfrm>
            <a:off x="3696667" y="2746927"/>
            <a:ext cx="21468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tx2"/>
                </a:solidFill>
              </a:rPr>
              <a:t>Proposal</a:t>
            </a:r>
            <a:r>
              <a:rPr lang="en-US" sz="3200" b="1" dirty="0">
                <a:solidFill>
                  <a:schemeClr val="bg1"/>
                </a:solidFill>
              </a:rPr>
              <a:t> </a:t>
            </a:r>
          </a:p>
        </p:txBody>
      </p:sp>
      <p:sp>
        <p:nvSpPr>
          <p:cNvPr id="10" name="TextBox 9">
            <a:extLst>
              <a:ext uri="{FF2B5EF4-FFF2-40B4-BE49-F238E27FC236}">
                <a16:creationId xmlns:a16="http://schemas.microsoft.com/office/drawing/2014/main" id="{4C3C558F-86C3-4C58-B8D8-CD81C44B5774}"/>
              </a:ext>
            </a:extLst>
          </p:cNvPr>
          <p:cNvSpPr txBox="1"/>
          <p:nvPr/>
        </p:nvSpPr>
        <p:spPr>
          <a:xfrm>
            <a:off x="5462242" y="2767632"/>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5"/>
                </a:solidFill>
                <a:ea typeface="+mn-lt"/>
                <a:cs typeface="+mn-lt"/>
              </a:rPr>
              <a:t>Architect</a:t>
            </a:r>
          </a:p>
          <a:p>
            <a:pPr algn="l"/>
            <a:endParaRPr lang="en-US"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6856" y="484682"/>
            <a:ext cx="9905998" cy="1275522"/>
          </a:xfrm>
        </p:spPr>
        <p:txBody>
          <a:bodyPr vert="horz" lIns="91440" tIns="45720" rIns="91440" bIns="45720" rtlCol="0" anchor="ctr">
            <a:normAutofit/>
          </a:bodyPr>
          <a:lstStyle/>
          <a:p>
            <a:pPr algn="l"/>
            <a:r>
              <a:rPr lang="en-US" sz="3200" dirty="0">
                <a:effectLst>
                  <a:glow rad="38100">
                    <a:prstClr val="black">
                      <a:lumMod val="65000"/>
                      <a:lumOff val="35000"/>
                      <a:alpha val="40000"/>
                    </a:prstClr>
                  </a:glow>
                  <a:outerShdw blurRad="28575" dist="38100" dir="14040000" algn="tl" rotWithShape="0">
                    <a:srgbClr val="000000">
                      <a:alpha val="25000"/>
                    </a:srgbClr>
                  </a:outerShdw>
                </a:effectLst>
              </a:rPr>
              <a:t>4. </a:t>
            </a:r>
            <a:r>
              <a:rPr lang="en-US" sz="3200" dirty="0" err="1">
                <a:effectLst>
                  <a:glow rad="38100">
                    <a:prstClr val="black">
                      <a:lumMod val="65000"/>
                      <a:lumOff val="35000"/>
                      <a:alpha val="40000"/>
                    </a:prstClr>
                  </a:glow>
                  <a:outerShdw blurRad="28575" dist="38100" dir="14040000" algn="tl" rotWithShape="0">
                    <a:srgbClr val="000000">
                      <a:alpha val="25000"/>
                    </a:srgbClr>
                  </a:outerShdw>
                </a:effectLst>
              </a:rPr>
              <a:t>clOUD</a:t>
            </a:r>
            <a:r>
              <a:rPr lang="en-US" sz="3200" dirty="0">
                <a:effectLst>
                  <a:glow rad="38100">
                    <a:prstClr val="black">
                      <a:lumMod val="65000"/>
                      <a:lumOff val="35000"/>
                      <a:alpha val="40000"/>
                    </a:prstClr>
                  </a:glow>
                  <a:outerShdw blurRad="28575" dist="38100" dir="14040000" algn="tl" rotWithShape="0">
                    <a:srgbClr val="000000">
                      <a:alpha val="25000"/>
                    </a:srgbClr>
                  </a:outerShdw>
                </a:effectLst>
              </a:rPr>
              <a:t> </a:t>
            </a:r>
            <a:r>
              <a:rPr lang="en-US" sz="3200" dirty="0" err="1">
                <a:effectLst>
                  <a:glow rad="38100">
                    <a:prstClr val="black">
                      <a:lumMod val="65000"/>
                      <a:lumOff val="35000"/>
                      <a:alpha val="40000"/>
                    </a:prstClr>
                  </a:glow>
                  <a:outerShdw blurRad="28575" dist="38100" dir="14040000" algn="tl" rotWithShape="0">
                    <a:srgbClr val="000000">
                      <a:alpha val="25000"/>
                    </a:srgbClr>
                  </a:outerShdw>
                </a:effectLst>
              </a:rPr>
              <a:t>aWS</a:t>
            </a:r>
            <a:r>
              <a:rPr lang="en-US" sz="3200" dirty="0">
                <a:effectLst>
                  <a:glow rad="38100">
                    <a:prstClr val="black">
                      <a:lumMod val="65000"/>
                      <a:lumOff val="35000"/>
                      <a:alpha val="40000"/>
                    </a:prstClr>
                  </a:glow>
                  <a:outerShdw blurRad="28575" dist="38100" dir="14040000" algn="tl" rotWithShape="0">
                    <a:srgbClr val="000000">
                      <a:alpha val="25000"/>
                    </a:srgbClr>
                  </a:outerShdw>
                </a:effectLst>
              </a:rPr>
              <a:t> </a:t>
            </a:r>
            <a:r>
              <a:rPr lang="en-US" sz="3200" dirty="0" err="1">
                <a:effectLst>
                  <a:glow rad="38100">
                    <a:prstClr val="black">
                      <a:lumMod val="65000"/>
                      <a:lumOff val="35000"/>
                      <a:alpha val="40000"/>
                    </a:prstClr>
                  </a:glow>
                  <a:outerShdw blurRad="28575" dist="38100" dir="14040000" algn="tl" rotWithShape="0">
                    <a:srgbClr val="000000">
                      <a:alpha val="25000"/>
                    </a:srgbClr>
                  </a:outerShdw>
                </a:effectLst>
              </a:rPr>
              <a:t>sOLUTION</a:t>
            </a:r>
          </a:p>
        </p:txBody>
      </p:sp>
      <p:sp>
        <p:nvSpPr>
          <p:cNvPr id="3" name="Subtitle 2"/>
          <p:cNvSpPr>
            <a:spLocks noGrp="1"/>
          </p:cNvSpPr>
          <p:nvPr>
            <p:ph type="subTitle" idx="1"/>
          </p:nvPr>
        </p:nvSpPr>
        <p:spPr>
          <a:xfrm>
            <a:off x="466856" y="1881464"/>
            <a:ext cx="5309015" cy="3858319"/>
          </a:xfrm>
        </p:spPr>
        <p:txBody>
          <a:bodyPr vert="horz" lIns="91440" tIns="45720" rIns="91440" bIns="45720" rtlCol="0" anchor="ctr">
            <a:normAutofit/>
          </a:bodyPr>
          <a:lstStyle/>
          <a:p>
            <a:pPr algn="l">
              <a:buClr>
                <a:srgbClr val="FFFFFF"/>
              </a:buClr>
            </a:pPr>
            <a:r>
              <a:rPr lang="en-US" sz="2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provide a manageable, secure, scalable, high performance, efficient, elastic, highly available, fault tolerant and recoverable architecture that allows the startup to organically grow.</a:t>
            </a:r>
            <a:endParaRPr lang="en-US" sz="24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Diagram&#10;&#10;Description automatically generated">
            <a:extLst>
              <a:ext uri="{FF2B5EF4-FFF2-40B4-BE49-F238E27FC236}">
                <a16:creationId xmlns:a16="http://schemas.microsoft.com/office/drawing/2014/main" id="{B5FBBC23-355D-464F-AC96-F2FE6FD34BCF}"/>
              </a:ext>
            </a:extLst>
          </p:cNvPr>
          <p:cNvPicPr>
            <a:picLocks noChangeAspect="1"/>
          </p:cNvPicPr>
          <p:nvPr/>
        </p:nvPicPr>
        <p:blipFill>
          <a:blip r:embed="rId3"/>
          <a:stretch>
            <a:fillRect/>
          </a:stretch>
        </p:blipFill>
        <p:spPr>
          <a:xfrm>
            <a:off x="6023548" y="1762292"/>
            <a:ext cx="5778707" cy="4270300"/>
          </a:xfrm>
          <a:prstGeom prst="rect">
            <a:avLst/>
          </a:prstGeom>
        </p:spPr>
      </p:pic>
    </p:spTree>
    <p:extLst>
      <p:ext uri="{BB962C8B-B14F-4D97-AF65-F5344CB8AC3E}">
        <p14:creationId xmlns:p14="http://schemas.microsoft.com/office/powerpoint/2010/main" val="56701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1413" y="609600"/>
            <a:ext cx="9905998" cy="1025686"/>
          </a:xfrm>
        </p:spPr>
        <p:txBody>
          <a:bodyPr vert="horz" lIns="91440" tIns="45720" rIns="91440" bIns="45720" rtlCol="0" anchor="ctr">
            <a:normAutofit/>
          </a:bodyPr>
          <a:lstStyle/>
          <a:p>
            <a:pPr algn="l"/>
            <a:r>
              <a:rPr lang="en-US" sz="3200" dirty="0">
                <a:effectLst>
                  <a:glow rad="38100">
                    <a:prstClr val="black">
                      <a:lumMod val="65000"/>
                      <a:lumOff val="35000"/>
                      <a:alpha val="40000"/>
                    </a:prstClr>
                  </a:glow>
                  <a:outerShdw blurRad="28575" dist="38100" dir="14040000" algn="tl" rotWithShape="0">
                    <a:srgbClr val="000000">
                      <a:alpha val="25000"/>
                    </a:srgbClr>
                  </a:outerShdw>
                </a:effectLst>
              </a:rPr>
              <a:t>4. Why AWS for a startup ?</a:t>
            </a: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r>
              <a:rPr lang="en-US" sz="2000" b="1" dirty="0">
                <a:effectLst>
                  <a:glow rad="38100">
                    <a:prstClr val="black">
                      <a:lumMod val="50000"/>
                      <a:lumOff val="50000"/>
                      <a:alpha val="20000"/>
                    </a:prstClr>
                  </a:glow>
                  <a:outerShdw blurRad="44450" dist="12700" dir="13860000" algn="tl" rotWithShape="0">
                    <a:srgbClr val="000000">
                      <a:alpha val="20000"/>
                    </a:srgbClr>
                  </a:outerShdw>
                </a:effectLst>
              </a:rPr>
              <a:t>AWS PROVIDE A NATURE SCALE WHEN SRARTUP GROW-UP</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AWS PAY-AS-YOU PRICING MODEL KEEP INVESTMENT ELASTIC</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EASY INCREASE/ DECREASE CAPABILITIES</a:t>
            </a:r>
          </a:p>
          <a:p>
            <a:pPr algn="l">
              <a:buClr>
                <a:srgbClr val="FFFFFF"/>
              </a:buClr>
            </a:pP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AWS PROVIDE A METHOD FOR LOAD BALANCING REQUEST </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HANDLE MANY </a:t>
            </a:r>
            <a:r>
              <a:rPr lang="en-US" sz="1800" dirty="0" err="1">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MANY</a:t>
            </a: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REQUEST/TRAFFIC LOADS FROM END USER</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HANDLE UNPREDICTED REQUEST/TRAFFIC LOADS  FROM END USER</a:t>
            </a:r>
          </a:p>
          <a:p>
            <a:pPr algn="l"/>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AWS PROVIDE A METHOD MANAGEABILITY FOR DEVELOPMENT, RPODUCTION, MAINTENANCE </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ON-DEMNAD RPOVISIONING OF RESOURCE IN AWS IMPROVE SOFTWARE LIFE-CYCLE STATE</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COST EFFECCTIVE</a:t>
            </a:r>
            <a:endPar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59474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1413" y="609600"/>
            <a:ext cx="9905998" cy="1025686"/>
          </a:xfrm>
        </p:spPr>
        <p:txBody>
          <a:bodyPr vert="horz" lIns="91440" tIns="45720" rIns="91440" bIns="45720" rtlCol="0" anchor="ctr">
            <a:normAutofit/>
          </a:bodyPr>
          <a:lstStyle/>
          <a:p>
            <a:pPr algn="l"/>
            <a:r>
              <a:rPr lang="en-US" sz="3200" dirty="0">
                <a:effectLst>
                  <a:glow rad="38100">
                    <a:prstClr val="black">
                      <a:lumMod val="65000"/>
                      <a:lumOff val="35000"/>
                      <a:alpha val="40000"/>
                    </a:prstClr>
                  </a:glow>
                  <a:outerShdw blurRad="28575" dist="38100" dir="14040000" algn="tl" rotWithShape="0">
                    <a:srgbClr val="000000">
                      <a:alpha val="25000"/>
                    </a:srgbClr>
                  </a:outerShdw>
                </a:effectLst>
              </a:rPr>
              <a:t>4. Why AWS for a startup ?</a:t>
            </a: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r>
              <a:rPr lang="en-US" sz="2000" b="1" dirty="0">
                <a:effectLst>
                  <a:glow rad="38100">
                    <a:prstClr val="black">
                      <a:lumMod val="50000"/>
                      <a:lumOff val="50000"/>
                      <a:alpha val="20000"/>
                    </a:prstClr>
                  </a:glow>
                  <a:outerShdw blurRad="44450" dist="12700" dir="13860000" algn="tl" rotWithShape="0">
                    <a:srgbClr val="000000">
                      <a:alpha val="20000"/>
                    </a:srgbClr>
                  </a:outerShdw>
                </a:effectLst>
              </a:rPr>
              <a:t>AWS PROVIDE A NATURE SCALE WHEN SRARTUP GROW-UP</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AWS PAY-AS-YOU PRICING MODEL KEEP INVESTMENT ELASTIC</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EASY INCREASE/ DECREASE CAPABILITIES</a:t>
            </a:r>
          </a:p>
          <a:p>
            <a:pPr algn="l">
              <a:buClr>
                <a:srgbClr val="FFFFFF"/>
              </a:buClr>
            </a:pP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AWS PROVIDE A METHOD FOR LOAD BALANCING REQUEST </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HANDLE MANY </a:t>
            </a:r>
            <a:r>
              <a:rPr lang="en-US" sz="1800" dirty="0" err="1">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MANY</a:t>
            </a: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 REQUEST/TRAFFIC LOADS FROM END USER</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HANDLE UNPREDICTED REQUEST/TRAFFIC LOADS  FROM END USER</a:t>
            </a:r>
          </a:p>
          <a:p>
            <a:pPr algn="l"/>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AWS PROVIDE A METHOD MANAGEABILITY FOR DEVELOPMENT,  RPODUCTION, MAINTENANCE </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ON-DEMNAD RPOVISIONING OF RESOURCE IN AWS IMPROVE SOFTWARE LIFE-CYCLE STATE</a:t>
            </a:r>
          </a:p>
          <a:p>
            <a:pPr marL="342900" indent="-342900" algn="l">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COST EFFECCTIVE</a:t>
            </a:r>
            <a:endPar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81617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610" y="547141"/>
            <a:ext cx="9905998" cy="1025686"/>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5. </a:t>
            </a:r>
            <a:r>
              <a:rPr lang="en-US" sz="2400"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WE RECOMEND </a:t>
            </a:r>
            <a:r>
              <a:rPr lang="en-US" sz="2400" b="1" dirty="0">
                <a:solidFill>
                  <a:schemeClr val="accent6"/>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CLOUD </a:t>
            </a:r>
            <a:r>
              <a:rPr lang="en-US" sz="2400" b="1" dirty="0" err="1">
                <a:solidFill>
                  <a:schemeClr val="accent6"/>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aws</a:t>
            </a:r>
            <a:r>
              <a:rPr lang="en-US" sz="2400" b="1" dirty="0">
                <a:solidFill>
                  <a:schemeClr val="accent6"/>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ARCHITECTURE</a:t>
            </a:r>
            <a:r>
              <a:rPr lang="en-US" sz="2400"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 INCLUDE 4 TIERS </a:t>
            </a:r>
            <a:endParaRPr lang="en-US" dirty="0"/>
          </a:p>
          <a:p>
            <a:pPr algn="l"/>
            <a:endParaRPr lang="en-US" sz="32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839449" y="1239187"/>
            <a:ext cx="10800413"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6"/>
                </a:solidFill>
              </a:rPr>
              <a:t>1. NETWORK TIER</a:t>
            </a:r>
            <a:endParaRPr lang="en-US" sz="2400" dirty="0">
              <a:solidFill>
                <a:schemeClr val="accent6"/>
              </a:solidFill>
            </a:endParaRPr>
          </a:p>
          <a:p>
            <a:pPr marL="285750" indent="-285750">
              <a:buFont typeface="Arial"/>
              <a:buChar char="•"/>
            </a:pPr>
            <a:r>
              <a:rPr lang="en-US" dirty="0"/>
              <a:t>Manage external/internal network configuration and security group  via AWS ROUTE 53, Availability Zone, ELB, Elastic </a:t>
            </a:r>
            <a:r>
              <a:rPr lang="en-US" dirty="0" err="1"/>
              <a:t>IPs,Security</a:t>
            </a:r>
            <a:r>
              <a:rPr lang="en-US" dirty="0"/>
              <a:t> Groups</a:t>
            </a:r>
          </a:p>
          <a:p>
            <a:pPr marL="285750" indent="-285750">
              <a:buFont typeface="Arial"/>
              <a:buChar char="•"/>
            </a:pPr>
            <a:r>
              <a:rPr lang="en-US" dirty="0"/>
              <a:t>Responsible for access to website/webserver/</a:t>
            </a:r>
            <a:r>
              <a:rPr lang="en-US" dirty="0" err="1"/>
              <a:t>appserver</a:t>
            </a:r>
            <a:r>
              <a:rPr lang="en-US" dirty="0"/>
              <a:t>  from internet</a:t>
            </a:r>
          </a:p>
          <a:p>
            <a:endParaRPr lang="en-US" dirty="0">
              <a:solidFill>
                <a:srgbClr val="FFFFFF"/>
              </a:solidFill>
            </a:endParaRPr>
          </a:p>
          <a:p>
            <a:r>
              <a:rPr lang="en-US" sz="2000" b="1" dirty="0">
                <a:solidFill>
                  <a:schemeClr val="accent6"/>
                </a:solidFill>
              </a:rPr>
              <a:t>2. WEB SERVER TIER</a:t>
            </a:r>
          </a:p>
          <a:p>
            <a:pPr marL="285750" indent="-285750">
              <a:buFont typeface="Arial"/>
              <a:buChar char="•"/>
            </a:pPr>
            <a:r>
              <a:rPr lang="en-US" dirty="0"/>
              <a:t>Manage Webserver via AWS EC2 , AMI Images </a:t>
            </a:r>
          </a:p>
          <a:p>
            <a:pPr marL="285750" indent="-285750">
              <a:buFont typeface="Arial"/>
              <a:buChar char="•"/>
            </a:pPr>
            <a:r>
              <a:rPr lang="en-US" dirty="0"/>
              <a:t>Configuration and </a:t>
            </a:r>
            <a:r>
              <a:rPr lang="en-US" dirty="0">
                <a:ea typeface="+mn-lt"/>
                <a:cs typeface="+mn-lt"/>
              </a:rPr>
              <a:t>maintenance Webserver </a:t>
            </a:r>
            <a:r>
              <a:rPr lang="en-US" dirty="0"/>
              <a:t>instance and load </a:t>
            </a:r>
            <a:r>
              <a:rPr lang="en-US" dirty="0" err="1"/>
              <a:t>balacing</a:t>
            </a:r>
            <a:r>
              <a:rPr lang="en-US" dirty="0"/>
              <a:t> Web request </a:t>
            </a:r>
          </a:p>
          <a:p>
            <a:endParaRPr lang="en-US" dirty="0">
              <a:solidFill>
                <a:srgbClr val="FFFFFF"/>
              </a:solidFill>
            </a:endParaRPr>
          </a:p>
          <a:p>
            <a:r>
              <a:rPr lang="en-US" sz="2000" b="1" dirty="0">
                <a:solidFill>
                  <a:schemeClr val="accent6"/>
                </a:solidFill>
              </a:rPr>
              <a:t>3. APP SERVER TIER</a:t>
            </a:r>
          </a:p>
          <a:p>
            <a:pPr marL="285750" indent="-285750">
              <a:buFont typeface="Arial"/>
              <a:buChar char="•"/>
            </a:pPr>
            <a:r>
              <a:rPr lang="en-US" dirty="0">
                <a:ea typeface="+mn-lt"/>
                <a:cs typeface="+mn-lt"/>
              </a:rPr>
              <a:t>Manage </a:t>
            </a:r>
            <a:r>
              <a:rPr lang="en-US" dirty="0" err="1">
                <a:ea typeface="+mn-lt"/>
                <a:cs typeface="+mn-lt"/>
              </a:rPr>
              <a:t>Appserver</a:t>
            </a:r>
            <a:r>
              <a:rPr lang="en-US" dirty="0">
                <a:ea typeface="+mn-lt"/>
                <a:cs typeface="+mn-lt"/>
              </a:rPr>
              <a:t> via AWS EC2 , AMI </a:t>
            </a:r>
            <a:r>
              <a:rPr lang="en-US" dirty="0" err="1">
                <a:ea typeface="+mn-lt"/>
                <a:cs typeface="+mn-lt"/>
              </a:rPr>
              <a:t>Iamages</a:t>
            </a:r>
            <a:r>
              <a:rPr lang="en-US" dirty="0">
                <a:ea typeface="+mn-lt"/>
                <a:cs typeface="+mn-lt"/>
              </a:rPr>
              <a:t> </a:t>
            </a:r>
          </a:p>
          <a:p>
            <a:pPr marL="285750" indent="-285750">
              <a:buFont typeface="Arial"/>
              <a:buChar char="•"/>
            </a:pPr>
            <a:r>
              <a:rPr lang="en-US" dirty="0">
                <a:ea typeface="+mn-lt"/>
                <a:cs typeface="+mn-lt"/>
              </a:rPr>
              <a:t>Configuration and </a:t>
            </a:r>
            <a:r>
              <a:rPr lang="en-US" dirty="0"/>
              <a:t>maintenance </a:t>
            </a:r>
            <a:r>
              <a:rPr lang="en-US" dirty="0" err="1">
                <a:ea typeface="+mn-lt"/>
                <a:cs typeface="+mn-lt"/>
              </a:rPr>
              <a:t>Appserver</a:t>
            </a:r>
            <a:r>
              <a:rPr lang="en-US" dirty="0">
                <a:ea typeface="+mn-lt"/>
                <a:cs typeface="+mn-lt"/>
              </a:rPr>
              <a:t> instance and load </a:t>
            </a:r>
            <a:r>
              <a:rPr lang="en-US" dirty="0" err="1">
                <a:ea typeface="+mn-lt"/>
                <a:cs typeface="+mn-lt"/>
              </a:rPr>
              <a:t>balacing</a:t>
            </a:r>
            <a:r>
              <a:rPr lang="en-US" dirty="0">
                <a:ea typeface="+mn-lt"/>
                <a:cs typeface="+mn-lt"/>
              </a:rPr>
              <a:t> App request </a:t>
            </a:r>
          </a:p>
          <a:p>
            <a:endParaRPr lang="en-US" dirty="0">
              <a:solidFill>
                <a:srgbClr val="FFFFFF"/>
              </a:solidFill>
            </a:endParaRPr>
          </a:p>
          <a:p>
            <a:r>
              <a:rPr lang="en-US" sz="2000" b="1" dirty="0">
                <a:solidFill>
                  <a:schemeClr val="accent6"/>
                </a:solidFill>
              </a:rPr>
              <a:t>4. DATABASE TIER</a:t>
            </a:r>
          </a:p>
          <a:p>
            <a:pPr marL="285750" indent="-285750">
              <a:buFont typeface="Arial"/>
              <a:buChar char="•"/>
            </a:pPr>
            <a:r>
              <a:rPr lang="en-US" dirty="0"/>
              <a:t>Manage Database server and data via AWS RDS , AWS Elastic Block Store - EBS</a:t>
            </a:r>
          </a:p>
          <a:p>
            <a:pPr marL="285750" indent="-285750">
              <a:buFont typeface="Arial"/>
              <a:buChar char="•"/>
            </a:pPr>
            <a:r>
              <a:rPr lang="en-US" dirty="0"/>
              <a:t>Configuration and </a:t>
            </a:r>
            <a:r>
              <a:rPr lang="en-US" dirty="0">
                <a:ea typeface="+mn-lt"/>
                <a:cs typeface="+mn-lt"/>
              </a:rPr>
              <a:t>maintenance </a:t>
            </a:r>
            <a:r>
              <a:rPr lang="en-US" dirty="0"/>
              <a:t>the backend  database request, access, security, performance ... </a:t>
            </a:r>
            <a:endParaRPr lang="en-US" dirty="0">
              <a:ea typeface="+mn-lt"/>
              <a:cs typeface="+mn-lt"/>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6545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8" name="Picture 8" descr="Diagram&#10;&#10;Description automatically generated">
            <a:extLst>
              <a:ext uri="{FF2B5EF4-FFF2-40B4-BE49-F238E27FC236}">
                <a16:creationId xmlns:a16="http://schemas.microsoft.com/office/drawing/2014/main" id="{E7D9CF31-9321-47D2-B12F-9C721D13FD24}"/>
              </a:ext>
            </a:extLst>
          </p:cNvPr>
          <p:cNvPicPr>
            <a:picLocks noChangeAspect="1"/>
          </p:cNvPicPr>
          <p:nvPr/>
        </p:nvPicPr>
        <p:blipFill>
          <a:blip r:embed="rId3"/>
          <a:stretch>
            <a:fillRect/>
          </a:stretch>
        </p:blipFill>
        <p:spPr>
          <a:xfrm>
            <a:off x="3045792" y="-3198"/>
            <a:ext cx="6023112" cy="6820222"/>
          </a:xfrm>
          <a:prstGeom prst="rect">
            <a:avLst/>
          </a:prstGeom>
        </p:spPr>
      </p:pic>
    </p:spTree>
    <p:extLst>
      <p:ext uri="{BB962C8B-B14F-4D97-AF65-F5344CB8AC3E}">
        <p14:creationId xmlns:p14="http://schemas.microsoft.com/office/powerpoint/2010/main" val="358320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610" y="547141"/>
            <a:ext cx="9905998" cy="1025686"/>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6. </a:t>
            </a:r>
            <a:r>
              <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HOW TO AWS RESOLE AND ADAPT BUSSINESS </a:t>
            </a:r>
            <a:endParaRPr lang="en-US" sz="2400"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endParaRPr>
          </a:p>
          <a:p>
            <a:pPr algn="l"/>
            <a:endParaRPr lang="en-US" sz="32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839449" y="1239187"/>
            <a:ext cx="1080041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6"/>
                </a:solidFill>
              </a:rPr>
              <a:t>END USERS</a:t>
            </a:r>
          </a:p>
          <a:p>
            <a:endParaRPr lang="en-US" sz="2000" b="1" dirty="0">
              <a:solidFill>
                <a:schemeClr val="accent6"/>
              </a:solidFill>
              <a:ea typeface="+mn-lt"/>
              <a:cs typeface="+mn-lt"/>
            </a:endParaRPr>
          </a:p>
          <a:p>
            <a:r>
              <a:rPr lang="en-US" sz="2000" b="1" dirty="0">
                <a:solidFill>
                  <a:schemeClr val="accent6"/>
                </a:solidFill>
                <a:ea typeface="+mn-lt"/>
                <a:cs typeface="+mn-lt"/>
              </a:rPr>
              <a:t>1. No Downtime </a:t>
            </a:r>
            <a:r>
              <a:rPr lang="en-US" sz="2000" b="1" dirty="0" err="1">
                <a:solidFill>
                  <a:schemeClr val="accent6"/>
                </a:solidFill>
                <a:ea typeface="+mn-lt"/>
                <a:cs typeface="+mn-lt"/>
              </a:rPr>
              <a:t>webstie</a:t>
            </a:r>
            <a:endParaRPr lang="en-US" sz="2000" b="1" dirty="0">
              <a:solidFill>
                <a:schemeClr val="accent6"/>
              </a:solidFill>
              <a:ea typeface="+mn-lt"/>
              <a:cs typeface="+mn-lt"/>
            </a:endParaRPr>
          </a:p>
          <a:p>
            <a:pPr marL="342900" indent="-342900">
              <a:buFont typeface="Arial"/>
              <a:buChar char="•"/>
            </a:pPr>
            <a:r>
              <a:rPr lang="en-US" sz="2000" dirty="0"/>
              <a:t>We </a:t>
            </a:r>
            <a:r>
              <a:rPr lang="en-US" sz="2000" dirty="0" err="1"/>
              <a:t>deloyed</a:t>
            </a:r>
            <a:r>
              <a:rPr lang="en-US" sz="2000" dirty="0"/>
              <a:t> 2 AZ , the architecture can </a:t>
            </a:r>
            <a:r>
              <a:rPr lang="en-US" sz="2000" dirty="0" err="1"/>
              <a:t>hanlde</a:t>
            </a:r>
            <a:r>
              <a:rPr lang="en-US" sz="2000" dirty="0"/>
              <a:t> failure</a:t>
            </a:r>
            <a:r>
              <a:rPr lang="en-US" sz="2000" b="1" dirty="0"/>
              <a:t> ,</a:t>
            </a:r>
            <a:r>
              <a:rPr lang="en-US" sz="2000" dirty="0">
                <a:ea typeface="+mn-lt"/>
                <a:cs typeface="+mn-lt"/>
              </a:rPr>
              <a:t>fault tolerant and recoverable</a:t>
            </a:r>
            <a:endParaRPr lang="en-US" sz="2000" b="1" dirty="0"/>
          </a:p>
          <a:p>
            <a:endParaRPr lang="en-US" sz="2000" dirty="0">
              <a:solidFill>
                <a:srgbClr val="FFFFFF"/>
              </a:solidFill>
            </a:endParaRPr>
          </a:p>
          <a:p>
            <a:r>
              <a:rPr lang="en-US" sz="2000" b="1" dirty="0">
                <a:solidFill>
                  <a:srgbClr val="CF7133"/>
                </a:solidFill>
              </a:rPr>
              <a:t>2. Faster </a:t>
            </a:r>
            <a:r>
              <a:rPr lang="en-US" sz="2000" b="1" dirty="0" err="1">
                <a:solidFill>
                  <a:srgbClr val="CF7133"/>
                </a:solidFill>
              </a:rPr>
              <a:t>reponses</a:t>
            </a:r>
          </a:p>
          <a:p>
            <a:pPr marL="342900" indent="-342900">
              <a:buFont typeface="Arial"/>
              <a:buChar char="•"/>
            </a:pPr>
            <a:r>
              <a:rPr lang="en-US" sz="2000" b="1" dirty="0"/>
              <a:t>Hosting website with AWS ROUTE 53, request will direct </a:t>
            </a:r>
            <a:r>
              <a:rPr lang="en-US" sz="2000" b="1" dirty="0" err="1"/>
              <a:t>nearesst</a:t>
            </a:r>
            <a:r>
              <a:rPr lang="en-US" sz="2000" b="1" dirty="0"/>
              <a:t> location.</a:t>
            </a:r>
          </a:p>
          <a:p>
            <a:pPr marL="342900" indent="-342900">
              <a:buFont typeface="Arial"/>
              <a:buChar char="•"/>
            </a:pPr>
            <a:r>
              <a:rPr lang="en-US" sz="2000" b="1" dirty="0"/>
              <a:t>Via AWS CloudFront and S3 make static file load faster</a:t>
            </a:r>
          </a:p>
          <a:p>
            <a:endParaRPr lang="en-US" b="1" dirty="0"/>
          </a:p>
          <a:p>
            <a:r>
              <a:rPr lang="en-US" b="1" dirty="0">
                <a:solidFill>
                  <a:schemeClr val="accent6"/>
                </a:solidFill>
              </a:rPr>
              <a:t>3. Security User Data</a:t>
            </a:r>
          </a:p>
          <a:p>
            <a:pPr marL="285750" indent="-285750">
              <a:buFont typeface="Arial"/>
              <a:buChar char="•"/>
            </a:pPr>
            <a:r>
              <a:rPr lang="en-US" dirty="0"/>
              <a:t>Every tier configure a Security Group that define rule allow or deny method, protocol access between tiers. From </a:t>
            </a:r>
            <a:r>
              <a:rPr lang="en-US" dirty="0" err="1"/>
              <a:t>WebServer</a:t>
            </a:r>
            <a:r>
              <a:rPr lang="en-US" dirty="0"/>
              <a:t> to </a:t>
            </a:r>
            <a:r>
              <a:rPr lang="en-US" dirty="0" err="1"/>
              <a:t>AppServer</a:t>
            </a:r>
            <a:r>
              <a:rPr lang="en-US" dirty="0"/>
              <a:t>, </a:t>
            </a:r>
            <a:r>
              <a:rPr lang="en-US" dirty="0" err="1"/>
              <a:t>AppServer</a:t>
            </a:r>
            <a:r>
              <a:rPr lang="en-US" dirty="0"/>
              <a:t> to Database</a:t>
            </a:r>
          </a:p>
          <a:p>
            <a:pPr marL="285750" indent="-285750">
              <a:buFont typeface="Arial"/>
              <a:buChar char="•"/>
            </a:pPr>
            <a:r>
              <a:rPr lang="en-US" dirty="0"/>
              <a:t>By HTTPS, user data will be protect in transit over network</a:t>
            </a:r>
          </a:p>
        </p:txBody>
      </p:sp>
    </p:spTree>
    <p:extLst>
      <p:ext uri="{BB962C8B-B14F-4D97-AF65-F5344CB8AC3E}">
        <p14:creationId xmlns:p14="http://schemas.microsoft.com/office/powerpoint/2010/main" val="316251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610" y="547141"/>
            <a:ext cx="9905998" cy="1025686"/>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6. </a:t>
            </a:r>
            <a:r>
              <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HOW TO AWS RESOLE AND ADAPT BUSSINESS </a:t>
            </a:r>
            <a:endParaRPr lang="en-US" sz="2400"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endParaRPr>
          </a:p>
          <a:p>
            <a:pPr algn="l"/>
            <a:endParaRPr lang="en-US" sz="32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839449" y="1239187"/>
            <a:ext cx="10800413"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6"/>
                </a:solidFill>
              </a:rPr>
              <a:t>SYSTEM, INFRASTRUCTURE SIDE</a:t>
            </a:r>
          </a:p>
          <a:p>
            <a:endParaRPr lang="en-US" sz="2000" b="1" dirty="0">
              <a:solidFill>
                <a:schemeClr val="accent6"/>
              </a:solidFill>
              <a:ea typeface="+mn-lt"/>
              <a:cs typeface="+mn-lt"/>
            </a:endParaRPr>
          </a:p>
          <a:p>
            <a:r>
              <a:rPr lang="en-US" sz="2000" b="1" dirty="0">
                <a:solidFill>
                  <a:schemeClr val="accent6"/>
                </a:solidFill>
                <a:ea typeface="+mn-lt"/>
                <a:cs typeface="+mn-lt"/>
              </a:rPr>
              <a:t>1.</a:t>
            </a:r>
            <a:r>
              <a:rPr lang="en-US" sz="2000" b="1" dirty="0">
                <a:solidFill>
                  <a:schemeClr val="accent6"/>
                </a:solidFill>
              </a:rPr>
              <a:t> Rapid Provisioning</a:t>
            </a:r>
            <a:endParaRPr lang="en-US" sz="2000" b="1" u="sng" dirty="0">
              <a:solidFill>
                <a:schemeClr val="accent6"/>
              </a:solidFill>
              <a:ea typeface="+mn-lt"/>
              <a:cs typeface="+mn-lt"/>
            </a:endParaRPr>
          </a:p>
          <a:p>
            <a:pPr marL="342900" indent="-342900">
              <a:buFont typeface="Arial"/>
              <a:buChar char="•"/>
            </a:pPr>
            <a:r>
              <a:rPr lang="en-US" sz="2000" dirty="0"/>
              <a:t>With EC2 instances, you can spin up numbers of VM instances</a:t>
            </a:r>
          </a:p>
          <a:p>
            <a:pPr marL="342900" indent="-342900">
              <a:buFont typeface="Arial"/>
              <a:buChar char="•"/>
            </a:pPr>
            <a:r>
              <a:rPr lang="en-US" sz="2000" dirty="0">
                <a:solidFill>
                  <a:srgbClr val="FFFFFF"/>
                </a:solidFill>
              </a:rPr>
              <a:t>Handel peak load via Auto Scaling Group</a:t>
            </a:r>
          </a:p>
          <a:p>
            <a:endParaRPr lang="en-US" sz="2000" dirty="0">
              <a:solidFill>
                <a:srgbClr val="FFFFFF"/>
              </a:solidFill>
            </a:endParaRPr>
          </a:p>
          <a:p>
            <a:r>
              <a:rPr lang="en-US" sz="2000" b="1" dirty="0">
                <a:solidFill>
                  <a:srgbClr val="CF7133"/>
                </a:solidFill>
              </a:rPr>
              <a:t>2. Automation distribution of load</a:t>
            </a:r>
          </a:p>
          <a:p>
            <a:pPr marL="342900" indent="-342900">
              <a:buFont typeface="Arial"/>
              <a:buChar char="•"/>
            </a:pPr>
            <a:r>
              <a:rPr lang="en-US" sz="2000" dirty="0"/>
              <a:t>With ELB, the architect handle load request user ,and user experience improved</a:t>
            </a:r>
          </a:p>
          <a:p>
            <a:endParaRPr lang="en-US" b="1" dirty="0">
              <a:solidFill>
                <a:srgbClr val="FFFFFF"/>
              </a:solidFill>
            </a:endParaRPr>
          </a:p>
          <a:p>
            <a:r>
              <a:rPr lang="en-US" b="1" dirty="0">
                <a:solidFill>
                  <a:schemeClr val="accent6"/>
                </a:solidFill>
              </a:rPr>
              <a:t>3. Monitoring Service</a:t>
            </a:r>
          </a:p>
          <a:p>
            <a:pPr marL="285750" indent="-285750">
              <a:buFont typeface="Arial"/>
              <a:buChar char="•"/>
            </a:pPr>
            <a:r>
              <a:rPr lang="en-US" dirty="0"/>
              <a:t>With AWS CloudWatch monitoring health service  EC2</a:t>
            </a:r>
          </a:p>
          <a:p>
            <a:pPr marL="285750" indent="-285750">
              <a:buFont typeface="Arial"/>
              <a:buChar char="•"/>
            </a:pPr>
            <a:r>
              <a:rPr lang="en-US" dirty="0">
                <a:ea typeface="+mn-lt"/>
                <a:cs typeface="+mn-lt"/>
              </a:rPr>
              <a:t>AWS  </a:t>
            </a:r>
            <a:r>
              <a:rPr lang="en-US" dirty="0" err="1">
                <a:ea typeface="+mn-lt"/>
                <a:cs typeface="+mn-lt"/>
              </a:rPr>
              <a:t>Cloudtrail</a:t>
            </a:r>
            <a:r>
              <a:rPr lang="en-US" dirty="0">
                <a:ea typeface="+mn-lt"/>
                <a:cs typeface="+mn-lt"/>
              </a:rPr>
              <a:t> could record the people who operating the resource. We could use it to audit the operations and track member for security issues.</a:t>
            </a:r>
          </a:p>
          <a:p>
            <a:pPr marL="285750" indent="-285750">
              <a:buFont typeface="Arial"/>
              <a:buChar char="•"/>
            </a:pPr>
            <a:r>
              <a:rPr lang="en-US" dirty="0">
                <a:ea typeface="+mn-lt"/>
                <a:cs typeface="+mn-lt"/>
              </a:rPr>
              <a:t>IAM for identify and access management</a:t>
            </a:r>
            <a:endParaRPr lang="en-US" dirty="0">
              <a:solidFill>
                <a:srgbClr val="FFFFFF"/>
              </a:solidFill>
            </a:endParaRPr>
          </a:p>
          <a:p>
            <a:pPr marL="285750" indent="-285750">
              <a:buFont typeface="Arial"/>
              <a:buChar char="•"/>
            </a:pPr>
            <a:r>
              <a:rPr lang="en-US" dirty="0">
                <a:ea typeface="+mn-lt"/>
                <a:cs typeface="+mn-lt"/>
              </a:rPr>
              <a:t>Designing roles with access token or MFA for people who need to access the resources</a:t>
            </a:r>
            <a:endParaRPr lang="en-US" dirty="0">
              <a:solidFill>
                <a:srgbClr val="FFFFFF"/>
              </a:solidFill>
            </a:endParaRPr>
          </a:p>
          <a:p>
            <a:pPr marL="285750" indent="-285750">
              <a:buFont typeface="Arial"/>
              <a:buChar char="•"/>
            </a:pPr>
            <a:endParaRPr lang="en-US" dirty="0">
              <a:solidFill>
                <a:srgbClr val="FFFFFF"/>
              </a:solidFill>
            </a:endParaRPr>
          </a:p>
          <a:p>
            <a:pPr marL="285750" indent="-285750">
              <a:buFont typeface="Arial"/>
              <a:buChar char="•"/>
            </a:pPr>
            <a:endParaRPr lang="en-US" dirty="0">
              <a:solidFill>
                <a:srgbClr val="FFFFFF"/>
              </a:solidFill>
            </a:endParaRPr>
          </a:p>
          <a:p>
            <a:pPr marL="285750" indent="-285750">
              <a:buFont typeface="Arial"/>
              <a:buChar char="•"/>
            </a:pPr>
            <a:endParaRPr lang="en-US" b="1" dirty="0">
              <a:solidFill>
                <a:srgbClr val="CF7133"/>
              </a:solidFill>
            </a:endParaRPr>
          </a:p>
        </p:txBody>
      </p:sp>
    </p:spTree>
    <p:extLst>
      <p:ext uri="{BB962C8B-B14F-4D97-AF65-F5344CB8AC3E}">
        <p14:creationId xmlns:p14="http://schemas.microsoft.com/office/powerpoint/2010/main" val="204528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610" y="547141"/>
            <a:ext cx="9905998" cy="1025686"/>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4. </a:t>
            </a:r>
            <a:r>
              <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HOW TO AWS RESOLE AND ADAPT BUSSINESS </a:t>
            </a:r>
            <a:endParaRPr lang="en-US" sz="2400"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endParaRPr>
          </a:p>
          <a:p>
            <a:pPr algn="l"/>
            <a:endParaRPr lang="en-US" sz="32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839449" y="1239187"/>
            <a:ext cx="10800413"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solidFill>
                <a:schemeClr val="accent6"/>
              </a:solidFill>
            </a:endParaRPr>
          </a:p>
          <a:p>
            <a:endParaRPr lang="en-US" sz="2000" b="1" dirty="0">
              <a:solidFill>
                <a:schemeClr val="accent6"/>
              </a:solidFill>
              <a:ea typeface="+mn-lt"/>
              <a:cs typeface="+mn-lt"/>
            </a:endParaRPr>
          </a:p>
          <a:p>
            <a:r>
              <a:rPr lang="en-US" sz="2000" b="1" dirty="0">
                <a:solidFill>
                  <a:schemeClr val="accent6"/>
                </a:solidFill>
                <a:ea typeface="+mn-lt"/>
                <a:cs typeface="+mn-lt"/>
              </a:rPr>
              <a:t>4.</a:t>
            </a:r>
            <a:r>
              <a:rPr lang="en-US" sz="2000" b="1" dirty="0">
                <a:solidFill>
                  <a:schemeClr val="accent6"/>
                </a:solidFill>
              </a:rPr>
              <a:t> Data </a:t>
            </a:r>
            <a:r>
              <a:rPr lang="en-US" sz="2000" b="1" dirty="0" err="1">
                <a:solidFill>
                  <a:schemeClr val="accent6"/>
                </a:solidFill>
              </a:rPr>
              <a:t>Aministration</a:t>
            </a:r>
            <a:endParaRPr lang="en-US" sz="2000" b="1" u="sng" dirty="0" err="1">
              <a:solidFill>
                <a:schemeClr val="accent6"/>
              </a:solidFill>
              <a:ea typeface="+mn-lt"/>
              <a:cs typeface="+mn-lt"/>
            </a:endParaRPr>
          </a:p>
          <a:p>
            <a:pPr marL="342900" indent="-342900">
              <a:buFont typeface="Arial"/>
              <a:buChar char="•"/>
            </a:pPr>
            <a:r>
              <a:rPr lang="en-US" sz="2000" dirty="0"/>
              <a:t>ESB help your storage </a:t>
            </a:r>
            <a:r>
              <a:rPr lang="en-US" sz="2000" dirty="0" err="1"/>
              <a:t>volumes,snapshot</a:t>
            </a:r>
            <a:r>
              <a:rPr lang="en-US" sz="2000" dirty="0"/>
              <a:t> …</a:t>
            </a:r>
          </a:p>
          <a:p>
            <a:pPr marL="342900" indent="-342900">
              <a:buFont typeface="Arial"/>
              <a:buChar char="•"/>
            </a:pPr>
            <a:r>
              <a:rPr lang="en-US" sz="2000" dirty="0">
                <a:solidFill>
                  <a:srgbClr val="FFFFFF"/>
                </a:solidFill>
              </a:rPr>
              <a:t>AWS S3 store data and  </a:t>
            </a:r>
            <a:r>
              <a:rPr lang="en-US" sz="2000" dirty="0">
                <a:ea typeface="+mn-lt"/>
                <a:cs typeface="+mn-lt"/>
              </a:rPr>
              <a:t>archived to Gracier by Object Lifecycle Management. </a:t>
            </a:r>
            <a:endParaRPr lang="en-US" sz="2000" dirty="0">
              <a:solidFill>
                <a:srgbClr val="FFFFFF"/>
              </a:solidFill>
            </a:endParaRPr>
          </a:p>
          <a:p>
            <a:endParaRPr lang="en-US" sz="2000" dirty="0">
              <a:solidFill>
                <a:srgbClr val="FFFFFF"/>
              </a:solidFill>
            </a:endParaRPr>
          </a:p>
          <a:p>
            <a:r>
              <a:rPr lang="en-US" sz="2000" b="1" dirty="0">
                <a:solidFill>
                  <a:srgbClr val="CF7133"/>
                </a:solidFill>
              </a:rPr>
              <a:t>5. Database </a:t>
            </a:r>
            <a:r>
              <a:rPr lang="en-US" sz="2000" b="1" dirty="0" err="1">
                <a:solidFill>
                  <a:schemeClr val="accent6"/>
                </a:solidFill>
                <a:ea typeface="+mn-lt"/>
                <a:cs typeface="+mn-lt"/>
              </a:rPr>
              <a:t>Aministration</a:t>
            </a:r>
          </a:p>
          <a:p>
            <a:pPr marL="342900" indent="-342900">
              <a:buFont typeface="Arial"/>
              <a:buChar char="•"/>
            </a:pPr>
            <a:r>
              <a:rPr lang="en-US" sz="2000" dirty="0">
                <a:ea typeface="+mn-lt"/>
                <a:cs typeface="+mn-lt"/>
              </a:rPr>
              <a:t>RDS for data storage :  The ec2 servers would read and write the master mode RDS in one AZ, another slave mode RDS in different AZ  is standby to synchronize the data and prepare to serve when the master is down.</a:t>
            </a:r>
            <a:endParaRPr lang="en-US" dirty="0"/>
          </a:p>
          <a:p>
            <a:pPr marL="285750" indent="-285750">
              <a:buFont typeface="Arial"/>
              <a:buChar char="•"/>
            </a:pPr>
            <a:endParaRPr lang="en-US" b="1" dirty="0">
              <a:solidFill>
                <a:srgbClr val="CF7133"/>
              </a:solidFill>
            </a:endParaRPr>
          </a:p>
        </p:txBody>
      </p:sp>
    </p:spTree>
    <p:extLst>
      <p:ext uri="{BB962C8B-B14F-4D97-AF65-F5344CB8AC3E}">
        <p14:creationId xmlns:p14="http://schemas.microsoft.com/office/powerpoint/2010/main" val="690296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219" y="547141"/>
            <a:ext cx="9905998" cy="1025686"/>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7. Migration to AWs</a:t>
            </a:r>
            <a:endPar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endParaRPr>
          </a:p>
          <a:p>
            <a:pPr algn="l"/>
            <a:endParaRPr lang="en-US" sz="32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graphicFrame>
        <p:nvGraphicFramePr>
          <p:cNvPr id="6" name="TextBox 3">
            <a:extLst>
              <a:ext uri="{FF2B5EF4-FFF2-40B4-BE49-F238E27FC236}">
                <a16:creationId xmlns:a16="http://schemas.microsoft.com/office/drawing/2014/main" id="{054F48FD-9952-4413-B49B-EA25EDB2888F}"/>
              </a:ext>
            </a:extLst>
          </p:cNvPr>
          <p:cNvGraphicFramePr/>
          <p:nvPr/>
        </p:nvGraphicFramePr>
        <p:xfrm>
          <a:off x="839449" y="1239187"/>
          <a:ext cx="10800413" cy="4093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25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175" y="591315"/>
            <a:ext cx="9905998" cy="650208"/>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8. Cost Explorer</a:t>
            </a:r>
            <a:endPar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6265586" y="1633618"/>
            <a:ext cx="4705788" cy="481349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839449" y="1239186"/>
            <a:ext cx="3798848"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solidFill>
                <a:schemeClr val="accent6"/>
              </a:solidFill>
            </a:endParaRPr>
          </a:p>
          <a:p>
            <a:r>
              <a:rPr lang="en-US" sz="2000" b="1" dirty="0">
                <a:solidFill>
                  <a:schemeClr val="accent6"/>
                </a:solidFill>
                <a:ea typeface="+mn-lt"/>
                <a:cs typeface="+mn-lt"/>
              </a:rPr>
              <a:t>EC2 instance </a:t>
            </a:r>
          </a:p>
          <a:p>
            <a:pPr marL="342900" indent="-342900">
              <a:buFont typeface="Arial"/>
              <a:buChar char="•"/>
            </a:pPr>
            <a:r>
              <a:rPr lang="en-US" sz="2000" b="1" dirty="0">
                <a:ea typeface="+mn-lt"/>
                <a:cs typeface="+mn-lt"/>
              </a:rPr>
              <a:t>Amazon EC2 Instance Savings Plans instances (monthly): 77.96 USD</a:t>
            </a:r>
            <a:endParaRPr lang="en-US" sz="2000" b="1" dirty="0">
              <a:solidFill>
                <a:srgbClr val="CF7133"/>
              </a:solidFill>
              <a:ea typeface="+mn-lt"/>
              <a:cs typeface="+mn-lt"/>
            </a:endParaRPr>
          </a:p>
          <a:p>
            <a:pPr marL="342900" indent="-342900">
              <a:buFont typeface="Arial"/>
              <a:buChar char="•"/>
            </a:pPr>
            <a:r>
              <a:rPr lang="en-US" sz="2000" dirty="0" err="1">
                <a:solidFill>
                  <a:srgbClr val="FFFFFF"/>
                </a:solidFill>
                <a:ea typeface="+mn-lt"/>
                <a:cs typeface="+mn-lt"/>
              </a:rPr>
              <a:t>Cpus</a:t>
            </a:r>
            <a:r>
              <a:rPr lang="en-US" sz="2000" dirty="0">
                <a:solidFill>
                  <a:srgbClr val="FFFFFF"/>
                </a:solidFill>
                <a:ea typeface="+mn-lt"/>
                <a:cs typeface="+mn-lt"/>
              </a:rPr>
              <a:t> : 4</a:t>
            </a:r>
          </a:p>
          <a:p>
            <a:pPr marL="342900" indent="-342900">
              <a:buFont typeface="Arial"/>
              <a:buChar char="•"/>
            </a:pPr>
            <a:r>
              <a:rPr lang="en-US" sz="2000" dirty="0">
                <a:solidFill>
                  <a:srgbClr val="FFFFFF"/>
                </a:solidFill>
                <a:ea typeface="+mn-lt"/>
                <a:cs typeface="+mn-lt"/>
              </a:rPr>
              <a:t>Ram : 16</a:t>
            </a:r>
          </a:p>
          <a:p>
            <a:pPr marL="342900" indent="-342900">
              <a:buFont typeface="Arial"/>
              <a:buChar char="•"/>
            </a:pPr>
            <a:r>
              <a:rPr lang="en-US" dirty="0"/>
              <a:t>t4g.xlarge</a:t>
            </a:r>
          </a:p>
          <a:p>
            <a:r>
              <a:rPr lang="en-US" sz="2000" b="1" dirty="0">
                <a:solidFill>
                  <a:schemeClr val="accent6"/>
                </a:solidFill>
              </a:rPr>
              <a:t>Pricing strategy</a:t>
            </a:r>
            <a:endParaRPr lang="en-US" sz="2000" dirty="0">
              <a:solidFill>
                <a:schemeClr val="accent6"/>
              </a:solidFill>
              <a:ea typeface="+mn-lt"/>
              <a:cs typeface="+mn-lt"/>
            </a:endParaRPr>
          </a:p>
          <a:p>
            <a:pPr marL="285750" indent="-285750">
              <a:buFont typeface="Arial"/>
              <a:buChar char="•"/>
            </a:pPr>
            <a:r>
              <a:rPr lang="en-US" dirty="0">
                <a:ea typeface="+mn-lt"/>
                <a:cs typeface="+mn-lt"/>
              </a:rPr>
              <a:t>EC2 Instance Savings Plans</a:t>
            </a:r>
            <a:endParaRPr lang="en-US" b="1" dirty="0">
              <a:solidFill>
                <a:schemeClr val="accent6"/>
              </a:solidFill>
            </a:endParaRPr>
          </a:p>
          <a:p>
            <a:pPr marL="285750" indent="-285750">
              <a:buFont typeface="Arial"/>
              <a:buChar char="•"/>
            </a:pPr>
            <a:r>
              <a:rPr lang="en-US" dirty="0">
                <a:ea typeface="+mn-lt"/>
                <a:cs typeface="+mn-lt"/>
              </a:rPr>
              <a:t>Reservation term : 1</a:t>
            </a:r>
            <a:r>
              <a:rPr lang="en-US" dirty="0"/>
              <a:t> yeas</a:t>
            </a:r>
          </a:p>
          <a:p>
            <a:endParaRPr lang="en-US" b="1" dirty="0">
              <a:ea typeface="+mn-lt"/>
              <a:cs typeface="+mn-lt"/>
            </a:endParaRPr>
          </a:p>
          <a:p>
            <a:r>
              <a:rPr lang="en-US" b="1" dirty="0">
                <a:ea typeface="+mn-lt"/>
                <a:cs typeface="+mn-lt"/>
              </a:rPr>
              <a:t>Amazon EC2 Instance Savings Plans instances (monthly): 77.96 USD</a:t>
            </a:r>
            <a:endParaRPr lang="en-US"/>
          </a:p>
          <a:p>
            <a:pPr>
              <a:buFont typeface="Arial"/>
              <a:buChar char="•"/>
            </a:pPr>
            <a:endParaRPr lang="en-US" dirty="0"/>
          </a:p>
          <a:p>
            <a:pPr marL="342900" indent="-342900">
              <a:buFont typeface="Arial"/>
              <a:buChar char="•"/>
            </a:pPr>
            <a:br>
              <a:rPr lang="en-US" dirty="0"/>
            </a:br>
            <a:endParaRPr lang="en-US"/>
          </a:p>
          <a:p>
            <a:endParaRPr lang="en-US" sz="2000" b="1" dirty="0">
              <a:solidFill>
                <a:srgbClr val="FFFFFF"/>
              </a:solidFill>
              <a:ea typeface="+mn-lt"/>
              <a:cs typeface="+mn-lt"/>
            </a:endParaRPr>
          </a:p>
          <a:p>
            <a:endParaRPr lang="en-US" sz="2000" b="1" dirty="0">
              <a:solidFill>
                <a:srgbClr val="FFFFFF"/>
              </a:solidFill>
              <a:ea typeface="+mn-lt"/>
              <a:cs typeface="+mn-lt"/>
            </a:endParaRPr>
          </a:p>
          <a:p>
            <a:endParaRPr lang="en-US" sz="2000" b="1" dirty="0">
              <a:solidFill>
                <a:srgbClr val="FFFFFF"/>
              </a:solidFill>
              <a:ea typeface="+mn-lt"/>
              <a:cs typeface="+mn-lt"/>
            </a:endParaRPr>
          </a:p>
        </p:txBody>
      </p:sp>
      <p:sp>
        <p:nvSpPr>
          <p:cNvPr id="5" name="TextBox 4">
            <a:extLst>
              <a:ext uri="{FF2B5EF4-FFF2-40B4-BE49-F238E27FC236}">
                <a16:creationId xmlns:a16="http://schemas.microsoft.com/office/drawing/2014/main" id="{6DF63CD2-619A-409A-9FB8-8BADD9A0A68B}"/>
              </a:ext>
            </a:extLst>
          </p:cNvPr>
          <p:cNvSpPr txBox="1"/>
          <p:nvPr/>
        </p:nvSpPr>
        <p:spPr>
          <a:xfrm>
            <a:off x="5930492" y="907881"/>
            <a:ext cx="5797716"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solidFill>
                <a:schemeClr val="accent6"/>
              </a:solidFill>
            </a:endParaRPr>
          </a:p>
          <a:p>
            <a:r>
              <a:rPr lang="en-US" b="1" dirty="0">
                <a:solidFill>
                  <a:schemeClr val="accent6"/>
                </a:solidFill>
              </a:rPr>
              <a:t>Amazon Elastic Block Storage (EBS)</a:t>
            </a:r>
            <a:endParaRPr lang="en-US" dirty="0">
              <a:solidFill>
                <a:schemeClr val="accent6"/>
              </a:solidFill>
            </a:endParaRPr>
          </a:p>
          <a:p>
            <a:endParaRPr lang="en-US" dirty="0"/>
          </a:p>
          <a:p>
            <a:pPr>
              <a:buFont typeface="Arial"/>
              <a:buChar char="•"/>
            </a:pPr>
            <a:r>
              <a:rPr lang="en-US" sz="2000" dirty="0">
                <a:ea typeface="+mn-lt"/>
                <a:cs typeface="+mn-lt"/>
              </a:rPr>
              <a:t>30 GB x 0.12 USD x 1 instances = 3.60 USD (EBS Storage Cost)</a:t>
            </a:r>
            <a:endParaRPr lang="en-US" sz="2000" b="1" dirty="0"/>
          </a:p>
          <a:p>
            <a:pPr>
              <a:buFont typeface="Arial"/>
              <a:buChar char="•"/>
            </a:pPr>
            <a:r>
              <a:rPr lang="en-US" sz="2000" b="1" dirty="0">
                <a:ea typeface="+mn-lt"/>
                <a:cs typeface="+mn-lt"/>
              </a:rPr>
              <a:t>EBS Storage Cost: 3.60 USD</a:t>
            </a:r>
            <a:endParaRPr lang="en-US" dirty="0"/>
          </a:p>
          <a:p>
            <a:pPr>
              <a:buFont typeface="Arial"/>
              <a:buChar char="•"/>
            </a:pPr>
            <a:r>
              <a:rPr lang="en-US" sz="2000" b="1" dirty="0">
                <a:ea typeface="+mn-lt"/>
                <a:cs typeface="+mn-lt"/>
              </a:rPr>
              <a:t>Amazon Elastic Block Storage (EBS) pricing (monthly): 3.60 USD</a:t>
            </a:r>
            <a:endParaRPr lang="en-US" dirty="0"/>
          </a:p>
          <a:p>
            <a:pPr marL="342900" indent="-342900">
              <a:buFont typeface="Arial"/>
              <a:buChar char="•"/>
            </a:pPr>
            <a:endParaRPr lang="en-US" sz="2000" b="1" dirty="0"/>
          </a:p>
          <a:p>
            <a:pPr>
              <a:buFont typeface="Arial"/>
              <a:buChar char="•"/>
            </a:pPr>
            <a:endParaRPr lang="en-US" dirty="0"/>
          </a:p>
          <a:p>
            <a:pPr marL="342900" indent="-342900">
              <a:buFont typeface="Arial"/>
              <a:buChar char="•"/>
            </a:pPr>
            <a:br>
              <a:rPr lang="en-US" dirty="0"/>
            </a:br>
            <a:endParaRPr lang="en-US"/>
          </a:p>
          <a:p>
            <a:endParaRPr lang="en-US" sz="2000" b="1" dirty="0">
              <a:solidFill>
                <a:srgbClr val="FFFFFF"/>
              </a:solidFill>
              <a:ea typeface="+mn-lt"/>
              <a:cs typeface="+mn-lt"/>
            </a:endParaRPr>
          </a:p>
          <a:p>
            <a:endParaRPr lang="en-US" sz="2000" b="1" dirty="0">
              <a:solidFill>
                <a:srgbClr val="FFFFFF"/>
              </a:solidFill>
              <a:ea typeface="+mn-lt"/>
              <a:cs typeface="+mn-lt"/>
            </a:endParaRPr>
          </a:p>
          <a:p>
            <a:endParaRPr lang="en-US" sz="2000" b="1" dirty="0">
              <a:solidFill>
                <a:srgbClr val="FFFFFF"/>
              </a:solidFill>
              <a:ea typeface="+mn-lt"/>
              <a:cs typeface="+mn-lt"/>
            </a:endParaRPr>
          </a:p>
        </p:txBody>
      </p:sp>
      <p:sp>
        <p:nvSpPr>
          <p:cNvPr id="6" name="TextBox 5">
            <a:extLst>
              <a:ext uri="{FF2B5EF4-FFF2-40B4-BE49-F238E27FC236}">
                <a16:creationId xmlns:a16="http://schemas.microsoft.com/office/drawing/2014/main" id="{D3A260FB-BE5F-4FCA-9019-AEE7AB5266E7}"/>
              </a:ext>
            </a:extLst>
          </p:cNvPr>
          <p:cNvSpPr txBox="1"/>
          <p:nvPr/>
        </p:nvSpPr>
        <p:spPr>
          <a:xfrm>
            <a:off x="5795618" y="4282660"/>
            <a:ext cx="62550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Amazon Elastic Block Storage (EBS) pricing (monthly)</a:t>
            </a:r>
          </a:p>
          <a:p>
            <a:r>
              <a:rPr lang="en-US" dirty="0"/>
              <a:t>3.60 USD</a:t>
            </a:r>
          </a:p>
          <a:p>
            <a:r>
              <a:rPr lang="en-US" dirty="0"/>
              <a:t>Amazon EC2 Instance Savings Plans instances (monthly)</a:t>
            </a:r>
          </a:p>
          <a:p>
            <a:r>
              <a:rPr lang="en-US" dirty="0"/>
              <a:t>77.96 USD</a:t>
            </a:r>
          </a:p>
          <a:p>
            <a:r>
              <a:rPr lang="en-US" b="1" dirty="0"/>
              <a:t>Total monthly cost:   81.56 USD</a:t>
            </a:r>
            <a:endParaRPr lang="en-US" dirty="0"/>
          </a:p>
          <a:p>
            <a:pPr algn="l"/>
            <a:endParaRPr lang="en-US" dirty="0"/>
          </a:p>
        </p:txBody>
      </p:sp>
    </p:spTree>
    <p:extLst>
      <p:ext uri="{BB962C8B-B14F-4D97-AF65-F5344CB8AC3E}">
        <p14:creationId xmlns:p14="http://schemas.microsoft.com/office/powerpoint/2010/main" val="8181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4179" y="714375"/>
            <a:ext cx="3332955" cy="5076826"/>
          </a:xfrm>
        </p:spPr>
        <p:txBody>
          <a:bodyPr vert="horz" lIns="91440" tIns="45720" rIns="91440" bIns="45720" rtlCol="0" anchor="ctr">
            <a:normAutofit/>
          </a:bodyPr>
          <a:lstStyle/>
          <a:p>
            <a:pPr algn="l"/>
            <a:r>
              <a:rPr lang="en-US" sz="4000">
                <a:effectLst>
                  <a:glow rad="38100">
                    <a:schemeClr val="bg1">
                      <a:lumMod val="65000"/>
                      <a:lumOff val="35000"/>
                      <a:alpha val="40000"/>
                    </a:schemeClr>
                  </a:glow>
                  <a:outerShdw blurRad="28575" dist="38100" dir="14040000" algn="tl" rotWithShape="0">
                    <a:srgbClr val="000000">
                      <a:alpha val="25000"/>
                    </a:srgbClr>
                  </a:outerShdw>
                </a:effectLst>
              </a:rPr>
              <a:t>AgENDA</a:t>
            </a:r>
          </a:p>
        </p:txBody>
      </p:sp>
      <p:sp>
        <p:nvSpPr>
          <p:cNvPr id="9"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Subtitle 2"/>
          <p:cNvSpPr>
            <a:spLocks noGrp="1"/>
          </p:cNvSpPr>
          <p:nvPr>
            <p:ph type="subTitle" idx="1"/>
          </p:nvPr>
        </p:nvSpPr>
        <p:spPr>
          <a:xfrm>
            <a:off x="4973046" y="714375"/>
            <a:ext cx="6253751" cy="5076825"/>
          </a:xfrm>
        </p:spPr>
        <p:txBody>
          <a:bodyPr vert="horz" lIns="91440" tIns="45720" rIns="91440" bIns="45720" rtlCol="0" anchor="ctr">
            <a:normAutofit/>
          </a:bodyPr>
          <a:lstStyle/>
          <a:p>
            <a:pPr marL="457200" indent="-457200" algn="l">
              <a:buFont typeface="Arial"/>
              <a:buChar char="•"/>
            </a:pPr>
            <a:r>
              <a:rPr lang="en-US" dirty="0">
                <a:solidFill>
                  <a:schemeClr val="tx1"/>
                </a:solidFill>
              </a:rPr>
              <a:t>STARUP'S INFOMATION</a:t>
            </a:r>
          </a:p>
          <a:p>
            <a:pPr marL="457200" indent="-457200" algn="l">
              <a:buFont typeface="Arial"/>
              <a:buChar char="•"/>
            </a:pPr>
            <a:r>
              <a:rPr lang="en-US" dirty="0">
                <a:solidFill>
                  <a:schemeClr val="tx1"/>
                </a:solidFill>
              </a:rPr>
              <a:t>CURRENT ARCHITECT</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l">
              <a:buFont typeface="Arial"/>
              <a:buChar char="•"/>
            </a:pPr>
            <a:r>
              <a:rPr lang="en-US" dirty="0">
                <a:solidFill>
                  <a:schemeClr val="tx1"/>
                </a:solidFill>
              </a:rPr>
              <a:t>PROBLEMS</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l">
              <a:buFont typeface="Arial"/>
              <a:buChar char="•"/>
            </a:pPr>
            <a:r>
              <a:rPr lang="en-US" dirty="0">
                <a:solidFill>
                  <a:schemeClr val="tx1"/>
                </a:solidFill>
              </a:rPr>
              <a:t>CLOUD AWS SOLUTION</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l">
              <a:buFont typeface="Arial"/>
              <a:buChar char="•"/>
            </a:pPr>
            <a:r>
              <a:rPr lang="en-US" dirty="0">
                <a:solidFill>
                  <a:schemeClr val="tx1"/>
                </a:solidFill>
              </a:rPr>
              <a:t>CLOUD AWS ARCHITECT</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l">
              <a:buFont typeface="Arial"/>
              <a:buChar char="•"/>
            </a:pPr>
            <a:r>
              <a:rPr lang="en-US" dirty="0">
                <a:solidFill>
                  <a:schemeClr val="tx1"/>
                </a:solidFill>
              </a:rPr>
              <a:t>HOW TO AWS RESOLE AND ADAPT BUSSINESS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l">
              <a:buFont typeface="Arial"/>
              <a:buChar char="•"/>
            </a:pPr>
            <a:r>
              <a:rPr lang="en-US" dirty="0">
                <a:solidFill>
                  <a:schemeClr val="tx1"/>
                </a:solidFill>
              </a:rPr>
              <a:t>MIGRATION TO AWS</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indent="-457200" algn="l">
              <a:buFont typeface="Arial"/>
              <a:buChar char="•"/>
            </a:pPr>
            <a:r>
              <a:rPr lang="en-US" dirty="0">
                <a:solidFill>
                  <a:schemeClr val="tx1"/>
                </a:solidFill>
              </a:rPr>
              <a:t>COST ESTIMATION</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56929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219" y="547141"/>
            <a:ext cx="9905998" cy="650208"/>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8. Cost Explorer</a:t>
            </a:r>
            <a:endPar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6265586" y="1633618"/>
            <a:ext cx="4705788" cy="481349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673797" y="1239186"/>
            <a:ext cx="1137467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solidFill>
                <a:schemeClr val="accent6"/>
              </a:solidFill>
            </a:endParaRPr>
          </a:p>
          <a:p>
            <a:r>
              <a:rPr lang="en-US" sz="2000" b="1" dirty="0">
                <a:solidFill>
                  <a:schemeClr val="accent6"/>
                </a:solidFill>
                <a:ea typeface="+mn-lt"/>
                <a:cs typeface="+mn-lt"/>
              </a:rPr>
              <a:t>RDS Instance :  </a:t>
            </a:r>
            <a:r>
              <a:rPr lang="en-US" dirty="0"/>
              <a:t>db.m1.large, </a:t>
            </a:r>
            <a:r>
              <a:rPr lang="en-US" b="1" dirty="0"/>
              <a:t>vCPU: 2, Memory: 7.5 GiB</a:t>
            </a:r>
            <a:br>
              <a:rPr lang="en-US" dirty="0"/>
            </a:br>
            <a:r>
              <a:rPr lang="en-US" dirty="0"/>
              <a:t>Development : Multi AZ</a:t>
            </a:r>
            <a:endParaRPr lang="en-US"/>
          </a:p>
          <a:p>
            <a:r>
              <a:rPr lang="en-US" dirty="0"/>
              <a:t>Pricing model : On-demand</a:t>
            </a:r>
          </a:p>
          <a:p>
            <a:r>
              <a:rPr lang="en-US" dirty="0">
                <a:solidFill>
                  <a:schemeClr val="accent6"/>
                </a:solidFill>
                <a:ea typeface="+mn-lt"/>
                <a:cs typeface="+mn-lt"/>
              </a:rPr>
              <a:t>1 instance(s)</a:t>
            </a:r>
            <a:r>
              <a:rPr lang="en-US" dirty="0">
                <a:ea typeface="+mn-lt"/>
                <a:cs typeface="+mn-lt"/>
              </a:rPr>
              <a:t> x 0.58 USD hourly x (100 / 100 Utilized/Month) x 730 hours in a month = 423.4000 USD</a:t>
            </a:r>
            <a:endParaRPr lang="en-US" dirty="0"/>
          </a:p>
          <a:p>
            <a:r>
              <a:rPr lang="en-US" sz="2000" b="1" dirty="0">
                <a:ea typeface="+mn-lt"/>
                <a:cs typeface="+mn-lt"/>
              </a:rPr>
              <a:t>RDS MySQL cost (monthly): 423.40 USD</a:t>
            </a:r>
            <a:endParaRPr lang="en-US" dirty="0"/>
          </a:p>
          <a:p>
            <a:endParaRPr lang="en-US" sz="2000" b="1" dirty="0">
              <a:solidFill>
                <a:srgbClr val="FFFFFF"/>
              </a:solidFill>
              <a:ea typeface="+mn-lt"/>
              <a:cs typeface="+mn-lt"/>
            </a:endParaRPr>
          </a:p>
          <a:p>
            <a:endParaRPr lang="en-US" sz="2000" b="1" dirty="0">
              <a:solidFill>
                <a:srgbClr val="FFFFFF"/>
              </a:solidFill>
              <a:ea typeface="+mn-lt"/>
              <a:cs typeface="+mn-lt"/>
            </a:endParaRPr>
          </a:p>
        </p:txBody>
      </p:sp>
      <p:sp>
        <p:nvSpPr>
          <p:cNvPr id="5" name="TextBox 4">
            <a:extLst>
              <a:ext uri="{FF2B5EF4-FFF2-40B4-BE49-F238E27FC236}">
                <a16:creationId xmlns:a16="http://schemas.microsoft.com/office/drawing/2014/main" id="{6DF63CD2-619A-409A-9FB8-8BADD9A0A68B}"/>
              </a:ext>
            </a:extLst>
          </p:cNvPr>
          <p:cNvSpPr txBox="1"/>
          <p:nvPr/>
        </p:nvSpPr>
        <p:spPr>
          <a:xfrm>
            <a:off x="673796" y="3989012"/>
            <a:ext cx="10977107"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solidFill>
                <a:schemeClr val="accent6"/>
              </a:solidFill>
            </a:endParaRPr>
          </a:p>
          <a:p>
            <a:r>
              <a:rPr lang="en-US" sz="2000" b="1" dirty="0">
                <a:solidFill>
                  <a:schemeClr val="accent6"/>
                </a:solidFill>
              </a:rPr>
              <a:t>Amazon RDS for MySQL estimate</a:t>
            </a:r>
          </a:p>
          <a:p>
            <a:endParaRPr lang="en-US" dirty="0"/>
          </a:p>
          <a:p>
            <a:r>
              <a:rPr lang="en-US" dirty="0"/>
              <a:t>RDS MySQL cost (monthly): 423.40 USD</a:t>
            </a:r>
          </a:p>
          <a:p>
            <a:r>
              <a:rPr lang="en-US" dirty="0"/>
              <a:t>Storage pricing (monthly) :8.28 USD</a:t>
            </a:r>
          </a:p>
          <a:p>
            <a:r>
              <a:rPr lang="en-US" b="1" dirty="0"/>
              <a:t>Total monthly cost: 431.68 USD</a:t>
            </a:r>
            <a:endParaRPr lang="en-US" dirty="0"/>
          </a:p>
          <a:p>
            <a:endParaRPr lang="en-US" dirty="0"/>
          </a:p>
        </p:txBody>
      </p:sp>
      <p:sp>
        <p:nvSpPr>
          <p:cNvPr id="6" name="TextBox 5">
            <a:extLst>
              <a:ext uri="{FF2B5EF4-FFF2-40B4-BE49-F238E27FC236}">
                <a16:creationId xmlns:a16="http://schemas.microsoft.com/office/drawing/2014/main" id="{D3A260FB-BE5F-4FCA-9019-AEE7AB5266E7}"/>
              </a:ext>
            </a:extLst>
          </p:cNvPr>
          <p:cNvSpPr txBox="1"/>
          <p:nvPr/>
        </p:nvSpPr>
        <p:spPr>
          <a:xfrm>
            <a:off x="671444" y="3211443"/>
            <a:ext cx="1098163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Storage for each RDS instance</a:t>
            </a:r>
            <a:endParaRPr lang="en-US" b="1" dirty="0"/>
          </a:p>
          <a:p>
            <a:r>
              <a:rPr lang="en-US" dirty="0">
                <a:ea typeface="+mn-lt"/>
                <a:cs typeface="+mn-lt"/>
              </a:rPr>
              <a:t>30 GB x 0.276 USD x 1 instances = 8.28 USD (EBS Storage Cost)</a:t>
            </a:r>
          </a:p>
          <a:p>
            <a:r>
              <a:rPr lang="en-US" b="1" dirty="0">
                <a:ea typeface="+mn-lt"/>
                <a:cs typeface="+mn-lt"/>
              </a:rPr>
              <a:t>Storage pricing (monthly): 8.28 USD</a:t>
            </a:r>
          </a:p>
          <a:p>
            <a:endParaRPr lang="en-US" dirty="0"/>
          </a:p>
          <a:p>
            <a:pPr algn="l"/>
            <a:endParaRPr lang="en-US" dirty="0"/>
          </a:p>
        </p:txBody>
      </p:sp>
    </p:spTree>
    <p:extLst>
      <p:ext uri="{BB962C8B-B14F-4D97-AF65-F5344CB8AC3E}">
        <p14:creationId xmlns:p14="http://schemas.microsoft.com/office/powerpoint/2010/main" val="124285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5958" y="602358"/>
            <a:ext cx="9905998" cy="650208"/>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8. Cost Explorer</a:t>
            </a:r>
            <a:endPar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6265586" y="1633618"/>
            <a:ext cx="4705788" cy="481349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673797" y="1239186"/>
            <a:ext cx="1137467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solidFill>
                <a:schemeClr val="accent6"/>
              </a:solidFill>
            </a:endParaRPr>
          </a:p>
          <a:p>
            <a:r>
              <a:rPr lang="en-US" sz="2000" b="1" dirty="0">
                <a:solidFill>
                  <a:srgbClr val="FFFFFF"/>
                </a:solidFill>
                <a:ea typeface="+mn-lt"/>
                <a:cs typeface="+mn-lt"/>
              </a:rPr>
              <a:t>AWS ELB : </a:t>
            </a:r>
            <a:r>
              <a:rPr lang="en-US" sz="2000" dirty="0">
                <a:ea typeface="+mn-lt"/>
                <a:cs typeface="+mn-lt"/>
              </a:rPr>
              <a:t>Number of Application Load Balancers (1)</a:t>
            </a:r>
            <a:endParaRPr lang="en-US" sz="2000" b="1" dirty="0">
              <a:solidFill>
                <a:srgbClr val="FFFFFF"/>
              </a:solidFill>
              <a:ea typeface="+mn-lt"/>
              <a:cs typeface="+mn-lt"/>
            </a:endParaRPr>
          </a:p>
          <a:p>
            <a:r>
              <a:rPr lang="en-US" sz="2000" dirty="0">
                <a:ea typeface="+mn-lt"/>
                <a:cs typeface="+mn-lt"/>
              </a:rPr>
              <a:t>Monthly: 41.76 USD</a:t>
            </a:r>
            <a:endParaRPr lang="en-US" dirty="0"/>
          </a:p>
          <a:p>
            <a:endParaRPr lang="en-US" sz="2000" b="1" dirty="0"/>
          </a:p>
          <a:p>
            <a:endParaRPr lang="en-US" sz="2000" b="1" dirty="0">
              <a:solidFill>
                <a:srgbClr val="FFFFFF"/>
              </a:solidFill>
              <a:ea typeface="+mn-lt"/>
              <a:cs typeface="+mn-lt"/>
            </a:endParaRPr>
          </a:p>
          <a:p>
            <a:endParaRPr lang="en-US" sz="2000" b="1" dirty="0">
              <a:solidFill>
                <a:srgbClr val="FFFFFF"/>
              </a:solidFill>
              <a:ea typeface="+mn-lt"/>
              <a:cs typeface="+mn-lt"/>
            </a:endParaRPr>
          </a:p>
        </p:txBody>
      </p:sp>
      <p:sp>
        <p:nvSpPr>
          <p:cNvPr id="6" name="TextBox 5">
            <a:extLst>
              <a:ext uri="{FF2B5EF4-FFF2-40B4-BE49-F238E27FC236}">
                <a16:creationId xmlns:a16="http://schemas.microsoft.com/office/drawing/2014/main" id="{D3A260FB-BE5F-4FCA-9019-AEE7AB5266E7}"/>
              </a:ext>
            </a:extLst>
          </p:cNvPr>
          <p:cNvSpPr txBox="1"/>
          <p:nvPr/>
        </p:nvSpPr>
        <p:spPr>
          <a:xfrm>
            <a:off x="671444" y="2570921"/>
            <a:ext cx="109816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CloudFront 1TB Free Tier </a:t>
            </a:r>
            <a:endParaRPr lang="en-US" dirty="0">
              <a:ea typeface="+mn-lt"/>
              <a:cs typeface="+mn-lt"/>
            </a:endParaRPr>
          </a:p>
          <a:p>
            <a:endParaRPr lang="en-US" dirty="0"/>
          </a:p>
          <a:p>
            <a:r>
              <a:rPr lang="en-US" b="1" dirty="0"/>
              <a:t>S3 Glacier</a:t>
            </a:r>
            <a:r>
              <a:rPr lang="en-US" dirty="0"/>
              <a:t> : pay-as-you</a:t>
            </a:r>
          </a:p>
        </p:txBody>
      </p:sp>
    </p:spTree>
    <p:extLst>
      <p:ext uri="{BB962C8B-B14F-4D97-AF65-F5344CB8AC3E}">
        <p14:creationId xmlns:p14="http://schemas.microsoft.com/office/powerpoint/2010/main" val="402916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2" y="525054"/>
            <a:ext cx="9905998" cy="650208"/>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8. Cost Explorer</a:t>
            </a:r>
            <a:endParaRPr lang="en-US" sz="2400" cap="small"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6265586" y="1633618"/>
            <a:ext cx="4705788" cy="481349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673797" y="1239186"/>
            <a:ext cx="11374673"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6"/>
                </a:solidFill>
              </a:rPr>
              <a:t>TOTAL COST : 4 EC2 + 1 ELB  + 2 RDB + 1CloudFront  + S3</a:t>
            </a:r>
          </a:p>
          <a:p>
            <a:endParaRPr lang="en-US" sz="2000" b="1" dirty="0">
              <a:solidFill>
                <a:schemeClr val="accent6"/>
              </a:solidFill>
            </a:endParaRPr>
          </a:p>
          <a:p>
            <a:pPr marL="342900" indent="-342900">
              <a:buFont typeface="Arial"/>
              <a:buChar char="•"/>
            </a:pPr>
            <a:r>
              <a:rPr lang="en-US" b="1" dirty="0"/>
              <a:t>Monthly cost: </a:t>
            </a:r>
            <a:r>
              <a:rPr lang="en-US" dirty="0"/>
              <a:t>1,231.38 USD</a:t>
            </a:r>
          </a:p>
          <a:p>
            <a:pPr marL="285750" indent="-285750">
              <a:buFont typeface="Arial"/>
              <a:buChar char="•"/>
            </a:pPr>
            <a:r>
              <a:rPr lang="en-US" b="1" dirty="0"/>
              <a:t>12 months cost: </a:t>
            </a:r>
            <a:r>
              <a:rPr lang="en-US" dirty="0"/>
              <a:t>14,776.56 USD</a:t>
            </a:r>
          </a:p>
          <a:p>
            <a:pPr marL="285750" indent="-285750">
              <a:buFont typeface="Arial"/>
              <a:buChar char="•"/>
            </a:pPr>
            <a:endParaRPr lang="en-US" b="1" dirty="0"/>
          </a:p>
          <a:p>
            <a:pPr marL="285750" indent="-285750">
              <a:buFont typeface="Arial"/>
              <a:buChar char="•"/>
            </a:pPr>
            <a:r>
              <a:rPr lang="en-US" b="1" dirty="0">
                <a:solidFill>
                  <a:srgbClr val="FFFFFF"/>
                </a:solidFill>
              </a:rPr>
              <a:t>Cost Estimation : </a:t>
            </a:r>
            <a:r>
              <a:rPr lang="en-US" b="1" dirty="0">
                <a:solidFill>
                  <a:srgbClr val="FFFFFF"/>
                </a:solidFill>
                <a:hlinkClick r:id="rId3"/>
              </a:rPr>
              <a:t>Link</a:t>
            </a:r>
            <a:endParaRPr lang="en-US" b="1" dirty="0">
              <a:solidFill>
                <a:srgbClr val="FFFFFF"/>
              </a:solidFill>
            </a:endParaRPr>
          </a:p>
          <a:p>
            <a:endParaRPr lang="en-US" dirty="0">
              <a:solidFill>
                <a:srgbClr val="FFFFFF"/>
              </a:solidFill>
              <a:ea typeface="+mn-lt"/>
              <a:cs typeface="+mn-lt"/>
            </a:endParaRPr>
          </a:p>
          <a:p>
            <a:endParaRPr lang="en-US" sz="2000" b="1" dirty="0">
              <a:solidFill>
                <a:srgbClr val="CF7133"/>
              </a:solidFill>
              <a:ea typeface="+mn-lt"/>
              <a:cs typeface="+mn-lt"/>
            </a:endParaRPr>
          </a:p>
          <a:p>
            <a:endParaRPr lang="en-US" sz="2000" b="1" dirty="0">
              <a:solidFill>
                <a:srgbClr val="FFFFFF"/>
              </a:solidFill>
              <a:ea typeface="+mn-lt"/>
              <a:cs typeface="+mn-lt"/>
            </a:endParaRPr>
          </a:p>
          <a:p>
            <a:endParaRPr lang="en-US" sz="2000" b="1" dirty="0">
              <a:solidFill>
                <a:srgbClr val="FFFFFF"/>
              </a:solidFill>
              <a:ea typeface="+mn-lt"/>
              <a:cs typeface="+mn-lt"/>
            </a:endParaRPr>
          </a:p>
        </p:txBody>
      </p:sp>
      <p:sp>
        <p:nvSpPr>
          <p:cNvPr id="7" name="TextBox 6">
            <a:extLst>
              <a:ext uri="{FF2B5EF4-FFF2-40B4-BE49-F238E27FC236}">
                <a16:creationId xmlns:a16="http://schemas.microsoft.com/office/drawing/2014/main" id="{D9D5F639-70FB-443A-827C-F15448486E31}"/>
              </a:ext>
            </a:extLst>
          </p:cNvPr>
          <p:cNvSpPr txBox="1"/>
          <p:nvPr/>
        </p:nvSpPr>
        <p:spPr>
          <a:xfrm>
            <a:off x="673797" y="3425795"/>
            <a:ext cx="1137467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1600" b="1" dirty="0">
                <a:solidFill>
                  <a:schemeClr val="accent6"/>
                </a:solidFill>
              </a:rPr>
              <a:t>cost change  base on number EC2, RDB, ELB , </a:t>
            </a:r>
            <a:r>
              <a:rPr lang="en-US" sz="1600" b="1" dirty="0" err="1">
                <a:solidFill>
                  <a:schemeClr val="accent6"/>
                </a:solidFill>
              </a:rPr>
              <a:t>Cloudfront</a:t>
            </a:r>
            <a:r>
              <a:rPr lang="en-US" sz="1600" b="1" dirty="0">
                <a:solidFill>
                  <a:schemeClr val="accent6"/>
                </a:solidFill>
              </a:rPr>
              <a:t>, and access S3 Glacier</a:t>
            </a:r>
            <a:endParaRPr lang="en-US">
              <a:solidFill>
                <a:schemeClr val="accent6"/>
              </a:solidFill>
            </a:endParaRPr>
          </a:p>
          <a:p>
            <a:pPr marL="285750" indent="-285750">
              <a:buFont typeface="Arial"/>
              <a:buChar char="•"/>
            </a:pPr>
            <a:endParaRPr lang="en-US" b="1" dirty="0">
              <a:solidFill>
                <a:srgbClr val="FFFFFF"/>
              </a:solidFill>
            </a:endParaRPr>
          </a:p>
          <a:p>
            <a:endParaRPr lang="en-US" dirty="0">
              <a:solidFill>
                <a:srgbClr val="FFFFFF"/>
              </a:solidFill>
              <a:ea typeface="+mn-lt"/>
              <a:cs typeface="+mn-lt"/>
            </a:endParaRPr>
          </a:p>
          <a:p>
            <a:endParaRPr lang="en-US" sz="2000" b="1" dirty="0">
              <a:solidFill>
                <a:srgbClr val="CF7133"/>
              </a:solidFill>
              <a:ea typeface="+mn-lt"/>
              <a:cs typeface="+mn-lt"/>
            </a:endParaRPr>
          </a:p>
          <a:p>
            <a:endParaRPr lang="en-US" sz="2000" b="1" dirty="0">
              <a:solidFill>
                <a:srgbClr val="FFFFFF"/>
              </a:solidFill>
              <a:ea typeface="+mn-lt"/>
              <a:cs typeface="+mn-lt"/>
            </a:endParaRPr>
          </a:p>
          <a:p>
            <a:endParaRPr lang="en-US" sz="2000" b="1" dirty="0">
              <a:solidFill>
                <a:srgbClr val="FFFFFF"/>
              </a:solidFill>
              <a:ea typeface="+mn-lt"/>
              <a:cs typeface="+mn-lt"/>
            </a:endParaRPr>
          </a:p>
        </p:txBody>
      </p:sp>
    </p:spTree>
    <p:extLst>
      <p:ext uri="{BB962C8B-B14F-4D97-AF65-F5344CB8AC3E}">
        <p14:creationId xmlns:p14="http://schemas.microsoft.com/office/powerpoint/2010/main" val="3364852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9CF9E3-7E2D-435F-8925-0D3C4BB5CFA1}"/>
              </a:ext>
            </a:extLst>
          </p:cNvPr>
          <p:cNvSpPr>
            <a:spLocks noGrp="1"/>
          </p:cNvSpPr>
          <p:nvPr>
            <p:ph type="ctrTitle"/>
          </p:nvPr>
        </p:nvSpPr>
        <p:spPr>
          <a:xfrm>
            <a:off x="6735098" y="609600"/>
            <a:ext cx="4798142" cy="2748330"/>
          </a:xfrm>
        </p:spPr>
        <p:txBody>
          <a:bodyPr>
            <a:normAutofit/>
          </a:bodyPr>
          <a:lstStyle/>
          <a:p>
            <a:r>
              <a:rPr lang="en-US" dirty="0">
                <a:effectLst>
                  <a:glow rad="38100">
                    <a:prstClr val="black">
                      <a:lumMod val="65000"/>
                      <a:lumOff val="35000"/>
                      <a:alpha val="50000"/>
                    </a:prstClr>
                  </a:glow>
                  <a:outerShdw blurRad="28575" dist="31750" dir="13200000" algn="tl" rotWithShape="0">
                    <a:srgbClr val="000000">
                      <a:alpha val="25000"/>
                    </a:srgbClr>
                  </a:outerShdw>
                </a:effectLst>
              </a:rPr>
              <a:t>Thank you!</a:t>
            </a:r>
            <a:endParaRPr lang="en-US" dirty="0"/>
          </a:p>
        </p:txBody>
      </p:sp>
      <p:sp>
        <p:nvSpPr>
          <p:cNvPr id="3" name="Subtitle 2"/>
          <p:cNvSpPr>
            <a:spLocks noGrp="1"/>
          </p:cNvSpPr>
          <p:nvPr>
            <p:ph type="subTitle" idx="1"/>
          </p:nvPr>
        </p:nvSpPr>
        <p:spPr>
          <a:xfrm>
            <a:off x="6735098" y="4365523"/>
            <a:ext cx="4798140" cy="1793053"/>
          </a:xfrm>
        </p:spPr>
        <p:txBody>
          <a:bodyPr vert="horz" lIns="91440" tIns="45720" rIns="91440" bIns="45720" rtlCol="0">
            <a:normAutofit/>
          </a:bodyPr>
          <a:lstStyle/>
          <a:p>
            <a:endParaRPr lang="en-US" b="1">
              <a:effectLst>
                <a:glow rad="38100">
                  <a:prstClr val="black">
                    <a:lumMod val="50000"/>
                    <a:lumOff val="50000"/>
                    <a:alpha val="20000"/>
                  </a:prstClr>
                </a:glow>
                <a:outerShdw blurRad="44450" dist="12700" dir="13860000" algn="tl" rotWithShape="0">
                  <a:srgbClr val="000000">
                    <a:alpha val="20000"/>
                  </a:srgbClr>
                </a:outerShdw>
              </a:effectLst>
            </a:endParaRPr>
          </a:p>
          <a:p>
            <a:pPr>
              <a:buChar cha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0" name="Graphic 9" descr="Handshake">
            <a:extLst>
              <a:ext uri="{FF2B5EF4-FFF2-40B4-BE49-F238E27FC236}">
                <a16:creationId xmlns:a16="http://schemas.microsoft.com/office/drawing/2014/main" id="{5FD5F6EE-D77A-4CCA-B721-648F1DC4D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99" y="701410"/>
            <a:ext cx="5462001" cy="546200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1074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03643" y="609600"/>
            <a:ext cx="6743767" cy="1905000"/>
          </a:xfrm>
        </p:spPr>
        <p:txBody>
          <a:bodyPr vert="horz" lIns="91440" tIns="45720" rIns="91440" bIns="45720" rtlCol="0" anchor="ctr">
            <a:normAutofit/>
          </a:bodyPr>
          <a:lstStyle/>
          <a:p>
            <a:pPr algn="l"/>
            <a:r>
              <a:rPr lang="en-US" sz="3200">
                <a:effectLst>
                  <a:glow rad="38100">
                    <a:schemeClr val="bg1">
                      <a:lumMod val="65000"/>
                      <a:lumOff val="35000"/>
                      <a:alpha val="40000"/>
                    </a:schemeClr>
                  </a:glow>
                  <a:outerShdw blurRad="28575" dist="38100" dir="14040000" algn="tl" rotWithShape="0">
                    <a:srgbClr val="000000">
                      <a:alpha val="25000"/>
                    </a:srgbClr>
                  </a:outerShdw>
                </a:effectLst>
              </a:rPr>
              <a:t>1.Startup</a:t>
            </a:r>
          </a:p>
        </p:txBody>
      </p:sp>
      <p:pic>
        <p:nvPicPr>
          <p:cNvPr id="6" name="Picture 4" descr="A child drawing a rocket on a concrete wall">
            <a:extLst>
              <a:ext uri="{FF2B5EF4-FFF2-40B4-BE49-F238E27FC236}">
                <a16:creationId xmlns:a16="http://schemas.microsoft.com/office/drawing/2014/main" id="{CE0F5A76-005F-40FE-AC37-415971E3BCEE}"/>
              </a:ext>
            </a:extLst>
          </p:cNvPr>
          <p:cNvPicPr>
            <a:picLocks noChangeAspect="1"/>
          </p:cNvPicPr>
          <p:nvPr/>
        </p:nvPicPr>
        <p:blipFill rotWithShape="1">
          <a:blip r:embed="rId3"/>
          <a:srcRect l="11571" r="54612" b="-3"/>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Subtitle 2"/>
          <p:cNvSpPr>
            <a:spLocks noGrp="1"/>
          </p:cNvSpPr>
          <p:nvPr>
            <p:ph type="subTitle" idx="1"/>
          </p:nvPr>
        </p:nvSpPr>
        <p:spPr>
          <a:xfrm>
            <a:off x="4403034" y="2048564"/>
            <a:ext cx="7046844" cy="3415749"/>
          </a:xfrm>
        </p:spPr>
        <p:txBody>
          <a:bodyPr vert="horz" lIns="91440" tIns="45720" rIns="91440" bIns="45720" rtlCol="0" anchor="ctr">
            <a:normAutofit/>
          </a:bodyPr>
          <a:lstStyle/>
          <a:p>
            <a:pPr marL="342900" indent="-342900" algn="l">
              <a:buFont typeface="Arial"/>
              <a:buChar char="•"/>
            </a:pPr>
            <a:r>
              <a:rPr lang="en-US" dirty="0">
                <a:gradFill flip="none" rotWithShape="1">
                  <a:gsLst>
                    <a:gs pos="0">
                      <a:schemeClr val="tx1"/>
                    </a:gs>
                    <a:gs pos="100000">
                      <a:schemeClr val="tx1">
                        <a:lumMod val="75000"/>
                      </a:schemeClr>
                    </a:gs>
                  </a:gsLst>
                  <a:lin ang="5580000" scaled="0"/>
                  <a:tileRect/>
                </a:gradFill>
              </a:rPr>
              <a:t>AWESOME SMALL STARUP</a:t>
            </a:r>
            <a:endParaRPr lang="en-US">
              <a:gradFill flip="none" rotWithShape="1">
                <a:gsLst>
                  <a:gs pos="0">
                    <a:schemeClr val="tx1"/>
                  </a:gs>
                  <a:gs pos="100000">
                    <a:schemeClr val="tx1">
                      <a:lumMod val="75000"/>
                    </a:schemeClr>
                  </a:gs>
                </a:gsLst>
                <a:lin ang="5580000" scaled="0"/>
                <a:tileRect/>
              </a:gradFill>
            </a:endParaRPr>
          </a:p>
          <a:p>
            <a:pPr marL="342900" indent="-342900" algn="l">
              <a:buFont typeface="Arial"/>
              <a:buChar char="•"/>
            </a:pPr>
            <a:r>
              <a:rPr lang="en-US" dirty="0">
                <a:gradFill flip="none" rotWithShape="1">
                  <a:gsLst>
                    <a:gs pos="0">
                      <a:schemeClr val="tx1"/>
                    </a:gs>
                    <a:gs pos="100000">
                      <a:schemeClr val="tx1">
                        <a:lumMod val="75000"/>
                      </a:schemeClr>
                    </a:gs>
                  </a:gsLst>
                  <a:lin ang="5580000" scaled="0"/>
                  <a:tileRect/>
                </a:gradFill>
              </a:rPr>
              <a:t>BUSSINESS : IMPROVE SKILL READ – WRITE – LISTEN - TALK ENGLISH AT SOUTH ASIA</a:t>
            </a:r>
            <a:endParaRPr lang="en-US">
              <a:gradFill flip="none" rotWithShape="1">
                <a:gsLst>
                  <a:gs pos="0">
                    <a:schemeClr val="tx1"/>
                  </a:gs>
                  <a:gs pos="100000">
                    <a:schemeClr val="tx1">
                      <a:lumMod val="75000"/>
                    </a:schemeClr>
                  </a:gs>
                </a:gsLst>
                <a:lin ang="5580000" scaled="0"/>
                <a:tileRect/>
              </a:gradFill>
            </a:endParaRPr>
          </a:p>
          <a:p>
            <a:pPr marL="342900" indent="-342900" algn="l">
              <a:buClr>
                <a:srgbClr val="FFFFFF"/>
              </a:buClr>
              <a:buFont typeface="Arial"/>
              <a:buChar char="•"/>
            </a:pPr>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rPr>
              <a:t>DOMAIN : EDUCATION , EDUTECH</a:t>
            </a:r>
            <a:endParaRPr lang="en-US" dirty="0">
              <a:gradFill flip="none" rotWithShape="1">
                <a:gsLst>
                  <a:gs pos="0">
                    <a:schemeClr val="tx1"/>
                  </a:gs>
                  <a:gs pos="100000">
                    <a:schemeClr val="tx1">
                      <a:lumMod val="75000"/>
                    </a:schemeClr>
                  </a:gs>
                </a:gsLst>
                <a:lin ang="5580000" scaled="0"/>
                <a:tileRect/>
              </a:gradFill>
            </a:endParaRPr>
          </a:p>
          <a:p>
            <a:pPr marL="342900" indent="-342900" algn="l">
              <a:buFont typeface="Arial"/>
              <a:buChar char="•"/>
            </a:pPr>
            <a:r>
              <a:rPr lang="en-US" dirty="0">
                <a:gradFill flip="none" rotWithShape="1">
                  <a:gsLst>
                    <a:gs pos="0">
                      <a:schemeClr val="tx1"/>
                    </a:gs>
                    <a:gs pos="100000">
                      <a:schemeClr val="tx1">
                        <a:lumMod val="75000"/>
                      </a:schemeClr>
                    </a:gs>
                  </a:gsLst>
                  <a:lin ang="5580000" scaled="0"/>
                  <a:tileRect/>
                </a:gradFill>
              </a:rPr>
              <a:t>PLATFORM : WEB APPLICATION, MOBILE APPLICATION</a:t>
            </a:r>
            <a:endParaRPr lang="en-US">
              <a:gradFill flip="none" rotWithShape="1">
                <a:gsLst>
                  <a:gs pos="0">
                    <a:schemeClr val="tx1"/>
                  </a:gs>
                  <a:gs pos="100000">
                    <a:schemeClr val="tx1">
                      <a:lumMod val="75000"/>
                    </a:schemeClr>
                  </a:gs>
                </a:gsLst>
                <a:lin ang="5580000" scaled="0"/>
                <a:tileRect/>
              </a:gradFill>
            </a:endParaRPr>
          </a:p>
          <a:p>
            <a:pPr marL="342900" indent="-342900" algn="l">
              <a:buFont typeface="Arial"/>
              <a:buChar char="•"/>
            </a:pPr>
            <a:r>
              <a:rPr lang="en-US" dirty="0">
                <a:gradFill flip="none" rotWithShape="1">
                  <a:gsLst>
                    <a:gs pos="0">
                      <a:schemeClr val="tx1"/>
                    </a:gs>
                    <a:gs pos="100000">
                      <a:schemeClr val="tx1">
                        <a:lumMod val="75000"/>
                      </a:schemeClr>
                    </a:gs>
                  </a:gsLst>
                  <a:lin ang="5580000" scaled="0"/>
                  <a:tileRect/>
                </a:gradFill>
              </a:rPr>
              <a:t>TEAM : 1 CEO + CTO, 1 FULLSTACK, 1 FRONTEND, 1 UI/UX</a:t>
            </a:r>
            <a:endParaRPr lang="en-US">
              <a:gradFill flip="none" rotWithShape="1">
                <a:gsLst>
                  <a:gs pos="0">
                    <a:schemeClr val="tx1"/>
                  </a:gs>
                  <a:gs pos="100000">
                    <a:schemeClr val="tx1">
                      <a:lumMod val="75000"/>
                    </a:schemeClr>
                  </a:gs>
                </a:gsLst>
                <a:lin ang="5580000" scaled="0"/>
                <a:tileRect/>
              </a:gradFill>
            </a:endParaRPr>
          </a:p>
          <a:p>
            <a:pPr algn="l">
              <a:buFont typeface="Arial"/>
              <a:buChar char="•"/>
            </a:pPr>
            <a:endParaRPr lang="en-US">
              <a:gradFill flip="none" rotWithShape="1">
                <a:gsLst>
                  <a:gs pos="0">
                    <a:schemeClr val="tx1"/>
                  </a:gs>
                  <a:gs pos="100000">
                    <a:schemeClr val="tx1">
                      <a:lumMod val="75000"/>
                    </a:schemeClr>
                  </a:gs>
                </a:gsLst>
                <a:lin ang="5580000" scaled="0"/>
                <a:tileRect/>
              </a:gradFill>
            </a:endParaRPr>
          </a:p>
        </p:txBody>
      </p:sp>
    </p:spTree>
    <p:extLst>
      <p:ext uri="{BB962C8B-B14F-4D97-AF65-F5344CB8AC3E}">
        <p14:creationId xmlns:p14="http://schemas.microsoft.com/office/powerpoint/2010/main" val="408829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4179" y="714375"/>
            <a:ext cx="3332955" cy="5076826"/>
          </a:xfrm>
        </p:spPr>
        <p:txBody>
          <a:bodyPr vert="horz" lIns="91440" tIns="45720" rIns="91440" bIns="45720" rtlCol="0" anchor="ctr">
            <a:normAutofit/>
          </a:bodyPr>
          <a:lstStyle/>
          <a:p>
            <a:pPr algn="l"/>
            <a:r>
              <a:rPr lang="en-US" sz="4000">
                <a:effectLst>
                  <a:glow rad="38100">
                    <a:schemeClr val="bg1">
                      <a:lumMod val="65000"/>
                      <a:lumOff val="35000"/>
                      <a:alpha val="40000"/>
                    </a:schemeClr>
                  </a:glow>
                  <a:outerShdw blurRad="28575" dist="38100" dir="14040000" algn="tl" rotWithShape="0">
                    <a:srgbClr val="000000">
                      <a:alpha val="25000"/>
                    </a:srgbClr>
                  </a:outerShdw>
                </a:effectLst>
              </a:rPr>
              <a:t>1.Startup</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Subtitle 2"/>
          <p:cNvSpPr>
            <a:spLocks noGrp="1"/>
          </p:cNvSpPr>
          <p:nvPr>
            <p:ph type="subTitle" idx="1"/>
          </p:nvPr>
        </p:nvSpPr>
        <p:spPr>
          <a:xfrm>
            <a:off x="4973046" y="714375"/>
            <a:ext cx="6253751" cy="5076825"/>
          </a:xfrm>
        </p:spPr>
        <p:txBody>
          <a:bodyPr vert="horz" lIns="91440" tIns="45720" rIns="91440" bIns="45720" rtlCol="0" anchor="ctr">
            <a:normAutofit fontScale="85000" lnSpcReduction="20000"/>
          </a:bodyPr>
          <a:lstStyle/>
          <a:p>
            <a:pPr algn="l">
              <a:lnSpc>
                <a:spcPct val="90000"/>
              </a:lnSpc>
              <a:buFont typeface="Arial"/>
              <a:buChar char="•"/>
            </a:pPr>
            <a:endParaRPr lang="en-US">
              <a:solidFill>
                <a:schemeClr val="tx1"/>
              </a:solidFill>
            </a:endParaRPr>
          </a:p>
          <a:p>
            <a:pPr algn="l">
              <a:lnSpc>
                <a:spcPct val="90000"/>
              </a:lnSpc>
            </a:pPr>
            <a:r>
              <a:rPr lang="en-US" b="1" dirty="0">
                <a:solidFill>
                  <a:schemeClr val="tx1"/>
                </a:solidFill>
              </a:rPr>
              <a:t>COMPLETED</a:t>
            </a:r>
            <a:endPar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MVP: WEB APPLICATION USE LAMP STACK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DEVELOPMENT STATE</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LOCAL STATE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gn="l">
              <a:lnSpc>
                <a:spcPct val="90000"/>
              </a:lnSpc>
            </a:pPr>
            <a:r>
              <a:rPr lang="en-US" b="1" dirty="0">
                <a:solidFill>
                  <a:schemeClr val="tx1"/>
                </a:solidFill>
              </a:rPr>
              <a:t>PROVISON</a:t>
            </a:r>
            <a:endPar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CLOUD IN PRODUCTION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USE LAMP STACK</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SCALE ON DEMAND</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EFFECTIVE COST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dirty="0">
                <a:solidFill>
                  <a:schemeClr val="tx1"/>
                </a:solidFill>
              </a:rPr>
              <a:t>PREPARE TO LARGE BUSSINESS</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gn="l">
              <a:lnSpc>
                <a:spcPct val="90000"/>
              </a:lnSpc>
            </a:pPr>
            <a:r>
              <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FURTURE</a:t>
            </a:r>
          </a:p>
          <a:p>
            <a:pPr marL="342900" indent="-342900" algn="l">
              <a:lnSpc>
                <a:spcPct val="90000"/>
              </a:lnSpc>
              <a:buChar cha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API RESTFUL</a:t>
            </a:r>
          </a:p>
          <a:p>
            <a:pPr marL="342900" indent="-342900" algn="l">
              <a:lnSpc>
                <a:spcPct val="90000"/>
              </a:lnSpc>
              <a:buChar cha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MOBILE APPLICATION </a:t>
            </a:r>
          </a:p>
          <a:p>
            <a:pPr marL="342900" indent="-342900" algn="l">
              <a:lnSpc>
                <a:spcPct val="90000"/>
              </a:lnSpc>
              <a:buChar cha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SUPPORTING CHANNEL</a:t>
            </a:r>
          </a:p>
          <a:p>
            <a:pPr algn="l">
              <a:lnSpc>
                <a:spcPct val="90000"/>
              </a:lnSpc>
              <a:buFont typeface="Arial"/>
              <a:buChar char="•"/>
            </a:pP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90555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4179" y="714375"/>
            <a:ext cx="3332955" cy="5076826"/>
          </a:xfrm>
        </p:spPr>
        <p:txBody>
          <a:bodyPr vert="horz" lIns="91440" tIns="45720" rIns="91440" bIns="45720" rtlCol="0" anchor="ctr">
            <a:normAutofit/>
          </a:bodyPr>
          <a:lstStyle/>
          <a:p>
            <a:pPr algn="l"/>
            <a:r>
              <a:rPr lang="en-US" sz="3400">
                <a:effectLst>
                  <a:glow rad="38100">
                    <a:schemeClr val="bg1">
                      <a:lumMod val="65000"/>
                      <a:lumOff val="35000"/>
                      <a:alpha val="40000"/>
                    </a:schemeClr>
                  </a:glow>
                  <a:outerShdw blurRad="28575" dist="38100" dir="14040000" algn="tl" rotWithShape="0">
                    <a:srgbClr val="000000">
                      <a:alpha val="25000"/>
                    </a:srgbClr>
                  </a:outerShdw>
                </a:effectLst>
              </a:rPr>
              <a:t>2.CURRENT aRCHITECTURE</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Subtitle 2"/>
          <p:cNvSpPr>
            <a:spLocks noGrp="1"/>
          </p:cNvSpPr>
          <p:nvPr>
            <p:ph type="subTitle" idx="1"/>
          </p:nvPr>
        </p:nvSpPr>
        <p:spPr>
          <a:xfrm>
            <a:off x="4973046" y="714375"/>
            <a:ext cx="6253751" cy="5076825"/>
          </a:xfrm>
        </p:spPr>
        <p:txBody>
          <a:bodyPr vert="horz" lIns="91440" tIns="45720" rIns="91440" bIns="45720" rtlCol="0" anchor="ctr">
            <a:normAutofit/>
          </a:bodyPr>
          <a:lstStyle/>
          <a:p>
            <a:pPr algn="l"/>
            <a:r>
              <a:rPr lang="en-US" b="1" dirty="0">
                <a:solidFill>
                  <a:schemeClr val="tx1"/>
                </a:solidFill>
              </a:rPr>
              <a:t>ONE SERVER HARDWARE : </a:t>
            </a:r>
            <a:endParaRPr lang="en-US" dirty="0">
              <a:solidFill>
                <a:schemeClr val="tx1"/>
              </a:solidFill>
            </a:endParaRPr>
          </a:p>
          <a:p>
            <a:pPr marL="342900" indent="-342900" algn="l">
              <a:buFont typeface="Arial"/>
              <a:buChar char="•"/>
            </a:pPr>
            <a:r>
              <a:rPr lang="en-US" dirty="0">
                <a:solidFill>
                  <a:schemeClr val="tx1"/>
                </a:solidFill>
              </a:rPr>
              <a:t>CPU: Intel Xeon E-2224 (4C/4T, 3.40 GHz, 8MB)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buFont typeface="Arial"/>
              <a:buChar char="•"/>
            </a:pPr>
            <a:r>
              <a:rPr lang="en-US" dirty="0">
                <a:solidFill>
                  <a:schemeClr val="tx1"/>
                </a:solidFill>
              </a:rPr>
              <a:t>RAM: 8GB DDR4-2666 UDIMM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buFont typeface="Arial"/>
              <a:buChar char="•"/>
            </a:pPr>
            <a:r>
              <a:rPr lang="en-US" dirty="0">
                <a:solidFill>
                  <a:schemeClr val="tx1"/>
                </a:solidFill>
              </a:rPr>
              <a:t>HDD: 2TB 7200RPM SATA 3.5"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gn="l"/>
            <a:r>
              <a:rPr lang="en-US" b="1" dirty="0">
                <a:solidFill>
                  <a:schemeClr val="tx1"/>
                </a:solidFill>
              </a:rPr>
              <a:t>LAMP STACK:</a:t>
            </a:r>
            <a:endPar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buFont typeface="Arial"/>
              <a:buChar char="•"/>
            </a:pPr>
            <a:r>
              <a:rPr lang="en-US" dirty="0">
                <a:solidFill>
                  <a:schemeClr val="tx1"/>
                </a:solidFill>
              </a:rPr>
              <a:t>OS LINUX SERVER : UBUNTU 18.04</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buFont typeface="Arial"/>
              <a:buChar char="•"/>
            </a:pPr>
            <a:r>
              <a:rPr lang="en-US" dirty="0">
                <a:solidFill>
                  <a:schemeClr val="tx1"/>
                </a:solidFill>
              </a:rPr>
              <a:t>WEB SERVER : APACHE SERVER 2.0</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buFont typeface="Arial"/>
              <a:buChar char="•"/>
            </a:pPr>
            <a:r>
              <a:rPr lang="en-US" dirty="0">
                <a:solidFill>
                  <a:schemeClr val="tx1"/>
                </a:solidFill>
              </a:rPr>
              <a:t>DATABASE: MYSQL 8.0</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buFont typeface="Arial"/>
              <a:buChar char="•"/>
            </a:pPr>
            <a:r>
              <a:rPr lang="en-US" dirty="0">
                <a:solidFill>
                  <a:schemeClr val="tx1"/>
                </a:solidFill>
              </a:rPr>
              <a:t>LANGUAGE: HTML, JAVASCRIPT, PHP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Font typeface="Arial"/>
              <a:buChar char="•"/>
            </a:pPr>
            <a:endParaRPr lang="en-US">
              <a:solidFill>
                <a:schemeClr val="tx1"/>
              </a:solidFill>
            </a:endParaRPr>
          </a:p>
        </p:txBody>
      </p:sp>
    </p:spTree>
    <p:extLst>
      <p:ext uri="{BB962C8B-B14F-4D97-AF65-F5344CB8AC3E}">
        <p14:creationId xmlns:p14="http://schemas.microsoft.com/office/powerpoint/2010/main" val="360674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20" name="Picture 19" descr="White puzzle with one red piece">
            <a:extLst>
              <a:ext uri="{FF2B5EF4-FFF2-40B4-BE49-F238E27FC236}">
                <a16:creationId xmlns:a16="http://schemas.microsoft.com/office/drawing/2014/main" id="{EEE824D4-C213-41B8-862D-D6CCC668F350}"/>
              </a:ext>
            </a:extLst>
          </p:cNvPr>
          <p:cNvPicPr>
            <a:picLocks noChangeAspect="1"/>
          </p:cNvPicPr>
          <p:nvPr/>
        </p:nvPicPr>
        <p:blipFill rotWithShape="1">
          <a:blip r:embed="rId3">
            <a:alphaModFix amt="15000"/>
          </a:blip>
          <a:srcRect/>
          <a:stretch/>
        </p:blipFill>
        <p:spPr>
          <a:xfrm>
            <a:off x="-66241" y="10"/>
            <a:ext cx="12191980" cy="6857990"/>
          </a:xfrm>
          <a:prstGeom prst="rect">
            <a:avLst/>
          </a:prstGeom>
        </p:spPr>
      </p:pic>
      <p:sp>
        <p:nvSpPr>
          <p:cNvPr id="2" name="Title 1"/>
          <p:cNvSpPr>
            <a:spLocks noGrp="1"/>
          </p:cNvSpPr>
          <p:nvPr>
            <p:ph type="ctrTitle"/>
          </p:nvPr>
        </p:nvSpPr>
        <p:spPr>
          <a:xfrm>
            <a:off x="1141413" y="366644"/>
            <a:ext cx="9905998" cy="723349"/>
          </a:xfrm>
        </p:spPr>
        <p:txBody>
          <a:bodyPr vert="horz" lIns="91440" tIns="45720" rIns="91440" bIns="45720" rtlCol="0" anchor="ctr">
            <a:normAutofit/>
          </a:bodyPr>
          <a:lstStyle/>
          <a:p>
            <a:pPr algn="l"/>
            <a:r>
              <a:rPr lang="en-US" sz="3200" dirty="0">
                <a:effectLst>
                  <a:glow rad="38100">
                    <a:schemeClr val="bg1">
                      <a:lumMod val="65000"/>
                      <a:lumOff val="35000"/>
                      <a:alpha val="40000"/>
                    </a:schemeClr>
                  </a:glow>
                  <a:outerShdw blurRad="28575" dist="38100" dir="14040000" algn="tl" rotWithShape="0">
                    <a:srgbClr val="000000">
                      <a:alpha val="25000"/>
                    </a:srgbClr>
                  </a:outerShdw>
                </a:effectLst>
              </a:rPr>
              <a:t>2.CURRENT </a:t>
            </a:r>
            <a:r>
              <a:rPr lang="en-US" sz="3200" dirty="0" err="1">
                <a:effectLst>
                  <a:glow rad="38100">
                    <a:schemeClr val="bg1">
                      <a:lumMod val="65000"/>
                      <a:lumOff val="35000"/>
                      <a:alpha val="40000"/>
                    </a:schemeClr>
                  </a:glow>
                  <a:outerShdw blurRad="28575" dist="38100" dir="14040000" algn="tl" rotWithShape="0">
                    <a:srgbClr val="000000">
                      <a:alpha val="25000"/>
                    </a:srgbClr>
                  </a:outerShdw>
                </a:effectLst>
              </a:rPr>
              <a:t>aRCHITECTURE</a:t>
            </a:r>
            <a:endParaRPr lang="en-US" sz="3200" dirty="0" err="1">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1141413" y="1717260"/>
            <a:ext cx="9905998" cy="4692374"/>
          </a:xfrm>
        </p:spPr>
        <p:txBody>
          <a:bodyPr vert="horz" lIns="91440" tIns="45720" rIns="91440" bIns="45720" rtlCol="0" anchor="ctr">
            <a:normAutofit/>
          </a:bodyPr>
          <a:lstStyle/>
          <a:p>
            <a:pPr algn="l"/>
            <a:endParaRPr lang="en-US" b="1" dirty="0">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Diagram&#10;&#10;Description automatically generated">
            <a:extLst>
              <a:ext uri="{FF2B5EF4-FFF2-40B4-BE49-F238E27FC236}">
                <a16:creationId xmlns:a16="http://schemas.microsoft.com/office/drawing/2014/main" id="{0D67C0B0-2B93-45D5-ADC6-3F1F69A5CD22}"/>
              </a:ext>
            </a:extLst>
          </p:cNvPr>
          <p:cNvPicPr>
            <a:picLocks noChangeAspect="1"/>
          </p:cNvPicPr>
          <p:nvPr/>
        </p:nvPicPr>
        <p:blipFill>
          <a:blip r:embed="rId4"/>
          <a:stretch>
            <a:fillRect/>
          </a:stretch>
        </p:blipFill>
        <p:spPr>
          <a:xfrm>
            <a:off x="-2208" y="741"/>
            <a:ext cx="12273720" cy="6900693"/>
          </a:xfrm>
          <a:prstGeom prst="rect">
            <a:avLst/>
          </a:prstGeom>
        </p:spPr>
      </p:pic>
    </p:spTree>
    <p:extLst>
      <p:ext uri="{BB962C8B-B14F-4D97-AF65-F5344CB8AC3E}">
        <p14:creationId xmlns:p14="http://schemas.microsoft.com/office/powerpoint/2010/main" val="348044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3191" y="609600"/>
            <a:ext cx="6573685" cy="955262"/>
          </a:xfrm>
        </p:spPr>
        <p:txBody>
          <a:bodyPr vert="horz" lIns="91440" tIns="45720" rIns="91440" bIns="45720" rtlCol="0" anchor="ctr">
            <a:normAutofit/>
          </a:bodyPr>
          <a:lstStyle/>
          <a:p>
            <a:pPr algn="l"/>
            <a:r>
              <a:rPr lang="en-US" sz="3200">
                <a:effectLst>
                  <a:glow rad="38100">
                    <a:schemeClr val="bg1">
                      <a:lumMod val="65000"/>
                      <a:lumOff val="35000"/>
                      <a:alpha val="40000"/>
                    </a:schemeClr>
                  </a:glow>
                  <a:outerShdw blurRad="28575" dist="38100" dir="14040000" algn="tl" rotWithShape="0">
                    <a:srgbClr val="000000">
                      <a:alpha val="25000"/>
                    </a:srgbClr>
                  </a:outerShdw>
                </a:effectLst>
              </a:rPr>
              <a:t>3.Pain points</a:t>
            </a:r>
          </a:p>
        </p:txBody>
      </p:sp>
      <p:sp>
        <p:nvSpPr>
          <p:cNvPr id="3" name="Subtitle 2"/>
          <p:cNvSpPr>
            <a:spLocks noGrp="1"/>
          </p:cNvSpPr>
          <p:nvPr>
            <p:ph type="subTitle" idx="1"/>
          </p:nvPr>
        </p:nvSpPr>
        <p:spPr>
          <a:xfrm>
            <a:off x="643192" y="1573696"/>
            <a:ext cx="6849770" cy="4662970"/>
          </a:xfrm>
        </p:spPr>
        <p:txBody>
          <a:bodyPr vert="horz" lIns="91440" tIns="45720" rIns="91440" bIns="45720" rtlCol="0" anchor="t">
            <a:noAutofit/>
          </a:bodyPr>
          <a:lstStyle/>
          <a:p>
            <a:pPr marL="342900" indent="-342900" algn="l">
              <a:lnSpc>
                <a:spcPct val="90000"/>
              </a:lnSpc>
              <a:buFont typeface="Arial"/>
              <a:buChar char="•"/>
            </a:pPr>
            <a:r>
              <a:rPr lang="en-US" sz="2000" dirty="0">
                <a:solidFill>
                  <a:schemeClr val="tx1"/>
                </a:solidFill>
              </a:rPr>
              <a:t>Their lack of provision for Disaster Recovery.</a:t>
            </a:r>
            <a:endParaRPr lang="en-US" sz="2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sz="2000" dirty="0">
                <a:solidFill>
                  <a:schemeClr val="tx1"/>
                </a:solidFill>
              </a:rPr>
              <a:t>Their ability to configure their database and data access layer for high performance and throughput making the user experience in the browser very low latency even though a large portion of their user base will be from far away. </a:t>
            </a:r>
            <a:endParaRPr lang="en-US" sz="2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sz="2000" dirty="0">
                <a:solidFill>
                  <a:schemeClr val="tx1"/>
                </a:solidFill>
              </a:rPr>
              <a:t>Effective distribution of load . </a:t>
            </a:r>
            <a:endParaRPr lang="en-US" sz="2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sz="2000" dirty="0">
                <a:solidFill>
                  <a:schemeClr val="tx1"/>
                </a:solidFill>
              </a:rPr>
              <a:t>A self-healing infrastructure that recovers from failed service instances.</a:t>
            </a:r>
            <a:endParaRPr lang="en-US" sz="2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sz="2000" dirty="0">
                <a:solidFill>
                  <a:schemeClr val="tx1"/>
                </a:solidFill>
              </a:rPr>
              <a:t>Security of data at rest and in transit.</a:t>
            </a:r>
            <a:endParaRPr lang="en-US" sz="2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sz="2000" dirty="0">
                <a:solidFill>
                  <a:schemeClr val="tx1"/>
                </a:solidFill>
              </a:rPr>
              <a:t>Securing access to the environment as the delivery team expands. </a:t>
            </a:r>
            <a:endParaRPr lang="en-US" sz="2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lgn="l">
              <a:lnSpc>
                <a:spcPct val="90000"/>
              </a:lnSpc>
              <a:buFont typeface="Arial"/>
              <a:buChar char="•"/>
            </a:pPr>
            <a:r>
              <a:rPr lang="en-US" sz="2000" dirty="0">
                <a:solidFill>
                  <a:schemeClr val="tx1"/>
                </a:solidFill>
              </a:rPr>
              <a:t>An archival strategy for inactive objects greater than 6 months</a:t>
            </a:r>
            <a:endParaRPr lang="en-US" sz="20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gn="l">
              <a:lnSpc>
                <a:spcPct val="90000"/>
              </a:lnSpc>
            </a:pPr>
            <a:endParaRPr lang="en-US" sz="150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Graphic 6" descr="Worried Face with No Fill">
            <a:extLst>
              <a:ext uri="{FF2B5EF4-FFF2-40B4-BE49-F238E27FC236}">
                <a16:creationId xmlns:a16="http://schemas.microsoft.com/office/drawing/2014/main" id="{97149121-A896-4AC5-B2CB-6991F6F2B8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839" y="1280585"/>
            <a:ext cx="3976788" cy="39767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40733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610" y="547141"/>
            <a:ext cx="9905998" cy="1025686"/>
          </a:xfrm>
        </p:spPr>
        <p:txBody>
          <a:bodyPr vert="horz" lIns="91440" tIns="45720" rIns="91440" bIns="45720" rtlCol="0" anchor="ctr">
            <a:normAutofit/>
          </a:bodyPr>
          <a:lstStyle/>
          <a:p>
            <a:pPr algn="l"/>
            <a:r>
              <a:rPr lang="en-US" sz="2400" dirty="0">
                <a:effectLst>
                  <a:glow rad="38100">
                    <a:prstClr val="black">
                      <a:lumMod val="65000"/>
                      <a:lumOff val="35000"/>
                      <a:alpha val="40000"/>
                    </a:prstClr>
                  </a:glow>
                  <a:outerShdw blurRad="28575" dist="38100" dir="14040000" algn="tl" rotWithShape="0">
                    <a:srgbClr val="000000">
                      <a:alpha val="25000"/>
                    </a:srgbClr>
                  </a:outerShdw>
                </a:effectLst>
              </a:rPr>
              <a:t>3. technical Requirement</a:t>
            </a:r>
            <a:endParaRPr lang="en-US" sz="2400" dirty="0">
              <a:effectLst>
                <a:glow rad="38100">
                  <a:prstClr val="black">
                    <a:lumMod val="65000"/>
                    <a:lumOff val="35000"/>
                    <a:alpha val="40000"/>
                  </a:prstClr>
                </a:glow>
                <a:outerShdw blurRad="28575" dist="38100" dir="14040000" algn="tl" rotWithShape="0">
                  <a:srgbClr val="000000">
                    <a:alpha val="25000"/>
                  </a:srgbClr>
                </a:outerShdw>
              </a:effectLst>
              <a:ea typeface="+mj-lt"/>
              <a:cs typeface="+mj-lt"/>
            </a:endParaRPr>
          </a:p>
          <a:p>
            <a:pPr algn="l"/>
            <a:endParaRPr lang="en-US" sz="32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Subtitle 2"/>
          <p:cNvSpPr>
            <a:spLocks noGrp="1"/>
          </p:cNvSpPr>
          <p:nvPr>
            <p:ph type="subTitle" idx="1"/>
          </p:nvPr>
        </p:nvSpPr>
        <p:spPr>
          <a:xfrm>
            <a:off x="1141413" y="1567358"/>
            <a:ext cx="10393178" cy="4879751"/>
          </a:xfrm>
        </p:spPr>
        <p:txBody>
          <a:bodyPr vert="horz" lIns="91440" tIns="45720" rIns="91440" bIns="45720" rtlCol="0" anchor="ctr">
            <a:normAutofit/>
          </a:bodyPr>
          <a:lstStyle/>
          <a:p>
            <a:pPr algn="l"/>
            <a:endPar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C3671DB0-C584-4822-9F45-6BCC391DD6B5}"/>
              </a:ext>
            </a:extLst>
          </p:cNvPr>
          <p:cNvSpPr txBox="1"/>
          <p:nvPr/>
        </p:nvSpPr>
        <p:spPr>
          <a:xfrm>
            <a:off x="839449" y="1239187"/>
            <a:ext cx="10800413"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6"/>
                </a:solidFill>
                <a:ea typeface="+mn-lt"/>
                <a:cs typeface="+mn-lt"/>
              </a:rPr>
              <a:t>Web </a:t>
            </a:r>
            <a:r>
              <a:rPr lang="en-US" sz="2000" b="1" dirty="0" err="1">
                <a:solidFill>
                  <a:schemeClr val="accent6"/>
                </a:solidFill>
                <a:ea typeface="+mn-lt"/>
                <a:cs typeface="+mn-lt"/>
              </a:rPr>
              <a:t>Appilcation</a:t>
            </a:r>
            <a:r>
              <a:rPr lang="en-US" sz="2000" b="1" dirty="0">
                <a:solidFill>
                  <a:schemeClr val="accent6"/>
                </a:solidFill>
                <a:ea typeface="+mn-lt"/>
                <a:cs typeface="+mn-lt"/>
              </a:rPr>
              <a:t> run on browser :</a:t>
            </a:r>
            <a:r>
              <a:rPr lang="en-US" sz="2000" b="1" dirty="0">
                <a:ea typeface="+mn-lt"/>
                <a:cs typeface="+mn-lt"/>
              </a:rPr>
              <a:t> Chrome, </a:t>
            </a:r>
            <a:r>
              <a:rPr lang="en-US" sz="2000" b="1" dirty="0" err="1">
                <a:ea typeface="+mn-lt"/>
                <a:cs typeface="+mn-lt"/>
              </a:rPr>
              <a:t>FireFox</a:t>
            </a:r>
            <a:r>
              <a:rPr lang="en-US" sz="2000" b="1" dirty="0">
                <a:ea typeface="+mn-lt"/>
                <a:cs typeface="+mn-lt"/>
              </a:rPr>
              <a:t>, Safari, Microsoft Edge, Internet Explorer</a:t>
            </a:r>
          </a:p>
          <a:p>
            <a:r>
              <a:rPr lang="en-US" sz="2000" b="1" dirty="0" err="1">
                <a:solidFill>
                  <a:schemeClr val="accent6"/>
                </a:solidFill>
                <a:ea typeface="+mn-lt"/>
                <a:cs typeface="+mn-lt"/>
              </a:rPr>
              <a:t>FrontEnd</a:t>
            </a:r>
            <a:r>
              <a:rPr lang="en-US" sz="2000" b="1" dirty="0">
                <a:solidFill>
                  <a:schemeClr val="accent6"/>
                </a:solidFill>
                <a:ea typeface="+mn-lt"/>
                <a:cs typeface="+mn-lt"/>
              </a:rPr>
              <a:t> : </a:t>
            </a:r>
            <a:r>
              <a:rPr lang="en-US" sz="2000" b="1" dirty="0">
                <a:ea typeface="+mn-lt"/>
                <a:cs typeface="+mn-lt"/>
              </a:rPr>
              <a:t>Angular Framework, HTML5/CSS , JavaScript</a:t>
            </a:r>
            <a:endParaRPr lang="en-US" sz="2000" b="1" dirty="0"/>
          </a:p>
          <a:p>
            <a:r>
              <a:rPr lang="en-US" b="1" dirty="0">
                <a:solidFill>
                  <a:schemeClr val="accent6"/>
                </a:solidFill>
              </a:rPr>
              <a:t>Backend </a:t>
            </a:r>
            <a:r>
              <a:rPr lang="en-US" dirty="0"/>
              <a:t>:</a:t>
            </a:r>
            <a:r>
              <a:rPr lang="en-US" b="1" dirty="0"/>
              <a:t> </a:t>
            </a:r>
            <a:r>
              <a:rPr lang="en-US" b="1" dirty="0">
                <a:ea typeface="+mn-lt"/>
                <a:cs typeface="+mn-lt"/>
              </a:rPr>
              <a:t>Laravel framework – PHP</a:t>
            </a:r>
          </a:p>
          <a:p>
            <a:r>
              <a:rPr lang="en-US" b="1" dirty="0" err="1">
                <a:solidFill>
                  <a:schemeClr val="accent6"/>
                </a:solidFill>
              </a:rPr>
              <a:t>Enviroment</a:t>
            </a:r>
            <a:r>
              <a:rPr lang="en-US" b="1" dirty="0">
                <a:solidFill>
                  <a:schemeClr val="accent6"/>
                </a:solidFill>
              </a:rPr>
              <a:t> Webserver</a:t>
            </a:r>
            <a:r>
              <a:rPr lang="en-US" b="1" dirty="0"/>
              <a:t> : XAMPP </a:t>
            </a:r>
            <a:r>
              <a:rPr lang="en-US" dirty="0"/>
              <a:t>is the most popular PHP development environment</a:t>
            </a:r>
            <a:endParaRPr lang="en-US" b="1" dirty="0"/>
          </a:p>
          <a:p>
            <a:r>
              <a:rPr lang="en-US" b="1" dirty="0" err="1">
                <a:solidFill>
                  <a:schemeClr val="accent6"/>
                </a:solidFill>
              </a:rPr>
              <a:t>Moblie</a:t>
            </a:r>
            <a:r>
              <a:rPr lang="en-US" b="1" dirty="0">
                <a:solidFill>
                  <a:schemeClr val="accent6"/>
                </a:solidFill>
              </a:rPr>
              <a:t> Application</a:t>
            </a:r>
            <a:r>
              <a:rPr lang="en-US" dirty="0"/>
              <a:t>  : React Native cross platform</a:t>
            </a:r>
          </a:p>
          <a:p>
            <a:endParaRPr lang="en-US" dirty="0">
              <a:highlight>
                <a:srgbClr val="FFFF00"/>
              </a:highlight>
            </a:endParaRPr>
          </a:p>
          <a:p>
            <a:endParaRPr lang="en-US" dirty="0"/>
          </a:p>
        </p:txBody>
      </p:sp>
    </p:spTree>
    <p:extLst>
      <p:ext uri="{BB962C8B-B14F-4D97-AF65-F5344CB8AC3E}">
        <p14:creationId xmlns:p14="http://schemas.microsoft.com/office/powerpoint/2010/main" val="278551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30978" y="432904"/>
            <a:ext cx="9905998" cy="1275522"/>
          </a:xfrm>
        </p:spPr>
        <p:txBody>
          <a:bodyPr vert="horz" lIns="91440" tIns="45720" rIns="91440" bIns="45720" rtlCol="0" anchor="ctr">
            <a:normAutofit/>
          </a:bodyPr>
          <a:lstStyle/>
          <a:p>
            <a:pPr algn="l"/>
            <a:r>
              <a:rPr lang="en-US" sz="3200" dirty="0">
                <a:effectLst>
                  <a:glow rad="38100">
                    <a:schemeClr val="bg1">
                      <a:lumMod val="65000"/>
                      <a:lumOff val="35000"/>
                      <a:alpha val="40000"/>
                    </a:schemeClr>
                  </a:glow>
                  <a:outerShdw blurRad="28575" dist="38100" dir="14040000" algn="tl" rotWithShape="0">
                    <a:srgbClr val="000000">
                      <a:alpha val="25000"/>
                    </a:srgbClr>
                  </a:outerShdw>
                </a:effectLst>
              </a:rPr>
              <a:t>3.Functional requirement</a:t>
            </a:r>
            <a:endParaRPr lang="en-US" dirty="0"/>
          </a:p>
        </p:txBody>
      </p:sp>
      <p:sp>
        <p:nvSpPr>
          <p:cNvPr id="3" name="Subtitle 2"/>
          <p:cNvSpPr>
            <a:spLocks noGrp="1"/>
          </p:cNvSpPr>
          <p:nvPr>
            <p:ph type="subTitle" idx="1"/>
          </p:nvPr>
        </p:nvSpPr>
        <p:spPr>
          <a:xfrm>
            <a:off x="1141413" y="2744303"/>
            <a:ext cx="9905998" cy="2969592"/>
          </a:xfrm>
        </p:spPr>
        <p:txBody>
          <a:bodyPr vert="horz" lIns="91440" tIns="45720" rIns="91440" bIns="45720" rtlCol="0" anchor="ctr">
            <a:normAutofit/>
          </a:bodyPr>
          <a:lstStyle/>
          <a:p>
            <a:pPr algn="l"/>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lgn="l">
              <a:buChar char="•"/>
            </a:pPr>
            <a:endParaRPr lang="en-US">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20B58B07-3670-4AE3-A9C8-CEE5C99273C1}"/>
              </a:ext>
            </a:extLst>
          </p:cNvPr>
          <p:cNvSpPr txBox="1"/>
          <p:nvPr/>
        </p:nvSpPr>
        <p:spPr>
          <a:xfrm>
            <a:off x="1035878" y="1786834"/>
            <a:ext cx="105951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Anonymous user view limited lesson on website</a:t>
            </a:r>
            <a:endParaRPr lang="en-US"/>
          </a:p>
          <a:p>
            <a:pPr marL="285750" indent="-285750">
              <a:buFont typeface="Arial"/>
              <a:buChar char="•"/>
            </a:pPr>
            <a:r>
              <a:rPr lang="en-US" dirty="0"/>
              <a:t>Anonymous user take a test for talking with teacher on website</a:t>
            </a:r>
          </a:p>
          <a:p>
            <a:pPr marL="285750" indent="-285750">
              <a:buFont typeface="Arial"/>
              <a:buChar char="•"/>
            </a:pPr>
            <a:r>
              <a:rPr lang="en-US" dirty="0">
                <a:ea typeface="+mn-lt"/>
                <a:cs typeface="+mn-lt"/>
              </a:rPr>
              <a:t>Anonymous  user learn, check grammar , vocal on website</a:t>
            </a:r>
          </a:p>
          <a:p>
            <a:pPr marL="285750" indent="-285750">
              <a:buFont typeface="Arial"/>
              <a:buChar char="•"/>
            </a:pPr>
            <a:r>
              <a:rPr lang="en-US" dirty="0"/>
              <a:t>User can </a:t>
            </a:r>
            <a:r>
              <a:rPr lang="en-US" dirty="0" err="1"/>
              <a:t>resgister</a:t>
            </a:r>
            <a:r>
              <a:rPr lang="en-US" dirty="0"/>
              <a:t> / Login / Logout on website</a:t>
            </a:r>
          </a:p>
          <a:p>
            <a:pPr marL="285750" indent="-285750">
              <a:buFont typeface="Arial"/>
              <a:buChar char="•"/>
            </a:pPr>
            <a:r>
              <a:rPr lang="en-US" dirty="0"/>
              <a:t>As real user, user  can track </a:t>
            </a:r>
            <a:r>
              <a:rPr lang="en-US" dirty="0" err="1"/>
              <a:t>theirlearning</a:t>
            </a:r>
            <a:r>
              <a:rPr lang="en-US" dirty="0"/>
              <a:t> process on website</a:t>
            </a:r>
          </a:p>
          <a:p>
            <a:pPr marL="285750" indent="-285750">
              <a:buFont typeface="Arial"/>
              <a:buChar char="•"/>
            </a:pPr>
            <a:r>
              <a:rPr lang="en-US" dirty="0"/>
              <a:t>Searching word, lesson ,on website</a:t>
            </a:r>
          </a:p>
          <a:p>
            <a:endParaRPr lang="en-US" dirty="0"/>
          </a:p>
        </p:txBody>
      </p:sp>
    </p:spTree>
    <p:extLst>
      <p:ext uri="{BB962C8B-B14F-4D97-AF65-F5344CB8AC3E}">
        <p14:creationId xmlns:p14="http://schemas.microsoft.com/office/powerpoint/2010/main" val="4097607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Metadata/LabelInfo.xml><?xml version="1.0" encoding="utf-8"?>
<clbl:labelList xmlns:clbl="http://schemas.microsoft.com/office/2020/mipLabelMetadata">
  <clbl:label id="{9b837c7a-8555-4678-a2eb-3084c053a834}" enabled="1" method="Standard" siteId="{edd57295-3353-4a31-a447-2e9296fab693}" removed="0"/>
</clbl:labelList>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Mesh</vt:lpstr>
      <vt:lpstr>PowerPoint Presentation</vt:lpstr>
      <vt:lpstr>AgENDA</vt:lpstr>
      <vt:lpstr>1.Startup</vt:lpstr>
      <vt:lpstr>1.Startup</vt:lpstr>
      <vt:lpstr>2.CURRENT aRCHITECTURE</vt:lpstr>
      <vt:lpstr>2.CURRENT aRCHITECTURE</vt:lpstr>
      <vt:lpstr>3.Pain points</vt:lpstr>
      <vt:lpstr>3. technical Requirement </vt:lpstr>
      <vt:lpstr>3.Functional requirement</vt:lpstr>
      <vt:lpstr>4. clOUD aWS sOLUTION</vt:lpstr>
      <vt:lpstr>4. Why AWS for a startup ?</vt:lpstr>
      <vt:lpstr>4. Why AWS for a startup ?</vt:lpstr>
      <vt:lpstr>5. WE RECOMEND CLOUD aws ARCHITECTURE INCLUDE 4 TIERS  </vt:lpstr>
      <vt:lpstr>PowerPoint Presentation</vt:lpstr>
      <vt:lpstr>6. HOW TO AWS RESOLE AND ADAPT BUSSINESS  </vt:lpstr>
      <vt:lpstr>6. HOW TO AWS RESOLE AND ADAPT BUSSINESS  </vt:lpstr>
      <vt:lpstr>4. HOW TO AWS RESOLE AND ADAPT BUSSINESS  </vt:lpstr>
      <vt:lpstr>7. Migration to AWs </vt:lpstr>
      <vt:lpstr>8. Cost Explorer</vt:lpstr>
      <vt:lpstr>8. Cost Explorer</vt:lpstr>
      <vt:lpstr>8. Cost Explorer</vt:lpstr>
      <vt:lpstr>8. Cost Explorer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1069</cp:revision>
  <dcterms:created xsi:type="dcterms:W3CDTF">2021-12-18T02:20:14Z</dcterms:created>
  <dcterms:modified xsi:type="dcterms:W3CDTF">2021-12-18T09:33:04Z</dcterms:modified>
</cp:coreProperties>
</file>