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7" r:id="rId1"/>
  </p:sldMasterIdLst>
  <p:notesMasterIdLst>
    <p:notesMasterId r:id="rId15"/>
  </p:notesMasterIdLst>
  <p:handoutMasterIdLst>
    <p:handoutMasterId r:id="rId16"/>
  </p:handoutMasterIdLst>
  <p:sldIdLst>
    <p:sldId id="476" r:id="rId2"/>
    <p:sldId id="621" r:id="rId3"/>
    <p:sldId id="653" r:id="rId4"/>
    <p:sldId id="649" r:id="rId5"/>
    <p:sldId id="644" r:id="rId6"/>
    <p:sldId id="651" r:id="rId7"/>
    <p:sldId id="655" r:id="rId8"/>
    <p:sldId id="656" r:id="rId9"/>
    <p:sldId id="657" r:id="rId10"/>
    <p:sldId id="658" r:id="rId11"/>
    <p:sldId id="659" r:id="rId12"/>
    <p:sldId id="660" r:id="rId13"/>
    <p:sldId id="654" r:id="rId14"/>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H - Blue" id="{8FE52EC6-36D2-9E4F-BB6E-990627C715CB}">
          <p14:sldIdLst>
            <p14:sldId id="476"/>
            <p14:sldId id="621"/>
            <p14:sldId id="653"/>
            <p14:sldId id="649"/>
            <p14:sldId id="644"/>
            <p14:sldId id="651"/>
            <p14:sldId id="655"/>
            <p14:sldId id="656"/>
            <p14:sldId id="657"/>
            <p14:sldId id="658"/>
            <p14:sldId id="659"/>
            <p14:sldId id="660"/>
            <p14:sldId id="6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yne Loessin" initials="LL" lastIdx="1" clrIdx="0">
    <p:extLst>
      <p:ext uri="{19B8F6BF-5375-455C-9EA6-DF929625EA0E}">
        <p15:presenceInfo xmlns:p15="http://schemas.microsoft.com/office/powerpoint/2012/main" userId="6a64e77b129d2a37" providerId="Windows Live"/>
      </p:ext>
    </p:extLst>
  </p:cmAuthor>
  <p:cmAuthor id="2" name="Morales, Miriam" initials="MM" lastIdx="3" clrIdx="1">
    <p:extLst>
      <p:ext uri="{19B8F6BF-5375-455C-9EA6-DF929625EA0E}">
        <p15:presenceInfo xmlns:p15="http://schemas.microsoft.com/office/powerpoint/2012/main" userId="S-1-5-21-2125796797-660828019-1501187911-1868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AB1D"/>
    <a:srgbClr val="AA272E"/>
    <a:srgbClr val="737568"/>
    <a:srgbClr val="307AAD"/>
    <a:srgbClr val="FEB825"/>
    <a:srgbClr val="0F4A57"/>
    <a:srgbClr val="008675"/>
    <a:srgbClr val="1E497D"/>
    <a:srgbClr val="557B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3" autoAdjust="0"/>
    <p:restoredTop sz="95394" autoAdjust="0"/>
  </p:normalViewPr>
  <p:slideViewPr>
    <p:cSldViewPr snapToGrid="0">
      <p:cViewPr varScale="1">
        <p:scale>
          <a:sx n="87" d="100"/>
          <a:sy n="87" d="100"/>
        </p:scale>
        <p:origin x="1392" y="46"/>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76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EE5439-4E79-C04D-89ED-6E0AD7854ED2}"/>
              </a:ext>
            </a:extLst>
          </p:cNvPr>
          <p:cNvSpPr>
            <a:spLocks noGrp="1"/>
          </p:cNvSpPr>
          <p:nvPr>
            <p:ph type="hdr" sz="quarter"/>
          </p:nvPr>
        </p:nvSpPr>
        <p:spPr>
          <a:xfrm>
            <a:off x="0" y="0"/>
            <a:ext cx="3078383" cy="471348"/>
          </a:xfrm>
          <a:prstGeom prst="rect">
            <a:avLst/>
          </a:prstGeom>
        </p:spPr>
        <p:txBody>
          <a:bodyPr vert="horz" lIns="92464" tIns="46232" rIns="92464" bIns="46232" rtlCol="0"/>
          <a:lstStyle>
            <a:lvl1pPr algn="l">
              <a:defRPr sz="1200"/>
            </a:lvl1pPr>
          </a:lstStyle>
          <a:p>
            <a:endParaRPr lang="en-US"/>
          </a:p>
        </p:txBody>
      </p:sp>
      <p:sp>
        <p:nvSpPr>
          <p:cNvPr id="3" name="Date Placeholder 2">
            <a:extLst>
              <a:ext uri="{FF2B5EF4-FFF2-40B4-BE49-F238E27FC236}">
                <a16:creationId xmlns:a16="http://schemas.microsoft.com/office/drawing/2014/main" id="{730DDB19-DDE9-B443-8A9F-7BE174A7B797}"/>
              </a:ext>
            </a:extLst>
          </p:cNvPr>
          <p:cNvSpPr>
            <a:spLocks noGrp="1"/>
          </p:cNvSpPr>
          <p:nvPr>
            <p:ph type="dt" sz="quarter" idx="1"/>
          </p:nvPr>
        </p:nvSpPr>
        <p:spPr>
          <a:xfrm>
            <a:off x="4022485" y="0"/>
            <a:ext cx="3078383" cy="471348"/>
          </a:xfrm>
          <a:prstGeom prst="rect">
            <a:avLst/>
          </a:prstGeom>
        </p:spPr>
        <p:txBody>
          <a:bodyPr vert="horz" lIns="92464" tIns="46232" rIns="92464" bIns="46232" rtlCol="0"/>
          <a:lstStyle>
            <a:lvl1pPr algn="r">
              <a:defRPr sz="1200"/>
            </a:lvl1pPr>
          </a:lstStyle>
          <a:p>
            <a:fld id="{EB7C4D33-7A7A-6C43-83E1-3002CD0BB578}" type="datetimeFigureOut">
              <a:rPr lang="en-US" smtClean="0"/>
              <a:t>6/15/2022</a:t>
            </a:fld>
            <a:endParaRPr lang="en-US"/>
          </a:p>
        </p:txBody>
      </p:sp>
      <p:sp>
        <p:nvSpPr>
          <p:cNvPr id="4" name="Footer Placeholder 3">
            <a:extLst>
              <a:ext uri="{FF2B5EF4-FFF2-40B4-BE49-F238E27FC236}">
                <a16:creationId xmlns:a16="http://schemas.microsoft.com/office/drawing/2014/main" id="{A5C7C336-2A7B-2347-86CC-AB6A20472795}"/>
              </a:ext>
            </a:extLst>
          </p:cNvPr>
          <p:cNvSpPr>
            <a:spLocks noGrp="1"/>
          </p:cNvSpPr>
          <p:nvPr>
            <p:ph type="ftr" sz="quarter" idx="2"/>
          </p:nvPr>
        </p:nvSpPr>
        <p:spPr>
          <a:xfrm>
            <a:off x="0" y="8917128"/>
            <a:ext cx="3078383" cy="471348"/>
          </a:xfrm>
          <a:prstGeom prst="rect">
            <a:avLst/>
          </a:prstGeom>
        </p:spPr>
        <p:txBody>
          <a:bodyPr vert="horz" lIns="92464" tIns="46232" rIns="92464" bIns="46232"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895CB19-4AE9-B34F-B24C-40EE2FF51501}"/>
              </a:ext>
            </a:extLst>
          </p:cNvPr>
          <p:cNvSpPr>
            <a:spLocks noGrp="1"/>
          </p:cNvSpPr>
          <p:nvPr>
            <p:ph type="sldNum" sz="quarter" idx="3"/>
          </p:nvPr>
        </p:nvSpPr>
        <p:spPr>
          <a:xfrm>
            <a:off x="4022485" y="8917128"/>
            <a:ext cx="3078383" cy="471348"/>
          </a:xfrm>
          <a:prstGeom prst="rect">
            <a:avLst/>
          </a:prstGeom>
        </p:spPr>
        <p:txBody>
          <a:bodyPr vert="horz" lIns="92464" tIns="46232" rIns="92464" bIns="46232" rtlCol="0" anchor="b"/>
          <a:lstStyle>
            <a:lvl1pPr algn="r">
              <a:defRPr sz="1200"/>
            </a:lvl1pPr>
          </a:lstStyle>
          <a:p>
            <a:fld id="{548069E4-9572-2C44-9D20-5BBB540D7B00}" type="slidenum">
              <a:rPr lang="en-US" smtClean="0"/>
              <a:t>‹#›</a:t>
            </a:fld>
            <a:endParaRPr lang="en-US"/>
          </a:p>
        </p:txBody>
      </p:sp>
    </p:spTree>
    <p:extLst>
      <p:ext uri="{BB962C8B-B14F-4D97-AF65-F5344CB8AC3E}">
        <p14:creationId xmlns:p14="http://schemas.microsoft.com/office/powerpoint/2010/main" val="1206377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1" tIns="47111" rIns="94221" bIns="47111" rtlCol="0"/>
          <a:lstStyle>
            <a:lvl1pPr algn="l">
              <a:defRPr sz="1200"/>
            </a:lvl1pPr>
          </a:lstStyle>
          <a:p>
            <a:endParaRPr lang="en-US"/>
          </a:p>
        </p:txBody>
      </p:sp>
      <p:sp>
        <p:nvSpPr>
          <p:cNvPr id="3" name="Date Placeholder 2"/>
          <p:cNvSpPr>
            <a:spLocks noGrp="1"/>
          </p:cNvSpPr>
          <p:nvPr>
            <p:ph type="dt" idx="1"/>
          </p:nvPr>
        </p:nvSpPr>
        <p:spPr>
          <a:xfrm>
            <a:off x="4023093" y="0"/>
            <a:ext cx="3077739" cy="471054"/>
          </a:xfrm>
          <a:prstGeom prst="rect">
            <a:avLst/>
          </a:prstGeom>
        </p:spPr>
        <p:txBody>
          <a:bodyPr vert="horz" lIns="94221" tIns="47111" rIns="94221" bIns="47111" rtlCol="0"/>
          <a:lstStyle>
            <a:lvl1pPr algn="r">
              <a:defRPr sz="1200"/>
            </a:lvl1pPr>
          </a:lstStyle>
          <a:p>
            <a:fld id="{08F90E3C-E67B-4DC1-918F-A706D8D77D07}" type="datetimeFigureOut">
              <a:rPr lang="en-US" smtClean="0"/>
              <a:t>6/15/2022</a:t>
            </a:fld>
            <a:endParaRPr 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1" tIns="47111" rIns="94221" bIns="47111"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1" tIns="47111" rIns="94221" bIns="471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39" cy="471053"/>
          </a:xfrm>
          <a:prstGeom prst="rect">
            <a:avLst/>
          </a:prstGeom>
        </p:spPr>
        <p:txBody>
          <a:bodyPr vert="horz" lIns="94221" tIns="47111" rIns="94221" bIns="47111"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3"/>
            <a:ext cx="3077739" cy="471053"/>
          </a:xfrm>
          <a:prstGeom prst="rect">
            <a:avLst/>
          </a:prstGeom>
        </p:spPr>
        <p:txBody>
          <a:bodyPr vert="horz" lIns="94221" tIns="47111" rIns="94221" bIns="47111" rtlCol="0" anchor="b"/>
          <a:lstStyle>
            <a:lvl1pPr algn="r">
              <a:defRPr sz="1200"/>
            </a:lvl1pPr>
          </a:lstStyle>
          <a:p>
            <a:fld id="{7781482F-54C6-43CB-93CB-B67A4221CEDF}" type="slidenum">
              <a:rPr lang="en-US" smtClean="0"/>
              <a:t>‹#›</a:t>
            </a:fld>
            <a:endParaRPr lang="en-US"/>
          </a:p>
        </p:txBody>
      </p:sp>
    </p:spTree>
    <p:extLst>
      <p:ext uri="{BB962C8B-B14F-4D97-AF65-F5344CB8AC3E}">
        <p14:creationId xmlns:p14="http://schemas.microsoft.com/office/powerpoint/2010/main" val="785776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1482F-54C6-43CB-93CB-B67A4221CEDF}" type="slidenum">
              <a:rPr lang="en-US" smtClean="0"/>
              <a:t>1</a:t>
            </a:fld>
            <a:endParaRPr lang="en-US"/>
          </a:p>
        </p:txBody>
      </p:sp>
    </p:spTree>
    <p:extLst>
      <p:ext uri="{BB962C8B-B14F-4D97-AF65-F5344CB8AC3E}">
        <p14:creationId xmlns:p14="http://schemas.microsoft.com/office/powerpoint/2010/main" val="3604958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 the other very existing feature is the ability to toggle between index and readmission characteristics (next slide)</a:t>
            </a:r>
          </a:p>
          <a:p>
            <a:endParaRPr lang="en-US" dirty="0"/>
          </a:p>
          <a:p>
            <a:r>
              <a:rPr lang="en-US" dirty="0"/>
              <a:t>For example on the index I want to know, as patients leave a service line and go home but end up coming back and going to the ICU – that would mean a different strategy of discharge home planning and support – what impact would that have on our organization ?   </a:t>
            </a:r>
          </a:p>
          <a:p>
            <a:endParaRPr lang="en-US" dirty="0"/>
          </a:p>
          <a:p>
            <a:r>
              <a:rPr lang="en-US" dirty="0"/>
              <a:t>Historically that means a lot of manual work and almost no flexibility – but now, can pick an index category (service line) and a readmission category (</a:t>
            </a:r>
            <a:r>
              <a:rPr lang="en-US" dirty="0" err="1"/>
              <a:t>icu</a:t>
            </a:r>
            <a:r>
              <a:rPr lang="en-US" dirty="0"/>
              <a:t> status) and also limit to home discharges on the index</a:t>
            </a:r>
          </a:p>
          <a:p>
            <a:endParaRPr lang="en-US" dirty="0"/>
          </a:p>
          <a:p>
            <a:r>
              <a:rPr lang="en-US" dirty="0"/>
              <a:t>These are all of the ways you could now toggle automatically between index and readmission characteristics </a:t>
            </a:r>
          </a:p>
          <a:p>
            <a:endParaRPr lang="en-US" dirty="0"/>
          </a:p>
          <a:p>
            <a:r>
              <a:rPr lang="en-US" dirty="0"/>
              <a:t>We also have added in functionally to see the top ten areas driving readmission with patient level details to support case and chart reviews (not shown here for interest of time to present today)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10</a:t>
            </a:fld>
            <a:endParaRPr lang="en-US"/>
          </a:p>
        </p:txBody>
      </p:sp>
    </p:spTree>
    <p:extLst>
      <p:ext uri="{BB962C8B-B14F-4D97-AF65-F5344CB8AC3E}">
        <p14:creationId xmlns:p14="http://schemas.microsoft.com/office/powerpoint/2010/main" val="3299187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 the other very existing feature is the ability to toggle between index and readmission characteristics (next slide)</a:t>
            </a:r>
          </a:p>
          <a:p>
            <a:endParaRPr lang="en-US" dirty="0"/>
          </a:p>
          <a:p>
            <a:r>
              <a:rPr lang="en-US" dirty="0"/>
              <a:t>For example on the index I want to know, as patients leave a service line and go home but end up coming back and going to the ICU – that would mean a different strategy of discharge home planning and support – what impact would that have on our organization ?   </a:t>
            </a:r>
          </a:p>
          <a:p>
            <a:endParaRPr lang="en-US" dirty="0"/>
          </a:p>
          <a:p>
            <a:r>
              <a:rPr lang="en-US" dirty="0"/>
              <a:t>Historically that means a lot of manual work and almost no flexibility – but now, can pick an index category (service line) and a readmission category (</a:t>
            </a:r>
            <a:r>
              <a:rPr lang="en-US" dirty="0" err="1"/>
              <a:t>icu</a:t>
            </a:r>
            <a:r>
              <a:rPr lang="en-US" dirty="0"/>
              <a:t> status) and also limit to home discharges on the index</a:t>
            </a:r>
          </a:p>
          <a:p>
            <a:endParaRPr lang="en-US" dirty="0"/>
          </a:p>
          <a:p>
            <a:r>
              <a:rPr lang="en-US" dirty="0"/>
              <a:t>These are all of the ways you could now toggle automatically between index and readmission characteristics </a:t>
            </a:r>
          </a:p>
          <a:p>
            <a:endParaRPr lang="en-US" dirty="0"/>
          </a:p>
          <a:p>
            <a:r>
              <a:rPr lang="en-US" dirty="0"/>
              <a:t>We also have added in functionally to see the top ten areas driving readmission with patient level details to support case and chart reviews (not shown here for interest of time to present today)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11</a:t>
            </a:fld>
            <a:endParaRPr lang="en-US"/>
          </a:p>
        </p:txBody>
      </p:sp>
    </p:spTree>
    <p:extLst>
      <p:ext uri="{BB962C8B-B14F-4D97-AF65-F5344CB8AC3E}">
        <p14:creationId xmlns:p14="http://schemas.microsoft.com/office/powerpoint/2010/main" val="3068541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 the other very existing feature is the ability to toggle between index and readmission characteristics (next slide)</a:t>
            </a:r>
          </a:p>
          <a:p>
            <a:endParaRPr lang="en-US" dirty="0"/>
          </a:p>
          <a:p>
            <a:r>
              <a:rPr lang="en-US" dirty="0"/>
              <a:t>For example on the index I want to know, as patients leave a service line and go home but end up coming back and going to the ICU – that would mean a different strategy of discharge home planning and support – what impact would that have on our organization ?   </a:t>
            </a:r>
          </a:p>
          <a:p>
            <a:endParaRPr lang="en-US" dirty="0"/>
          </a:p>
          <a:p>
            <a:r>
              <a:rPr lang="en-US" dirty="0"/>
              <a:t>Historically that means a lot of manual work and almost no flexibility – but now, can pick an index category (service line) and a readmission category (</a:t>
            </a:r>
            <a:r>
              <a:rPr lang="en-US" dirty="0" err="1"/>
              <a:t>icu</a:t>
            </a:r>
            <a:r>
              <a:rPr lang="en-US" dirty="0"/>
              <a:t> status) and also limit to home discharges on the index</a:t>
            </a:r>
          </a:p>
          <a:p>
            <a:endParaRPr lang="en-US" dirty="0"/>
          </a:p>
          <a:p>
            <a:r>
              <a:rPr lang="en-US" dirty="0"/>
              <a:t>These are all of the ways you could now toggle automatically between index and readmission characteristics </a:t>
            </a:r>
          </a:p>
          <a:p>
            <a:endParaRPr lang="en-US" dirty="0"/>
          </a:p>
          <a:p>
            <a:r>
              <a:rPr lang="en-US" dirty="0"/>
              <a:t>We also have added in functionally to see the top ten areas driving readmission with patient level details to support case and chart reviews (not shown here for interest of time to present today)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12</a:t>
            </a:fld>
            <a:endParaRPr lang="en-US"/>
          </a:p>
        </p:txBody>
      </p:sp>
    </p:spTree>
    <p:extLst>
      <p:ext uri="{BB962C8B-B14F-4D97-AF65-F5344CB8AC3E}">
        <p14:creationId xmlns:p14="http://schemas.microsoft.com/office/powerpoint/2010/main" val="1031898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13</a:t>
            </a:fld>
            <a:endParaRPr lang="en-US"/>
          </a:p>
        </p:txBody>
      </p:sp>
    </p:spTree>
    <p:extLst>
      <p:ext uri="{BB962C8B-B14F-4D97-AF65-F5344CB8AC3E}">
        <p14:creationId xmlns:p14="http://schemas.microsoft.com/office/powerpoint/2010/main" val="396445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2</a:t>
            </a:fld>
            <a:endParaRPr lang="en-US"/>
          </a:p>
        </p:txBody>
      </p:sp>
    </p:spTree>
    <p:extLst>
      <p:ext uri="{BB962C8B-B14F-4D97-AF65-F5344CB8AC3E}">
        <p14:creationId xmlns:p14="http://schemas.microsoft.com/office/powerpoint/2010/main" val="374268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3</a:t>
            </a:fld>
            <a:endParaRPr lang="en-US"/>
          </a:p>
        </p:txBody>
      </p:sp>
    </p:spTree>
    <p:extLst>
      <p:ext uri="{BB962C8B-B14F-4D97-AF65-F5344CB8AC3E}">
        <p14:creationId xmlns:p14="http://schemas.microsoft.com/office/powerpoint/2010/main" val="384176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Numerator:</a:t>
            </a:r>
          </a:p>
          <a:p>
            <a:r>
              <a:rPr lang="en-US" dirty="0"/>
              <a:t>--VIZIENT_ENCOUNTERS has all inpatient visits</a:t>
            </a:r>
          </a:p>
          <a:p>
            <a:r>
              <a:rPr lang="en-US" dirty="0"/>
              <a:t>--Use CTEs to create two temp tables—index and readmit</a:t>
            </a:r>
          </a:p>
          <a:p>
            <a:r>
              <a:rPr lang="en-US" dirty="0"/>
              <a:t>--Join them in a final table using MRN</a:t>
            </a:r>
          </a:p>
          <a:p>
            <a:r>
              <a:rPr lang="en-US" dirty="0"/>
              <a:t>--Filter out same-encounter matches, backward matches, not &lt;30 days, not meeting minimum days to readmit, not meeting minimum time to readmit</a:t>
            </a:r>
          </a:p>
          <a:p>
            <a:endParaRPr lang="en-US" dirty="0"/>
          </a:p>
          <a:p>
            <a:pPr marL="342900" indent="-342900">
              <a:spcAft>
                <a:spcPts val="1200"/>
              </a:spcAft>
              <a:buFont typeface="Arial" panose="020B0604020202020204" pitchFamily="34" charset="0"/>
              <a:buChar char="•"/>
            </a:pPr>
            <a:r>
              <a:rPr lang="en-US" sz="2400" b="1" dirty="0"/>
              <a:t>Numerator: </a:t>
            </a:r>
            <a:r>
              <a:rPr lang="en-US" sz="2400" dirty="0"/>
              <a:t>Common Table Expressions</a:t>
            </a:r>
          </a:p>
          <a:p>
            <a:pPr marL="742950" lvl="1" indent="-285750">
              <a:spcAft>
                <a:spcPts val="1200"/>
              </a:spcAft>
              <a:buFont typeface="Arial" panose="020B0604020202020204" pitchFamily="34" charset="0"/>
              <a:buChar char="•"/>
            </a:pPr>
            <a:r>
              <a:rPr lang="en-US" sz="2400" dirty="0"/>
              <a:t>Method of creating a temporary table for use in a query</a:t>
            </a:r>
          </a:p>
          <a:p>
            <a:pPr marL="742950" lvl="1" indent="-285750">
              <a:spcAft>
                <a:spcPts val="1200"/>
              </a:spcAft>
              <a:buFont typeface="Arial" panose="020B0604020202020204" pitchFamily="34" charset="0"/>
              <a:buChar char="•"/>
            </a:pPr>
            <a:r>
              <a:rPr lang="en-US" sz="2400" dirty="0"/>
              <a:t>Join two instances of </a:t>
            </a:r>
            <a:r>
              <a:rPr lang="en-US" sz="2400" i="1" dirty="0"/>
              <a:t>VIZIENT_ENCOUNTERS </a:t>
            </a:r>
            <a:r>
              <a:rPr lang="en-US" sz="2400" dirty="0"/>
              <a:t>table using MRN</a:t>
            </a:r>
          </a:p>
          <a:p>
            <a:pPr marL="742950" lvl="1" indent="-285750">
              <a:spcAft>
                <a:spcPts val="1200"/>
              </a:spcAft>
              <a:buFont typeface="Arial" panose="020B0604020202020204" pitchFamily="34" charset="0"/>
              <a:buChar char="•"/>
            </a:pPr>
            <a:r>
              <a:rPr lang="en-US" sz="2400" dirty="0"/>
              <a:t>Use </a:t>
            </a:r>
            <a:r>
              <a:rPr lang="en-US" sz="2400" i="1" dirty="0"/>
              <a:t>WHERE</a:t>
            </a:r>
            <a:r>
              <a:rPr lang="en-US" sz="2400" dirty="0"/>
              <a:t> and HI Transformations to filter encounters</a:t>
            </a:r>
          </a:p>
          <a:p>
            <a:pPr marL="285750" indent="-285750">
              <a:spcAft>
                <a:spcPts val="1200"/>
              </a:spcAft>
              <a:buFont typeface="Arial" panose="020B0604020202020204" pitchFamily="34" charset="0"/>
              <a:buChar char="•"/>
            </a:pPr>
            <a:r>
              <a:rPr lang="en-US" sz="2400" b="1" dirty="0"/>
              <a:t>Denominator: </a:t>
            </a:r>
            <a:r>
              <a:rPr lang="en-US" sz="2400" dirty="0"/>
              <a:t>Vizient Executive SL Dashboard Dataset</a:t>
            </a:r>
          </a:p>
          <a:p>
            <a:pPr marL="742950" lvl="1" indent="-285750">
              <a:spcAft>
                <a:spcPts val="1200"/>
              </a:spcAft>
              <a:buFont typeface="Arial" panose="020B0604020202020204" pitchFamily="34" charset="0"/>
              <a:buChar char="•"/>
            </a:pPr>
            <a:r>
              <a:rPr lang="en-US" sz="2400" dirty="0"/>
              <a:t>Master Vizient dataset for encounter-level data</a:t>
            </a:r>
          </a:p>
          <a:p>
            <a:pPr marL="285750" indent="-285750">
              <a:spcAft>
                <a:spcPts val="1200"/>
              </a:spcAft>
              <a:buFont typeface="Arial" panose="020B0604020202020204" pitchFamily="34" charset="0"/>
              <a:buChar char="•"/>
            </a:pPr>
            <a:r>
              <a:rPr lang="en-US" sz="2400" b="1" dirty="0"/>
              <a:t>Exclusion Criteria: </a:t>
            </a:r>
            <a:r>
              <a:rPr lang="en-US" sz="2400" dirty="0"/>
              <a:t>provided by Vizient </a:t>
            </a:r>
          </a:p>
          <a:p>
            <a:pPr marL="285750" indent="-285750">
              <a:spcAft>
                <a:spcPts val="1200"/>
              </a:spcAft>
              <a:buFont typeface="Arial" panose="020B0604020202020204" pitchFamily="34" charset="0"/>
              <a:buChar char="•"/>
            </a:pPr>
            <a:r>
              <a:rPr lang="en-US" sz="2400" dirty="0"/>
              <a:t>Final data model left joins numerator to denominator</a:t>
            </a:r>
          </a:p>
          <a:p>
            <a:endParaRPr lang="en-US" dirty="0"/>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4</a:t>
            </a:fld>
            <a:endParaRPr lang="en-US"/>
          </a:p>
        </p:txBody>
      </p:sp>
    </p:spTree>
    <p:extLst>
      <p:ext uri="{BB962C8B-B14F-4D97-AF65-F5344CB8AC3E}">
        <p14:creationId xmlns:p14="http://schemas.microsoft.com/office/powerpoint/2010/main" val="102827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view we have now – that we have never had access to before – is to see where each readmission is going to in our system – across all of the Vizient inpatient encounters across our entire MHHS system – we can now track them and start giving teams information to help them dig into these details easily </a:t>
            </a:r>
          </a:p>
          <a:p>
            <a:endParaRPr lang="en-US" dirty="0"/>
          </a:p>
          <a:p>
            <a:r>
              <a:rPr lang="en-US" dirty="0"/>
              <a:t>There is functionally added to show where it’s true for facility to facility admission so you can see that gap to your campus vs across the org (animation appear on click) </a:t>
            </a:r>
          </a:p>
          <a:p>
            <a:endParaRPr lang="en-US" dirty="0"/>
          </a:p>
          <a:p>
            <a:r>
              <a:rPr lang="en-US" dirty="0"/>
              <a:t>so immediately for MOSH you can see a lot of readmissions cases are going to different hospitals in our same system – and for MOSH that may make sense but what could we differently to manage those patients post discharge to avoid an inpatient readmission – like could we better redirect to the physician clinic vs ER and then getting admitted as an inpatient – whereas before may have had a false feeling of security that only 37.5% of cases are readmissions when the reality is that it is a lot higher and they are going to other MHHS facilities </a:t>
            </a:r>
          </a:p>
          <a:p>
            <a:endParaRPr lang="en-US" dirty="0"/>
          </a:p>
          <a:p>
            <a:r>
              <a:rPr lang="en-US" dirty="0"/>
              <a:t>Same visual is now available for service lines and focused populations such as sepsis or CHF – where we know we have historically the biggest issues for our organization </a:t>
            </a:r>
          </a:p>
          <a:p>
            <a:endParaRPr lang="en-US" dirty="0"/>
          </a:p>
          <a:p>
            <a:endParaRPr lang="en-US" dirty="0"/>
          </a:p>
          <a:p>
            <a:r>
              <a:rPr lang="en-US" dirty="0"/>
              <a:t>Secondly  – the other very existing feature is the ability to toggle between index and readmission characteristics (next slide)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5</a:t>
            </a:fld>
            <a:endParaRPr lang="en-US"/>
          </a:p>
        </p:txBody>
      </p:sp>
    </p:spTree>
    <p:extLst>
      <p:ext uri="{BB962C8B-B14F-4D97-AF65-F5344CB8AC3E}">
        <p14:creationId xmlns:p14="http://schemas.microsoft.com/office/powerpoint/2010/main" val="34889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 the other very existing feature is the ability to toggle between index and readmission characteristics (next slide)</a:t>
            </a:r>
          </a:p>
          <a:p>
            <a:endParaRPr lang="en-US" dirty="0"/>
          </a:p>
          <a:p>
            <a:r>
              <a:rPr lang="en-US" dirty="0"/>
              <a:t>For example on the index I want to know, as patients leave a service line and go home but end up coming back and going to the ICU – that would mean a different strategy of discharge home planning and support – what impact would that have on our organization ?   </a:t>
            </a:r>
          </a:p>
          <a:p>
            <a:endParaRPr lang="en-US" dirty="0"/>
          </a:p>
          <a:p>
            <a:r>
              <a:rPr lang="en-US" dirty="0"/>
              <a:t>Historically that means a lot of manual work and almost no flexibility – but now, can pick an index category (service line) and a readmission category (</a:t>
            </a:r>
            <a:r>
              <a:rPr lang="en-US" dirty="0" err="1"/>
              <a:t>icu</a:t>
            </a:r>
            <a:r>
              <a:rPr lang="en-US" dirty="0"/>
              <a:t> status) and also limit to home discharges on the index</a:t>
            </a:r>
          </a:p>
          <a:p>
            <a:endParaRPr lang="en-US" dirty="0"/>
          </a:p>
          <a:p>
            <a:r>
              <a:rPr lang="en-US" dirty="0"/>
              <a:t>These are all of the ways you could now toggle automatically between index and readmission characteristics </a:t>
            </a:r>
          </a:p>
          <a:p>
            <a:endParaRPr lang="en-US" dirty="0"/>
          </a:p>
          <a:p>
            <a:r>
              <a:rPr lang="en-US" dirty="0"/>
              <a:t>We also have added in functionally to see the top ten areas driving readmission with patient level details to support case and chart reviews (not shown here for interest of time to present today)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6</a:t>
            </a:fld>
            <a:endParaRPr lang="en-US"/>
          </a:p>
        </p:txBody>
      </p:sp>
    </p:spTree>
    <p:extLst>
      <p:ext uri="{BB962C8B-B14F-4D97-AF65-F5344CB8AC3E}">
        <p14:creationId xmlns:p14="http://schemas.microsoft.com/office/powerpoint/2010/main" val="343213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 the other very existing feature is the ability to toggle between index and readmission characteristics (next slide)</a:t>
            </a:r>
          </a:p>
          <a:p>
            <a:endParaRPr lang="en-US" dirty="0"/>
          </a:p>
          <a:p>
            <a:r>
              <a:rPr lang="en-US" dirty="0"/>
              <a:t>For example on the index I want to know, as patients leave a service line and go home but end up coming back and going to the ICU – that would mean a different strategy of discharge home planning and support – what impact would that have on our organization ?   </a:t>
            </a:r>
          </a:p>
          <a:p>
            <a:endParaRPr lang="en-US" dirty="0"/>
          </a:p>
          <a:p>
            <a:r>
              <a:rPr lang="en-US" dirty="0"/>
              <a:t>Historically that means a lot of manual work and almost no flexibility – but now, can pick an index category (service line) and a readmission category (</a:t>
            </a:r>
            <a:r>
              <a:rPr lang="en-US" dirty="0" err="1"/>
              <a:t>icu</a:t>
            </a:r>
            <a:r>
              <a:rPr lang="en-US" dirty="0"/>
              <a:t> status) and also limit to home discharges on the index</a:t>
            </a:r>
          </a:p>
          <a:p>
            <a:endParaRPr lang="en-US" dirty="0"/>
          </a:p>
          <a:p>
            <a:r>
              <a:rPr lang="en-US" dirty="0"/>
              <a:t>These are all of the ways you could now toggle automatically between index and readmission characteristics </a:t>
            </a:r>
          </a:p>
          <a:p>
            <a:endParaRPr lang="en-US" dirty="0"/>
          </a:p>
          <a:p>
            <a:r>
              <a:rPr lang="en-US" dirty="0"/>
              <a:t>We also have added in functionally to see the top ten areas driving readmission with patient level details to support case and chart reviews (not shown here for interest of time to present today)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7</a:t>
            </a:fld>
            <a:endParaRPr lang="en-US"/>
          </a:p>
        </p:txBody>
      </p:sp>
    </p:spTree>
    <p:extLst>
      <p:ext uri="{BB962C8B-B14F-4D97-AF65-F5344CB8AC3E}">
        <p14:creationId xmlns:p14="http://schemas.microsoft.com/office/powerpoint/2010/main" val="399097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 the other very existing feature is the ability to toggle between index and readmission characteristics (next slide)</a:t>
            </a:r>
          </a:p>
          <a:p>
            <a:endParaRPr lang="en-US" dirty="0"/>
          </a:p>
          <a:p>
            <a:r>
              <a:rPr lang="en-US" dirty="0"/>
              <a:t>For example on the index I want to know, as patients leave a service line and go home but end up coming back and going to the ICU – that would mean a different strategy of discharge home planning and support – what impact would that have on our organization ?   </a:t>
            </a:r>
          </a:p>
          <a:p>
            <a:endParaRPr lang="en-US" dirty="0"/>
          </a:p>
          <a:p>
            <a:r>
              <a:rPr lang="en-US" dirty="0"/>
              <a:t>Historically that means a lot of manual work and almost no flexibility – but now, can pick an index category (service line) and a readmission category (</a:t>
            </a:r>
            <a:r>
              <a:rPr lang="en-US" dirty="0" err="1"/>
              <a:t>icu</a:t>
            </a:r>
            <a:r>
              <a:rPr lang="en-US" dirty="0"/>
              <a:t> status) and also limit to home discharges on the index</a:t>
            </a:r>
          </a:p>
          <a:p>
            <a:endParaRPr lang="en-US" dirty="0"/>
          </a:p>
          <a:p>
            <a:r>
              <a:rPr lang="en-US" dirty="0"/>
              <a:t>These are all of the ways you could now toggle automatically between index and readmission characteristics </a:t>
            </a:r>
          </a:p>
          <a:p>
            <a:endParaRPr lang="en-US" dirty="0"/>
          </a:p>
          <a:p>
            <a:r>
              <a:rPr lang="en-US" dirty="0"/>
              <a:t>We also have added in functionally to see the top ten areas driving readmission with patient level details to support case and chart reviews (not shown here for interest of time to present today)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8</a:t>
            </a:fld>
            <a:endParaRPr lang="en-US"/>
          </a:p>
        </p:txBody>
      </p:sp>
    </p:spTree>
    <p:extLst>
      <p:ext uri="{BB962C8B-B14F-4D97-AF65-F5344CB8AC3E}">
        <p14:creationId xmlns:p14="http://schemas.microsoft.com/office/powerpoint/2010/main" val="1142376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Secondly  – the other very existing feature is the ability to toggle between index and readmission characteristics (next slide)</a:t>
            </a:r>
          </a:p>
          <a:p>
            <a:endParaRPr lang="en-US" dirty="0"/>
          </a:p>
          <a:p>
            <a:r>
              <a:rPr lang="en-US" dirty="0"/>
              <a:t>For example on the index I want to know, as patients leave a service line and go home but end up coming back and going to the ICU – that would mean a different strategy of discharge home planning and support – what impact would that have on our organization ?   </a:t>
            </a:r>
          </a:p>
          <a:p>
            <a:endParaRPr lang="en-US" dirty="0"/>
          </a:p>
          <a:p>
            <a:r>
              <a:rPr lang="en-US" dirty="0"/>
              <a:t>Historically that means a lot of manual work and almost no flexibility – but now, can pick an index category (service line) and a readmission category (</a:t>
            </a:r>
            <a:r>
              <a:rPr lang="en-US" dirty="0" err="1"/>
              <a:t>icu</a:t>
            </a:r>
            <a:r>
              <a:rPr lang="en-US" dirty="0"/>
              <a:t> status) and also limit to home discharges on the index</a:t>
            </a:r>
          </a:p>
          <a:p>
            <a:endParaRPr lang="en-US" dirty="0"/>
          </a:p>
          <a:p>
            <a:r>
              <a:rPr lang="en-US" dirty="0"/>
              <a:t>These are all of the ways you could now toggle automatically between index and readmission characteristics </a:t>
            </a:r>
          </a:p>
          <a:p>
            <a:endParaRPr lang="en-US" dirty="0"/>
          </a:p>
          <a:p>
            <a:r>
              <a:rPr lang="en-US" dirty="0"/>
              <a:t>We also have added in functionally to see the top ten areas driving readmission with patient level details to support case and chart reviews (not shown here for interest of time to present today)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9</a:t>
            </a:fld>
            <a:endParaRPr lang="en-US"/>
          </a:p>
        </p:txBody>
      </p:sp>
    </p:spTree>
    <p:extLst>
      <p:ext uri="{BB962C8B-B14F-4D97-AF65-F5344CB8AC3E}">
        <p14:creationId xmlns:p14="http://schemas.microsoft.com/office/powerpoint/2010/main" val="3326169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15E921F-37C4-9A4A-A306-91EB2DCEE060}"/>
              </a:ext>
            </a:extLst>
          </p:cNvPr>
          <p:cNvSpPr/>
          <p:nvPr userDrawn="1"/>
        </p:nvSpPr>
        <p:spPr bwMode="gray">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257314"/>
              <a:gd name="connsiteY0" fmla="*/ 0 h 6858000"/>
              <a:gd name="connsiteX1" fmla="*/ 12192000 w 12257314"/>
              <a:gd name="connsiteY1" fmla="*/ 0 h 6858000"/>
              <a:gd name="connsiteX2" fmla="*/ 12257314 w 12257314"/>
              <a:gd name="connsiteY2" fmla="*/ 3265715 h 6858000"/>
              <a:gd name="connsiteX3" fmla="*/ 0 w 12257314"/>
              <a:gd name="connsiteY3" fmla="*/ 6858000 h 6858000"/>
              <a:gd name="connsiteX4" fmla="*/ 0 w 12257314"/>
              <a:gd name="connsiteY4" fmla="*/ 0 h 6858000"/>
              <a:gd name="connsiteX0" fmla="*/ 0 w 12273643"/>
              <a:gd name="connsiteY0" fmla="*/ 0 h 6858000"/>
              <a:gd name="connsiteX1" fmla="*/ 12192000 w 12273643"/>
              <a:gd name="connsiteY1" fmla="*/ 0 h 6858000"/>
              <a:gd name="connsiteX2" fmla="*/ 12273643 w 12273643"/>
              <a:gd name="connsiteY2" fmla="*/ 1632858 h 6858000"/>
              <a:gd name="connsiteX3" fmla="*/ 0 w 12273643"/>
              <a:gd name="connsiteY3" fmla="*/ 6858000 h 6858000"/>
              <a:gd name="connsiteX4" fmla="*/ 0 w 12273643"/>
              <a:gd name="connsiteY4" fmla="*/ 0 h 6858000"/>
              <a:gd name="connsiteX0" fmla="*/ 0 w 12192000"/>
              <a:gd name="connsiteY0" fmla="*/ 0 h 6858000"/>
              <a:gd name="connsiteX1" fmla="*/ 12192000 w 12192000"/>
              <a:gd name="connsiteY1" fmla="*/ 0 h 6858000"/>
              <a:gd name="connsiteX2" fmla="*/ 12192000 w 12192000"/>
              <a:gd name="connsiteY2" fmla="*/ 2400301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2367644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2367644"/>
                </a:lnTo>
                <a:lnTo>
                  <a:pt x="0" y="6858000"/>
                </a:lnTo>
                <a:lnTo>
                  <a:pt x="0" y="0"/>
                </a:lnTo>
                <a:close/>
              </a:path>
            </a:pathLst>
          </a:custGeom>
          <a:gradFill>
            <a:gsLst>
              <a:gs pos="0">
                <a:srgbClr val="307AAD"/>
              </a:gs>
              <a:gs pos="98000">
                <a:srgbClr val="307AAD">
                  <a:alpha val="85000"/>
                </a:srgbClr>
              </a:gs>
            </a:gsLst>
            <a:lin ang="0" scaled="1"/>
          </a:gradFill>
          <a:ln w="9525">
            <a:noFill/>
          </a:ln>
          <a:effectLst>
            <a:outerShdw blurRad="508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2" name="Title"/>
          <p:cNvSpPr>
            <a:spLocks noGrp="1"/>
          </p:cNvSpPr>
          <p:nvPr userDrawn="1">
            <p:ph type="ctrTitle" hasCustomPrompt="1"/>
            <p:custDataLst>
              <p:tags r:id="rId1"/>
            </p:custDataLst>
          </p:nvPr>
        </p:nvSpPr>
        <p:spPr>
          <a:xfrm>
            <a:off x="685800" y="1325881"/>
            <a:ext cx="7772400" cy="1270363"/>
          </a:xfrm>
        </p:spPr>
        <p:txBody>
          <a:bodyPr lIns="128016" tIns="64008" rIns="128016" bIns="64008" anchor="b" anchorCtr="0">
            <a:normAutofit/>
          </a:bodyPr>
          <a:lstStyle>
            <a:lvl1pPr algn="l">
              <a:spcBef>
                <a:spcPct val="0"/>
              </a:spcBef>
              <a:defRPr sz="4500" b="1" i="0">
                <a:solidFill>
                  <a:schemeClr val="bg1"/>
                </a:solidFill>
                <a:latin typeface="+mj-lt"/>
              </a:defRPr>
            </a:lvl1pPr>
          </a:lstStyle>
          <a:p>
            <a:r>
              <a:rPr lang="en-US" dirty="0"/>
              <a:t>Click to add title</a:t>
            </a:r>
          </a:p>
        </p:txBody>
      </p:sp>
      <p:sp>
        <p:nvSpPr>
          <p:cNvPr id="6" name="btfpLayoutConfig" hidden="1"/>
          <p:cNvSpPr txBox="1"/>
          <p:nvPr userDrawn="1">
            <p:custDataLst>
              <p:tags r:id="rId2"/>
            </p:custDataLst>
          </p:nvPr>
        </p:nvSpPr>
        <p:spPr>
          <a:xfrm>
            <a:off x="9526" y="12700"/>
            <a:ext cx="609166" cy="69916"/>
          </a:xfrm>
          <a:prstGeom prst="rect">
            <a:avLst/>
          </a:prstGeom>
          <a:noFill/>
        </p:spPr>
        <p:txBody>
          <a:bodyPr vert="horz" wrap="none" lIns="27000" tIns="27000" rIns="27000" bIns="27000" rtlCol="0">
            <a:spAutoFit/>
          </a:bodyPr>
          <a:lstStyle/>
          <a:p>
            <a:pPr marL="133340" indent="-133340" defTabSz="533357">
              <a:spcBef>
                <a:spcPts val="900"/>
              </a:spcBef>
              <a:buFontTx/>
              <a:buChar char="•"/>
            </a:pPr>
            <a:r>
              <a:rPr lang="en-US" sz="100">
                <a:solidFill>
                  <a:srgbClr val="FFFFFF">
                    <a:alpha val="0"/>
                  </a:srgbClr>
                </a:solidFill>
              </a:rPr>
              <a:t>overall_0_131468226384557565 columns_1_131468226384557565 </a:t>
            </a:r>
          </a:p>
        </p:txBody>
      </p:sp>
      <p:pic>
        <p:nvPicPr>
          <p:cNvPr id="11" name="Picture 10">
            <a:extLst>
              <a:ext uri="{FF2B5EF4-FFF2-40B4-BE49-F238E27FC236}">
                <a16:creationId xmlns:a16="http://schemas.microsoft.com/office/drawing/2014/main" id="{39560BEA-979F-F240-B6EA-3390DC021418}"/>
              </a:ext>
            </a:extLst>
          </p:cNvPr>
          <p:cNvPicPr>
            <a:picLocks noChangeAspect="1"/>
          </p:cNvPicPr>
          <p:nvPr userDrawn="1"/>
        </p:nvPicPr>
        <p:blipFill>
          <a:blip r:embed="rId4"/>
          <a:stretch>
            <a:fillRect/>
          </a:stretch>
        </p:blipFill>
        <p:spPr>
          <a:xfrm>
            <a:off x="6221253" y="5460574"/>
            <a:ext cx="2526473" cy="984676"/>
          </a:xfrm>
          <a:prstGeom prst="rect">
            <a:avLst/>
          </a:prstGeom>
        </p:spPr>
      </p:pic>
      <p:sp>
        <p:nvSpPr>
          <p:cNvPr id="19" name="Text Placeholder 18">
            <a:extLst>
              <a:ext uri="{FF2B5EF4-FFF2-40B4-BE49-F238E27FC236}">
                <a16:creationId xmlns:a16="http://schemas.microsoft.com/office/drawing/2014/main" id="{9F000818-D6C4-B44B-BB04-824A1FA0F648}"/>
              </a:ext>
            </a:extLst>
          </p:cNvPr>
          <p:cNvSpPr>
            <a:spLocks noGrp="1"/>
          </p:cNvSpPr>
          <p:nvPr>
            <p:ph type="body" sz="quarter" idx="10"/>
          </p:nvPr>
        </p:nvSpPr>
        <p:spPr>
          <a:xfrm>
            <a:off x="685800" y="2595564"/>
            <a:ext cx="5287566" cy="1355725"/>
          </a:xfrm>
        </p:spPr>
        <p:txBody>
          <a:bodyPr>
            <a:noAutofit/>
          </a:bodyPr>
          <a:lstStyle>
            <a:lvl1pPr>
              <a:defRPr sz="1800" b="0" i="0">
                <a:solidFill>
                  <a:schemeClr val="bg1"/>
                </a:solidFill>
                <a:latin typeface="+mj-lt"/>
              </a:defRPr>
            </a:lvl1pPr>
            <a:lvl2pPr>
              <a:defRPr sz="1800" b="0" i="0">
                <a:solidFill>
                  <a:schemeClr val="bg1"/>
                </a:solidFill>
                <a:latin typeface="Franklin Gothic Medium" panose="020B0603020102020204" pitchFamily="34" charset="0"/>
              </a:defRPr>
            </a:lvl2pPr>
            <a:lvl3pPr>
              <a:defRPr sz="1800" b="0" i="0">
                <a:solidFill>
                  <a:schemeClr val="bg1"/>
                </a:solidFill>
                <a:latin typeface="Franklin Gothic Medium" panose="020B0603020102020204" pitchFamily="34" charset="0"/>
              </a:defRPr>
            </a:lvl3pPr>
            <a:lvl4pPr>
              <a:defRPr sz="1800" b="0" i="0">
                <a:solidFill>
                  <a:schemeClr val="bg1"/>
                </a:solidFill>
                <a:latin typeface="Franklin Gothic Medium" panose="020B0603020102020204" pitchFamily="34" charset="0"/>
              </a:defRPr>
            </a:lvl4pPr>
            <a:lvl5pPr>
              <a:defRPr sz="1800" b="0" i="0">
                <a:solidFill>
                  <a:schemeClr val="bg1"/>
                </a:solidFill>
                <a:latin typeface="Franklin Gothic Medium" panose="020B0603020102020204" pitchFamily="34" charset="0"/>
              </a:defRPr>
            </a:lvl5pPr>
          </a:lstStyle>
          <a:p>
            <a:pPr lvl="0"/>
            <a:r>
              <a:rPr lang="en-US" dirty="0"/>
              <a:t>Edit Master text styles</a:t>
            </a:r>
          </a:p>
        </p:txBody>
      </p:sp>
    </p:spTree>
    <p:extLst>
      <p:ext uri="{BB962C8B-B14F-4D97-AF65-F5344CB8AC3E}">
        <p14:creationId xmlns:p14="http://schemas.microsoft.com/office/powerpoint/2010/main" val="4129040683"/>
      </p:ext>
    </p:extLst>
  </p:cSld>
  <p:clrMapOvr>
    <a:masterClrMapping/>
  </p:clrMapOvr>
  <p:transition/>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DAE12-B695-41C0-B383-0D85BB6F3DF4}"/>
              </a:ext>
            </a:extLst>
          </p:cNvPr>
          <p:cNvSpPr>
            <a:spLocks noGrp="1"/>
          </p:cNvSpPr>
          <p:nvPr>
            <p:ph idx="1"/>
          </p:nvPr>
        </p:nvSpPr>
        <p:spPr>
          <a:xfrm>
            <a:off x="457200" y="1600200"/>
            <a:ext cx="8184696" cy="4526280"/>
          </a:xfrm>
        </p:spPr>
        <p:txBody>
          <a:bodyPr/>
          <a:lstStyle>
            <a:lvl1pPr>
              <a:defRPr b="0" i="0">
                <a:latin typeface="Times New Roman" panose="02020603050405020304" pitchFamily="18" charset="0"/>
                <a:cs typeface="Times New Roman" panose="02020603050405020304" pitchFamily="18" charset="0"/>
              </a:defRPr>
            </a:lvl1pPr>
            <a:lvl2pPr>
              <a:defRPr b="0" i="0">
                <a:latin typeface="Times New Roman" panose="02020603050405020304" pitchFamily="18" charset="0"/>
                <a:cs typeface="Times New Roman" panose="02020603050405020304" pitchFamily="18" charset="0"/>
              </a:defRPr>
            </a:lvl2pPr>
            <a:lvl3pPr>
              <a:defRPr b="0" i="0">
                <a:latin typeface="Times New Roman" panose="02020603050405020304" pitchFamily="18" charset="0"/>
                <a:cs typeface="Times New Roman" panose="02020603050405020304" pitchFamily="18" charset="0"/>
              </a:defRPr>
            </a:lvl3pPr>
            <a:lvl4pPr>
              <a:defRPr b="0" i="0">
                <a:latin typeface="Times New Roman" panose="02020603050405020304" pitchFamily="18" charset="0"/>
                <a:cs typeface="Times New Roman" panose="02020603050405020304" pitchFamily="18" charset="0"/>
              </a:defRPr>
            </a:lvl4pPr>
            <a:lvl5pPr>
              <a:defRPr b="0" i="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9402AC3-805B-4E2A-A073-16AA6059B6C2}"/>
              </a:ext>
            </a:extLst>
          </p:cNvPr>
          <p:cNvSpPr>
            <a:spLocks noGrp="1"/>
          </p:cNvSpPr>
          <p:nvPr>
            <p:ph type="title"/>
          </p:nvPr>
        </p:nvSpPr>
        <p:spPr>
          <a:xfrm>
            <a:off x="457200" y="64008"/>
            <a:ext cx="6172200" cy="1051560"/>
          </a:xfrm>
        </p:spPr>
        <p:txBody>
          <a:bodyPr anchor="ctr"/>
          <a:lstStyle>
            <a:lvl1pPr>
              <a:defRPr b="0" i="0">
                <a:latin typeface="+mj-lt"/>
              </a:defRPr>
            </a:lvl1pPr>
          </a:lstStyle>
          <a:p>
            <a:r>
              <a:rPr lang="en-US"/>
              <a:t>Click to edit Master title style</a:t>
            </a:r>
          </a:p>
        </p:txBody>
      </p:sp>
    </p:spTree>
    <p:extLst>
      <p:ext uri="{BB962C8B-B14F-4D97-AF65-F5344CB8AC3E}">
        <p14:creationId xmlns:p14="http://schemas.microsoft.com/office/powerpoint/2010/main" val="328429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2AC3-805B-4E2A-A073-16AA6059B6C2}"/>
              </a:ext>
            </a:extLst>
          </p:cNvPr>
          <p:cNvSpPr>
            <a:spLocks noGrp="1"/>
          </p:cNvSpPr>
          <p:nvPr>
            <p:ph type="title"/>
          </p:nvPr>
        </p:nvSpPr>
        <p:spPr>
          <a:xfrm>
            <a:off x="457200" y="64008"/>
            <a:ext cx="6172200" cy="1051560"/>
          </a:xfrm>
        </p:spPr>
        <p:txBody>
          <a:bodyPr anchor="ctr"/>
          <a:lstStyle>
            <a:lvl1pPr>
              <a:defRPr b="0" i="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DF2DAE12-B695-41C0-B383-0D85BB6F3DF4}"/>
              </a:ext>
            </a:extLst>
          </p:cNvPr>
          <p:cNvSpPr>
            <a:spLocks noGrp="1"/>
          </p:cNvSpPr>
          <p:nvPr>
            <p:ph idx="1"/>
          </p:nvPr>
        </p:nvSpPr>
        <p:spPr>
          <a:xfrm>
            <a:off x="4616904" y="1600200"/>
            <a:ext cx="4024993" cy="4526280"/>
          </a:xfrm>
        </p:spPr>
        <p:txBody>
          <a:bodyPr/>
          <a:lstStyle>
            <a:lvl1pPr>
              <a:defRPr b="0" i="0">
                <a:latin typeface="Times New Roman" panose="02020603050405020304" pitchFamily="18" charset="0"/>
                <a:cs typeface="Times New Roman" panose="02020603050405020304" pitchFamily="18" charset="0"/>
              </a:defRPr>
            </a:lvl1pPr>
            <a:lvl2pPr>
              <a:defRPr b="0" i="0">
                <a:latin typeface="Times New Roman" panose="02020603050405020304" pitchFamily="18" charset="0"/>
                <a:cs typeface="Times New Roman" panose="02020603050405020304" pitchFamily="18" charset="0"/>
              </a:defRPr>
            </a:lvl2pPr>
            <a:lvl3pPr>
              <a:defRPr b="0" i="0">
                <a:latin typeface="Times New Roman" panose="02020603050405020304" pitchFamily="18" charset="0"/>
                <a:cs typeface="Times New Roman" panose="02020603050405020304" pitchFamily="18" charset="0"/>
              </a:defRPr>
            </a:lvl3pPr>
            <a:lvl4pPr>
              <a:defRPr b="0" i="0">
                <a:latin typeface="Times New Roman" panose="02020603050405020304" pitchFamily="18" charset="0"/>
                <a:cs typeface="Times New Roman" panose="02020603050405020304" pitchFamily="18" charset="0"/>
              </a:defRPr>
            </a:lvl4pPr>
            <a:lvl5pPr>
              <a:defRPr b="0" i="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8476A7-CA12-C345-A610-ABB0549CD094}"/>
              </a:ext>
            </a:extLst>
          </p:cNvPr>
          <p:cNvSpPr>
            <a:spLocks noGrp="1"/>
          </p:cNvSpPr>
          <p:nvPr>
            <p:ph type="body" sz="quarter" idx="10"/>
          </p:nvPr>
        </p:nvSpPr>
        <p:spPr>
          <a:xfrm>
            <a:off x="457200" y="1600200"/>
            <a:ext cx="4024993" cy="45262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579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custDataLst>
              <p:tags r:id="rId1"/>
            </p:custDataLst>
          </p:nvPr>
        </p:nvSpPr>
        <p:spPr/>
        <p:txBody>
          <a:bodyPr/>
          <a:lstStyle/>
          <a:p>
            <a:r>
              <a:rPr lang="en-US"/>
              <a:t>Click to edit Master title style</a:t>
            </a:r>
          </a:p>
        </p:txBody>
      </p:sp>
      <p:sp>
        <p:nvSpPr>
          <p:cNvPr id="3" name="btfpLayoutConfig" hidden="1"/>
          <p:cNvSpPr txBox="1"/>
          <p:nvPr userDrawn="1">
            <p:custDataLst>
              <p:tags r:id="rId2"/>
            </p:custDataLst>
          </p:nvPr>
        </p:nvSpPr>
        <p:spPr bwMode="gray">
          <a:xfrm>
            <a:off x="9525" y="12700"/>
            <a:ext cx="6667500" cy="69916"/>
          </a:xfrm>
          <a:prstGeom prst="rect">
            <a:avLst/>
          </a:prstGeom>
          <a:noFill/>
        </p:spPr>
        <p:txBody>
          <a:bodyPr vert="horz" wrap="square" lIns="27000" tIns="27000" rIns="27000" bIns="27000" rtlCol="0">
            <a:spAutoFit/>
          </a:bodyPr>
          <a:lstStyle/>
          <a:p>
            <a:pPr defTabSz="533357">
              <a:spcBef>
                <a:spcPts val="900"/>
              </a:spcBef>
            </a:pPr>
            <a:r>
              <a:rPr lang="en-US" sz="100">
                <a:solidFill>
                  <a:srgbClr val="FFFFFF">
                    <a:alpha val="0"/>
                  </a:srgbClr>
                </a:solidFill>
              </a:rPr>
              <a:t>overall_0_131959414918610113 columns_1_131959414918610113 </a:t>
            </a:r>
          </a:p>
        </p:txBody>
      </p:sp>
    </p:spTree>
    <p:extLst>
      <p:ext uri="{BB962C8B-B14F-4D97-AF65-F5344CB8AC3E}">
        <p14:creationId xmlns:p14="http://schemas.microsoft.com/office/powerpoint/2010/main" val="864331222"/>
      </p:ext>
    </p:extLst>
  </p:cSld>
  <p:clrMapOvr>
    <a:masterClrMapping/>
  </p:clrMapOvr>
  <p:transition/>
  <p:hf sldNum="0" hdr="0" dt="0"/>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p:bg>
      <p:bgPr>
        <a:gradFill>
          <a:gsLst>
            <a:gs pos="0">
              <a:srgbClr val="307AAD"/>
            </a:gs>
            <a:gs pos="98000">
              <a:srgbClr val="307AAD">
                <a:alpha val="85000"/>
              </a:srgbClr>
            </a:gs>
          </a:gsLst>
          <a:lin ang="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8882A5-1177-4245-B002-A0D960622A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6697" y="6339540"/>
            <a:ext cx="1026093" cy="404253"/>
          </a:xfrm>
          <a:prstGeom prst="rect">
            <a:avLst/>
          </a:prstGeom>
        </p:spPr>
      </p:pic>
      <p:sp>
        <p:nvSpPr>
          <p:cNvPr id="4" name="Text Placeholder 3">
            <a:extLst>
              <a:ext uri="{FF2B5EF4-FFF2-40B4-BE49-F238E27FC236}">
                <a16:creationId xmlns:a16="http://schemas.microsoft.com/office/drawing/2014/main" id="{17B2D0C5-DA42-254F-AC9D-EEE6C722D5E1}"/>
              </a:ext>
            </a:extLst>
          </p:cNvPr>
          <p:cNvSpPr>
            <a:spLocks noGrp="1"/>
          </p:cNvSpPr>
          <p:nvPr>
            <p:ph type="body" sz="quarter" idx="10"/>
          </p:nvPr>
        </p:nvSpPr>
        <p:spPr>
          <a:xfrm>
            <a:off x="459487" y="690664"/>
            <a:ext cx="6184505" cy="5476672"/>
          </a:xfrm>
        </p:spPr>
        <p:txBody>
          <a:bodyPr anchor="ctr">
            <a:normAutofit/>
          </a:bodyPr>
          <a:lstStyle>
            <a:lvl1pPr>
              <a:defRPr sz="3300" b="1" i="0">
                <a:solidFill>
                  <a:schemeClr val="bg1"/>
                </a:solidFill>
                <a:latin typeface="+mj-lt"/>
              </a:defRPr>
            </a:lvl1pPr>
            <a:lvl2pPr>
              <a:defRPr sz="3300" b="1" i="0">
                <a:solidFill>
                  <a:schemeClr val="bg1"/>
                </a:solidFill>
                <a:latin typeface="+mj-lt"/>
              </a:defRPr>
            </a:lvl2pPr>
            <a:lvl3pPr>
              <a:defRPr sz="3300" b="1" i="0">
                <a:solidFill>
                  <a:schemeClr val="bg1"/>
                </a:solidFill>
                <a:latin typeface="+mj-lt"/>
              </a:defRPr>
            </a:lvl3pPr>
            <a:lvl4pPr>
              <a:defRPr sz="3300" b="1" i="0">
                <a:solidFill>
                  <a:schemeClr val="bg1"/>
                </a:solidFill>
                <a:latin typeface="+mj-lt"/>
              </a:defRPr>
            </a:lvl4pPr>
            <a:lvl5pPr>
              <a:defRPr sz="3300" b="1" i="0">
                <a:solidFill>
                  <a:schemeClr val="bg1"/>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0BC1C44-4604-D742-82EF-005E81E83344}"/>
              </a:ext>
            </a:extLst>
          </p:cNvPr>
          <p:cNvSpPr txBox="1"/>
          <p:nvPr userDrawn="1"/>
        </p:nvSpPr>
        <p:spPr bwMode="gray">
          <a:xfrm>
            <a:off x="457201" y="6374563"/>
            <a:ext cx="2527064" cy="239193"/>
          </a:xfrm>
          <a:prstGeom prst="rect">
            <a:avLst/>
          </a:prstGeom>
          <a:noFill/>
        </p:spPr>
        <p:txBody>
          <a:bodyPr wrap="none" lIns="27000" tIns="27000" rIns="27000" bIns="27000" rtlCol="0">
            <a:spAutoFit/>
          </a:bodyPr>
          <a:lstStyle/>
          <a:p>
            <a:pPr marL="0" indent="0">
              <a:buNone/>
            </a:pPr>
            <a:r>
              <a:rPr lang="en-US" sz="1200" b="1" i="1" u="none" strike="noStrike" kern="1200" dirty="0">
                <a:solidFill>
                  <a:schemeClr val="bg1"/>
                </a:solidFill>
                <a:effectLst/>
                <a:latin typeface="Times New Roman" panose="02020603050405020304" pitchFamily="18" charset="0"/>
                <a:ea typeface="+mn-ea"/>
                <a:cs typeface="Times New Roman" panose="02020603050405020304" pitchFamily="18" charset="0"/>
              </a:rPr>
              <a:t>Advancing Health. </a:t>
            </a:r>
            <a:r>
              <a:rPr lang="en-US" sz="1200" b="0" i="1" u="none" strike="noStrike" kern="1200" dirty="0">
                <a:solidFill>
                  <a:schemeClr val="bg1"/>
                </a:solidFill>
                <a:effectLst/>
                <a:latin typeface="Times New Roman" panose="02020603050405020304" pitchFamily="18" charset="0"/>
                <a:ea typeface="+mn-ea"/>
                <a:cs typeface="Times New Roman" panose="02020603050405020304" pitchFamily="18" charset="0"/>
              </a:rPr>
              <a:t>Personalizing Care.</a:t>
            </a:r>
            <a:endParaRPr lang="en-US" sz="1200" b="0" i="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609737" y="6381575"/>
            <a:ext cx="3744825" cy="300082"/>
          </a:xfrm>
          <a:prstGeom prst="rect">
            <a:avLst/>
          </a:prstGeom>
        </p:spPr>
        <p:txBody>
          <a:bodyPr wrap="square">
            <a:spAutoFit/>
          </a:bodyPr>
          <a:lstStyle/>
          <a:p>
            <a:pPr algn="ctr"/>
            <a:r>
              <a:rPr lang="en-US" sz="450" dirty="0"/>
              <a:t>THIS INFORMATION IS PRIVILEGED, CONFIDENTIAL, AND PROTECTED pursuant to state and federal law.</a:t>
            </a:r>
          </a:p>
          <a:p>
            <a:pPr algn="ctr"/>
            <a:r>
              <a:rPr lang="en-US" sz="450" dirty="0"/>
              <a:t>See, e.g., Texas Health and Safety Code § 161.031, et. seq.; Texas Occupations Code, § 151.001, et. seq., § 160.001, et. seq. &amp; § 303.001, et. seq.; 42. U.S.C. 11101, et. seq.; Tex. R. Civ. P. 192.5.</a:t>
            </a:r>
            <a:r>
              <a:rPr lang="en-US" sz="450" baseline="0" dirty="0"/>
              <a:t>  </a:t>
            </a:r>
            <a:r>
              <a:rPr lang="en-US" sz="450" dirty="0"/>
              <a:t>DO NOT COPY, CIRCULATE, OR DISCLOSE OUTSIDE COMMITTEE</a:t>
            </a:r>
          </a:p>
        </p:txBody>
      </p:sp>
    </p:spTree>
    <p:extLst>
      <p:ext uri="{BB962C8B-B14F-4D97-AF65-F5344CB8AC3E}">
        <p14:creationId xmlns:p14="http://schemas.microsoft.com/office/powerpoint/2010/main" val="2877341202"/>
      </p:ext>
    </p:extLst>
  </p:cSld>
  <p:clrMapOvr>
    <a:masterClrMapping/>
  </p:clrMapOvr>
  <p:transition/>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8_Blank">
    <p:bg>
      <p:bgPr>
        <a:gradFill>
          <a:gsLst>
            <a:gs pos="0">
              <a:srgbClr val="307AAD"/>
            </a:gs>
            <a:gs pos="98000">
              <a:srgbClr val="307AAD">
                <a:alpha val="85000"/>
              </a:srgbClr>
            </a:gs>
          </a:gsLst>
          <a:lin ang="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3A9EBA-0F61-F847-8EDD-CE34980430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6697" y="6339540"/>
            <a:ext cx="1026093" cy="404253"/>
          </a:xfrm>
          <a:prstGeom prst="rect">
            <a:avLst/>
          </a:prstGeom>
        </p:spPr>
      </p:pic>
      <p:sp>
        <p:nvSpPr>
          <p:cNvPr id="4" name="Rectangle 3">
            <a:extLst>
              <a:ext uri="{FF2B5EF4-FFF2-40B4-BE49-F238E27FC236}">
                <a16:creationId xmlns:a16="http://schemas.microsoft.com/office/drawing/2014/main" id="{A9E0BA94-5302-E744-8895-5CD61EC9B2DA}"/>
              </a:ext>
            </a:extLst>
          </p:cNvPr>
          <p:cNvSpPr/>
          <p:nvPr userDrawn="1"/>
        </p:nvSpPr>
        <p:spPr bwMode="gray">
          <a:xfrm>
            <a:off x="5083160" y="751890"/>
            <a:ext cx="3542060" cy="514563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2100" b="1" i="1" u="none" strike="noStrike" kern="1200" dirty="0">
                <a:solidFill>
                  <a:schemeClr val="tx2"/>
                </a:solidFill>
                <a:effectLst/>
                <a:latin typeface="+mn-lt"/>
                <a:ea typeface="+mn-ea"/>
                <a:cs typeface="+mn-cs"/>
              </a:rPr>
              <a:t>To create healthier</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communities, now and</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for generations to come.</a:t>
            </a:r>
            <a:endParaRPr lang="en-US" sz="1800" i="1" dirty="0">
              <a:solidFill>
                <a:schemeClr val="tx2"/>
              </a:solidFill>
            </a:endParaRPr>
          </a:p>
        </p:txBody>
      </p:sp>
      <p:sp>
        <p:nvSpPr>
          <p:cNvPr id="5" name="Rectangle 4">
            <a:extLst>
              <a:ext uri="{FF2B5EF4-FFF2-40B4-BE49-F238E27FC236}">
                <a16:creationId xmlns:a16="http://schemas.microsoft.com/office/drawing/2014/main" id="{8EA3D1B1-D76E-9E48-852A-B5D68063598F}"/>
              </a:ext>
            </a:extLst>
          </p:cNvPr>
          <p:cNvSpPr/>
          <p:nvPr userDrawn="1"/>
        </p:nvSpPr>
        <p:spPr bwMode="gray">
          <a:xfrm>
            <a:off x="697231" y="751891"/>
            <a:ext cx="3542059" cy="514563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2100" b="1" i="1" u="none" strike="noStrike" kern="1200" dirty="0">
                <a:solidFill>
                  <a:schemeClr val="tx2"/>
                </a:solidFill>
                <a:effectLst/>
                <a:latin typeface="+mn-lt"/>
                <a:ea typeface="+mn-ea"/>
                <a:cs typeface="+mn-cs"/>
              </a:rPr>
              <a:t>Memorial Hermann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Health System is a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nonprofit, values-driven, community-owned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health system dedicated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to improving health.</a:t>
            </a:r>
            <a:endParaRPr lang="en-US" sz="1800" i="1" dirty="0">
              <a:solidFill>
                <a:schemeClr val="tx2"/>
              </a:solidFill>
            </a:endParaRPr>
          </a:p>
        </p:txBody>
      </p:sp>
      <p:sp>
        <p:nvSpPr>
          <p:cNvPr id="6" name="Rectangle 5">
            <a:extLst>
              <a:ext uri="{FF2B5EF4-FFF2-40B4-BE49-F238E27FC236}">
                <a16:creationId xmlns:a16="http://schemas.microsoft.com/office/drawing/2014/main" id="{E0FA2F83-B365-DE49-97B1-4D66DD96DECD}"/>
              </a:ext>
            </a:extLst>
          </p:cNvPr>
          <p:cNvSpPr/>
          <p:nvPr userDrawn="1"/>
        </p:nvSpPr>
        <p:spPr bwMode="gray">
          <a:xfrm>
            <a:off x="6043375" y="1134110"/>
            <a:ext cx="1621631" cy="58928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1200" spc="225" dirty="0">
                <a:solidFill>
                  <a:schemeClr val="accent1"/>
                </a:solidFill>
                <a:latin typeface="+mj-lt"/>
              </a:rPr>
              <a:t>OUR VISION</a:t>
            </a:r>
          </a:p>
        </p:txBody>
      </p:sp>
      <p:sp>
        <p:nvSpPr>
          <p:cNvPr id="9" name="Rectangle 8">
            <a:extLst>
              <a:ext uri="{FF2B5EF4-FFF2-40B4-BE49-F238E27FC236}">
                <a16:creationId xmlns:a16="http://schemas.microsoft.com/office/drawing/2014/main" id="{22A9BF62-0B0E-664C-8499-2083D79FE84F}"/>
              </a:ext>
            </a:extLst>
          </p:cNvPr>
          <p:cNvSpPr/>
          <p:nvPr userDrawn="1"/>
        </p:nvSpPr>
        <p:spPr bwMode="gray">
          <a:xfrm>
            <a:off x="1657444" y="1134110"/>
            <a:ext cx="1621631" cy="589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1200" spc="225" dirty="0">
                <a:solidFill>
                  <a:schemeClr val="accent1"/>
                </a:solidFill>
                <a:latin typeface="+mj-lt"/>
              </a:rPr>
              <a:t>OUR MISSION</a:t>
            </a:r>
          </a:p>
        </p:txBody>
      </p:sp>
      <p:sp>
        <p:nvSpPr>
          <p:cNvPr id="3" name="Rectangle 2">
            <a:extLst>
              <a:ext uri="{FF2B5EF4-FFF2-40B4-BE49-F238E27FC236}">
                <a16:creationId xmlns:a16="http://schemas.microsoft.com/office/drawing/2014/main" id="{2C9E9465-5AC2-164C-8F07-0D904DD77C26}"/>
              </a:ext>
            </a:extLst>
          </p:cNvPr>
          <p:cNvSpPr/>
          <p:nvPr userDrawn="1"/>
        </p:nvSpPr>
        <p:spPr bwMode="gray">
          <a:xfrm>
            <a:off x="2215041" y="1795781"/>
            <a:ext cx="506437" cy="2743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10" name="Rectangle 9">
            <a:extLst>
              <a:ext uri="{FF2B5EF4-FFF2-40B4-BE49-F238E27FC236}">
                <a16:creationId xmlns:a16="http://schemas.microsoft.com/office/drawing/2014/main" id="{B80653FA-7931-5049-90E4-15EEA801688F}"/>
              </a:ext>
            </a:extLst>
          </p:cNvPr>
          <p:cNvSpPr/>
          <p:nvPr userDrawn="1"/>
        </p:nvSpPr>
        <p:spPr bwMode="gray">
          <a:xfrm>
            <a:off x="6600971" y="1795781"/>
            <a:ext cx="506437" cy="2743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11" name="TextBox 10">
            <a:extLst>
              <a:ext uri="{FF2B5EF4-FFF2-40B4-BE49-F238E27FC236}">
                <a16:creationId xmlns:a16="http://schemas.microsoft.com/office/drawing/2014/main" id="{31FC1EDE-4A49-1A4D-B6D0-817FAA214478}"/>
              </a:ext>
            </a:extLst>
          </p:cNvPr>
          <p:cNvSpPr txBox="1"/>
          <p:nvPr userDrawn="1"/>
        </p:nvSpPr>
        <p:spPr bwMode="gray">
          <a:xfrm>
            <a:off x="457201" y="6374563"/>
            <a:ext cx="2527064" cy="239193"/>
          </a:xfrm>
          <a:prstGeom prst="rect">
            <a:avLst/>
          </a:prstGeom>
          <a:noFill/>
        </p:spPr>
        <p:txBody>
          <a:bodyPr wrap="none" lIns="27000" tIns="27000" rIns="27000" bIns="27000" rtlCol="0">
            <a:spAutoFit/>
          </a:bodyPr>
          <a:lstStyle/>
          <a:p>
            <a:pPr marL="0" indent="0">
              <a:buNone/>
            </a:pPr>
            <a:r>
              <a:rPr lang="en-US" sz="1200" b="1" i="1" u="none" strike="noStrike" kern="1200" dirty="0">
                <a:solidFill>
                  <a:schemeClr val="bg1"/>
                </a:solidFill>
                <a:effectLst/>
                <a:latin typeface="Times New Roman" panose="02020603050405020304" pitchFamily="18" charset="0"/>
                <a:ea typeface="+mn-ea"/>
                <a:cs typeface="Times New Roman" panose="02020603050405020304" pitchFamily="18" charset="0"/>
              </a:rPr>
              <a:t>Advancing Health. </a:t>
            </a:r>
            <a:r>
              <a:rPr lang="en-US" sz="1200" b="0" i="1" u="none" strike="noStrike" kern="1200" dirty="0">
                <a:solidFill>
                  <a:schemeClr val="bg1"/>
                </a:solidFill>
                <a:effectLst/>
                <a:latin typeface="Times New Roman" panose="02020603050405020304" pitchFamily="18" charset="0"/>
                <a:ea typeface="+mn-ea"/>
                <a:cs typeface="Times New Roman" panose="02020603050405020304" pitchFamily="18" charset="0"/>
              </a:rPr>
              <a:t>Personalizing Care.</a:t>
            </a:r>
            <a:endParaRPr lang="en-US" sz="1200" b="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154605"/>
      </p:ext>
    </p:extLst>
  </p:cSld>
  <p:clrMapOvr>
    <a:masterClrMapping/>
  </p:clrMapOvr>
  <p:transition/>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BtfpConfiguration" hidden="1"/>
          <p:cNvSpPr txBox="1"/>
          <p:nvPr userDrawn="1">
            <p:custDataLst>
              <p:tags r:id="rId8"/>
            </p:custDataLst>
          </p:nvPr>
        </p:nvSpPr>
        <p:spPr bwMode="hidden">
          <a:xfrm>
            <a:off x="0" y="0"/>
            <a:ext cx="27000" cy="36000"/>
          </a:xfrm>
          <a:prstGeom prst="rect">
            <a:avLst/>
          </a:prstGeom>
          <a:noFill/>
        </p:spPr>
        <p:txBody>
          <a:bodyPr wrap="none" lIns="0" tIns="0" rIns="0" bIns="0" rtlCol="0">
            <a:noAutofit/>
          </a:bodyPr>
          <a:lstStyle/>
          <a:p>
            <a:pPr defTabSz="533357">
              <a:spcBef>
                <a:spcPts val="900"/>
              </a:spcBef>
            </a:pPr>
            <a:r>
              <a:rPr lang="en-US" sz="100">
                <a:solidFill>
                  <a:prstClr val="white">
                    <a:alpha val="0"/>
                  </a:prstClr>
                </a:solidFill>
              </a:rPr>
              <a:t>&lt;btfp&gt;
  &lt;!-- North America Graphics. 2.26.2019. DAL. CORE. 
       Instructions for the &lt;template&gt; tag:
       Keep "version" and "type" options unchanged.
       Set "name" option to the client name that should appear on the client color section. 
       Set "pageSize" to the paper size you are setting this slide master up on. Valid values are: "widescreen" (which equals 16:9), "4_3", "a4" and "letter". Observe capitalization! --&gt;
  &lt;template version="2.0.14" type="unbranded" name="Memorial Hermann_16.9" pageSize="widescreen"&gt;
    &lt;!-- Instructions for &lt;settings&gt; tag:
         In each sub-tag set the hex code of the RGB color you wish to use for the standard elements when they are created on this slide master.
         If the value is missing or invalid, default colors will be used. --&gt;
    &lt;settings&gt;
      &lt;runningAgendaBackColorLeft&gt;#1F497D&lt;/runningAgendaBackColorLeft&gt;
      &lt;runningAgendaBackColorRight&gt;#4F81BD&lt;/runningAgendaBackColorRight&gt;
      &lt;runningAgendaTextColorLeft&gt;#FFFFFF&lt;/runningAgendaTextColorLeft&gt;
      &lt;runningAgendaTextColorRight&gt;#FFFFFF&lt;/runningAgendaTextColorRight&gt;
      &lt;columnHeaderLineColor&gt;#000000&lt;/columnHeaderLineColor&gt;
      &lt;columnHeaderTextColor&gt;#000000&lt;/columnHeaderTextColor&gt;
      &lt;rowHeaderLineColor&gt;#000000&lt;/rowHeaderLineColor&gt;
      &lt;rowHeaderTextColor&gt;#000000&lt;/rowHeaderTextColor&gt;
      &lt;bainArrowLineColor&gt;#948A54&lt;/bainArrowLineColor&gt;
      &lt;bainArrowTextColor&gt;#948A54&lt;/bainArrowTextColor&gt;
      &lt;percentageCircleFullCircleColor&gt;#EEECE1&lt;/percentageCircleFullCircleColor&gt;
      &lt;percentageCircleTextHighlightColor&gt;#948A54&lt;/percentageCircleTextHighlightColor&gt;
      &lt;statusStickerColor&gt;#000000&lt;/statusStickerColor&gt;
      &lt;calloutBackColor&gt;#FFFFFF&lt;/calloutBackColor&gt;
      &lt;calloutTextLineColor&gt;#000000&lt;/calloutTextLineColor&gt;
      &lt;numberBubbleBackColor&gt;#FFFFFF&lt;/numberBubbleBackColor&gt;
      &lt;numberBubbleTextLineColor&gt;#948A54&lt;/numberBubbleTextLineColor&gt;
      &lt;valueChainTextLineColor&gt;#000000&lt;/valueChainTextLineColor&gt;
      &lt;agendaHighlightColor&gt;#948A54&lt;/agendaHighlightColor&gt;
      &lt;!-- The &lt;tableAccentNumber&gt; defines which table layout from the "Light Style 1" row should be applied for newly created tables. 
           Valid values are 0, 1, 2, 3, 4, 5, and 6 - representing the layouts on the Table Layout drop-down from left to right. 
           The highlight colors used in those table layouts link to the Theme color palette, they cannot be specified here. --&gt;
      &lt;tableAccentNumber&gt;1&lt;/tableAccentNumber&gt;
      &lt;!-- The &lt;statusStickerRunningAgendaFontSize&gt; tag determines what font size should be applied to newly created status stickers and running agendas. 
           Valid values are integer numbers. If the option is not present or not valid, the default is used. --&gt;
      &lt;statusStickerRunningAgendaFontSize&gt;12&lt;/statusStickerRunningAgendaFontSize&gt;
      &lt;!-- The &lt;columnSpacing&gt; tag determines the width of the spacing between columns in pt.
           Valid values are integer numbers, min. 28, max. 85 (~1-3cm). If the option is not present or not valid, the default is used. --&gt;
      &lt;columnSpacing&gt;36&lt;/columnSpacing&gt;
    &lt;/settings&gt;
    &lt;!-- Instructions for &lt;colors&gt; tag:
         Use any number of &lt;color&gt;...&lt;/color&gt; lines. Each line creates a client color on the client color palette in the order they appear here.
         The client color hex code goes between the &lt;color&gt; and &lt;/color&gt; tags.
         The &lt;color&gt; tag may have the option "contrastingTextColor". If it is set to a valid RGB hex code then that color will be used for text if the user applies the client color to fill a shape. 
         Hence, contrastingTextColor usually is white (#FFFFFF), black (#000000) or another dark color. --&gt;
    &lt;colors&gt;
      &lt;color contrastingTextColor="#000000"&gt;#EEECE1&lt;/color&gt;
      &lt;color contrastingTextColor="#FFFFFF"&gt;#948A54&lt;/color&gt;
      &lt;color contrastingTextColor="#FFFFFF"&gt;#1F497D&lt;/color&gt;
      &lt;color contrastingTextColor="#FFFFFF"&gt;#4F81BD&lt;/color&gt;
      &lt;color contrastingTextColor="#FFFFFF"&gt;#C0504D&lt;/color&gt;
      &lt;color contrastingTextColor="#000000"&gt;#9BBB59&lt;/color&gt;
      &lt;color contrastingTextColor="#FFFFFF"&gt;#8064A2&lt;/color&gt;
      &lt;color contrastingTextColor="#FFFFFF"&gt;#4BACC6&lt;/color&gt;
      &lt;color contrastingTextColor="#000000"&gt;#F79646&lt;/color&gt;
    &lt;/colors&gt;
  &lt;/template&gt;
&lt;/btfp&gt;</a:t>
            </a:r>
          </a:p>
        </p:txBody>
      </p:sp>
      <p:sp>
        <p:nvSpPr>
          <p:cNvPr id="19" name="SlideNumber"/>
          <p:cNvSpPr/>
          <p:nvPr userDrawn="1">
            <p:custDataLst>
              <p:tags r:id="rId9"/>
            </p:custDataLst>
          </p:nvPr>
        </p:nvSpPr>
        <p:spPr bwMode="gray">
          <a:xfrm>
            <a:off x="3506153" y="6221694"/>
            <a:ext cx="2131695" cy="365760"/>
          </a:xfrm>
          <a:prstGeom prst="roundRect">
            <a:avLst>
              <a:gd name="adj" fmla="val 0"/>
            </a:avLst>
          </a:prstGeom>
          <a:noFill/>
          <a:ln w="1905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80010" tIns="40005" rIns="80010" bIns="40005" rtlCol="0" anchor="ctr" anchorCtr="0">
            <a:noAutofit/>
          </a:bodyPr>
          <a:lstStyle/>
          <a:p>
            <a:pPr algn="ctr" defTabSz="533357">
              <a:spcBef>
                <a:spcPct val="0"/>
              </a:spcBef>
            </a:pPr>
            <a:fld id="{BB69BBE8-4DB2-4642-B003-B220ACD5A2FD}" type="slidenum">
              <a:rPr lang="en-US" sz="750" b="0" i="0">
                <a:solidFill>
                  <a:schemeClr val="bg1">
                    <a:lumMod val="75000"/>
                  </a:schemeClr>
                </a:solidFill>
                <a:latin typeface="Times New Roman" panose="02020603050405020304" pitchFamily="18" charset="0"/>
                <a:cs typeface="Times New Roman" panose="02020603050405020304" pitchFamily="18" charset="0"/>
              </a:rPr>
              <a:pPr algn="ctr" defTabSz="533357">
                <a:spcBef>
                  <a:spcPct val="0"/>
                </a:spcBef>
              </a:pPr>
              <a:t>‹#›</a:t>
            </a:fld>
            <a:endParaRPr lang="fr-FR" sz="750" b="0" i="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 name="Text Placeholder"/>
          <p:cNvSpPr>
            <a:spLocks noGrp="1"/>
          </p:cNvSpPr>
          <p:nvPr>
            <p:ph type="body" idx="1"/>
            <p:custDataLst>
              <p:tags r:id="rId10"/>
            </p:custDataLst>
          </p:nvPr>
        </p:nvSpPr>
        <p:spPr>
          <a:xfrm>
            <a:off x="457200" y="1600200"/>
            <a:ext cx="8229600" cy="45262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Title"/>
          <p:cNvSpPr>
            <a:spLocks noGrp="1"/>
          </p:cNvSpPr>
          <p:nvPr>
            <p:ph type="title"/>
            <p:custDataLst>
              <p:tags r:id="rId11"/>
            </p:custDataLst>
          </p:nvPr>
        </p:nvSpPr>
        <p:spPr>
          <a:xfrm>
            <a:off x="457200" y="64851"/>
            <a:ext cx="6172200" cy="1051560"/>
          </a:xfrm>
          <a:prstGeom prst="rect">
            <a:avLst/>
          </a:prstGeom>
        </p:spPr>
        <p:txBody>
          <a:bodyPr vert="horz" lIns="91440" tIns="45720" rIns="91440" bIns="45720" rtlCol="0" anchor="ctr" anchorCtr="0">
            <a:noAutofit/>
          </a:bodyPr>
          <a:lstStyle/>
          <a:p>
            <a:r>
              <a:rPr lang="en-US" dirty="0"/>
              <a:t>Click to edit Master title style</a:t>
            </a:r>
          </a:p>
        </p:txBody>
      </p:sp>
      <p:sp>
        <p:nvSpPr>
          <p:cNvPr id="4" name="btfpLayoutConfig" hidden="1"/>
          <p:cNvSpPr txBox="1"/>
          <p:nvPr userDrawn="1">
            <p:custDataLst>
              <p:tags r:id="rId12"/>
            </p:custDataLst>
          </p:nvPr>
        </p:nvSpPr>
        <p:spPr>
          <a:xfrm>
            <a:off x="9526" y="12700"/>
            <a:ext cx="609166" cy="69916"/>
          </a:xfrm>
          <a:prstGeom prst="rect">
            <a:avLst/>
          </a:prstGeom>
          <a:noFill/>
        </p:spPr>
        <p:txBody>
          <a:bodyPr vert="horz" wrap="none" lIns="27000" tIns="27000" rIns="27000" bIns="27000" rtlCol="0">
            <a:spAutoFit/>
          </a:bodyPr>
          <a:lstStyle/>
          <a:p>
            <a:pPr marL="133340" indent="-133340" defTabSz="533357">
              <a:spcBef>
                <a:spcPts val="900"/>
              </a:spcBef>
              <a:buFontTx/>
              <a:buChar char="•"/>
            </a:pPr>
            <a:r>
              <a:rPr lang="en-US" sz="100">
                <a:solidFill>
                  <a:srgbClr val="FFFFFF">
                    <a:alpha val="0"/>
                  </a:srgbClr>
                </a:solidFill>
              </a:rPr>
              <a:t>overall_0_131468204519021135 columns_1_131468204519021135 </a:t>
            </a:r>
          </a:p>
        </p:txBody>
      </p:sp>
      <p:pic>
        <p:nvPicPr>
          <p:cNvPr id="11" name="Picture 10">
            <a:extLst>
              <a:ext uri="{FF2B5EF4-FFF2-40B4-BE49-F238E27FC236}">
                <a16:creationId xmlns:a16="http://schemas.microsoft.com/office/drawing/2014/main" id="{7D1F632F-CAA7-4D46-9D2D-B08AEE017018}"/>
              </a:ext>
            </a:extLst>
          </p:cNvPr>
          <p:cNvPicPr>
            <a:picLocks noChangeAspect="1"/>
          </p:cNvPicPr>
          <p:nvPr userDrawn="1"/>
        </p:nvPicPr>
        <p:blipFill>
          <a:blip r:embed="rId13"/>
          <a:stretch>
            <a:fillRect/>
          </a:stretch>
        </p:blipFill>
        <p:spPr>
          <a:xfrm>
            <a:off x="7906746" y="6139062"/>
            <a:ext cx="1037229" cy="404253"/>
          </a:xfrm>
          <a:prstGeom prst="rect">
            <a:avLst/>
          </a:prstGeom>
        </p:spPr>
      </p:pic>
      <p:sp>
        <p:nvSpPr>
          <p:cNvPr id="6" name="Rectangle 5">
            <a:extLst>
              <a:ext uri="{FF2B5EF4-FFF2-40B4-BE49-F238E27FC236}">
                <a16:creationId xmlns:a16="http://schemas.microsoft.com/office/drawing/2014/main" id="{F9150436-7A0B-2849-9C4C-747BFF0BBB65}"/>
              </a:ext>
            </a:extLst>
          </p:cNvPr>
          <p:cNvSpPr/>
          <p:nvPr userDrawn="1"/>
        </p:nvSpPr>
        <p:spPr bwMode="gray">
          <a:xfrm>
            <a:off x="0" y="1171074"/>
            <a:ext cx="9156032" cy="94228"/>
          </a:xfrm>
          <a:prstGeom prst="rect">
            <a:avLst/>
          </a:prstGeom>
          <a:gradFill>
            <a:gsLst>
              <a:gs pos="0">
                <a:schemeClr val="accent1"/>
              </a:gs>
              <a:gs pos="100000">
                <a:schemeClr val="bg1"/>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9" name="TextBox 8">
            <a:extLst>
              <a:ext uri="{FF2B5EF4-FFF2-40B4-BE49-F238E27FC236}">
                <a16:creationId xmlns:a16="http://schemas.microsoft.com/office/drawing/2014/main" id="{CD4AB496-CBF1-034E-9A7B-031B005930EE}"/>
              </a:ext>
            </a:extLst>
          </p:cNvPr>
          <p:cNvSpPr txBox="1"/>
          <p:nvPr userDrawn="1"/>
        </p:nvSpPr>
        <p:spPr bwMode="gray">
          <a:xfrm>
            <a:off x="200026" y="6232651"/>
            <a:ext cx="2527064" cy="239193"/>
          </a:xfrm>
          <a:prstGeom prst="rect">
            <a:avLst/>
          </a:prstGeom>
          <a:noFill/>
        </p:spPr>
        <p:txBody>
          <a:bodyPr wrap="none" lIns="27000" tIns="27000" rIns="27000" bIns="27000" rtlCol="0">
            <a:spAutoFit/>
          </a:bodyPr>
          <a:lstStyle/>
          <a:p>
            <a:pPr marL="0" indent="0">
              <a:buNone/>
            </a:pPr>
            <a:r>
              <a:rPr lang="en-US" sz="1200" b="1" i="1" u="none" strike="noStrike" kern="1200" dirty="0">
                <a:solidFill>
                  <a:schemeClr val="tx2"/>
                </a:solidFill>
                <a:effectLst/>
                <a:latin typeface="Times New Roman" panose="02020603050405020304" pitchFamily="18" charset="0"/>
                <a:ea typeface="+mn-ea"/>
                <a:cs typeface="Times New Roman" panose="02020603050405020304" pitchFamily="18" charset="0"/>
              </a:rPr>
              <a:t>Advancing Health. </a:t>
            </a:r>
            <a:r>
              <a:rPr lang="en-US" sz="1200" b="0" i="1" u="none" strike="noStrike" kern="1200" dirty="0">
                <a:solidFill>
                  <a:schemeClr val="tx2"/>
                </a:solidFill>
                <a:effectLst/>
                <a:latin typeface="Times New Roman" panose="02020603050405020304" pitchFamily="18" charset="0"/>
                <a:ea typeface="+mn-ea"/>
                <a:cs typeface="Times New Roman" panose="02020603050405020304" pitchFamily="18" charset="0"/>
              </a:rPr>
              <a:t>Personalizing Care.</a:t>
            </a:r>
            <a:endParaRPr lang="en-US" sz="1200" b="0" i="1" dirty="0">
              <a:solidFill>
                <a:schemeClr val="tx2"/>
              </a:solidFill>
              <a:latin typeface="Times New Roman" panose="02020603050405020304" pitchFamily="18" charset="0"/>
              <a:cs typeface="Times New Roman" panose="02020603050405020304" pitchFamily="18" charset="0"/>
            </a:endParaRPr>
          </a:p>
        </p:txBody>
      </p:sp>
      <p:sp>
        <p:nvSpPr>
          <p:cNvPr id="10" name="Rectangle 9"/>
          <p:cNvSpPr/>
          <p:nvPr userDrawn="1"/>
        </p:nvSpPr>
        <p:spPr>
          <a:xfrm>
            <a:off x="12032" y="6487327"/>
            <a:ext cx="9144000" cy="334707"/>
          </a:xfrm>
          <a:prstGeom prst="rect">
            <a:avLst/>
          </a:prstGeom>
        </p:spPr>
        <p:txBody>
          <a:bodyPr wrap="square">
            <a:spAutoFit/>
          </a:bodyPr>
          <a:lstStyle/>
          <a:p>
            <a:pPr algn="ctr"/>
            <a:r>
              <a:rPr lang="en-US" sz="525" dirty="0">
                <a:solidFill>
                  <a:srgbClr val="737568"/>
                </a:solidFill>
                <a:latin typeface="Times New Roman" panose="02020603050405020304" pitchFamily="18" charset="0"/>
                <a:cs typeface="Times New Roman" panose="02020603050405020304" pitchFamily="18" charset="0"/>
              </a:rPr>
              <a:t>THIS INFORMATION IS PRIVILEGED, CONFIDENTIAL, AND PROTECTED pursuant to state and federal law.</a:t>
            </a:r>
          </a:p>
          <a:p>
            <a:pPr algn="ctr"/>
            <a:r>
              <a:rPr lang="en-US" sz="525" dirty="0">
                <a:solidFill>
                  <a:srgbClr val="737568"/>
                </a:solidFill>
                <a:latin typeface="Times New Roman" panose="02020603050405020304" pitchFamily="18" charset="0"/>
                <a:cs typeface="Times New Roman" panose="02020603050405020304" pitchFamily="18" charset="0"/>
              </a:rPr>
              <a:t>See, e.g., Texas Health and Safety Code § 161.031, et. seq.; Texas Occupations Code, § 151.001, et. seq., § 160.001, et. seq. &amp; § 303.001, et. seq.; 42. U.S.C. 11101, et. seq.; Tex. R. Civ. P. 192.5.</a:t>
            </a:r>
            <a:r>
              <a:rPr lang="en-US" sz="525" baseline="0" dirty="0">
                <a:solidFill>
                  <a:srgbClr val="737568"/>
                </a:solidFill>
                <a:latin typeface="Times New Roman" panose="02020603050405020304" pitchFamily="18" charset="0"/>
                <a:cs typeface="Times New Roman" panose="02020603050405020304" pitchFamily="18" charset="0"/>
              </a:rPr>
              <a:t>  </a:t>
            </a:r>
          </a:p>
          <a:p>
            <a:pPr algn="ctr"/>
            <a:r>
              <a:rPr lang="en-US" sz="525" dirty="0">
                <a:solidFill>
                  <a:srgbClr val="737568"/>
                </a:solidFill>
                <a:latin typeface="Times New Roman" panose="02020603050405020304" pitchFamily="18" charset="0"/>
                <a:cs typeface="Times New Roman" panose="02020603050405020304" pitchFamily="18" charset="0"/>
              </a:rPr>
              <a:t>DO NOT COPY, CIRCULATE, OR DISCLOSE OUTSIDE COMMITTEE</a:t>
            </a:r>
          </a:p>
        </p:txBody>
      </p:sp>
    </p:spTree>
    <p:extLst>
      <p:ext uri="{BB962C8B-B14F-4D97-AF65-F5344CB8AC3E}">
        <p14:creationId xmlns:p14="http://schemas.microsoft.com/office/powerpoint/2010/main" val="85562642"/>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4" r:id="rId6"/>
  </p:sldLayoutIdLst>
  <p:transition/>
  <p:txStyles>
    <p:titleStyle>
      <a:lvl1pPr algn="l" defTabSz="533357" rtl="0" eaLnBrk="1" latinLnBrk="0" hangingPunct="1">
        <a:lnSpc>
          <a:spcPct val="100000"/>
        </a:lnSpc>
        <a:spcBef>
          <a:spcPct val="0"/>
        </a:spcBef>
        <a:buNone/>
        <a:defRPr sz="2100" b="0" i="0" kern="1200">
          <a:solidFill>
            <a:schemeClr val="tx2"/>
          </a:solidFill>
          <a:latin typeface="+mj-lt"/>
          <a:ea typeface="+mj-ea"/>
          <a:cs typeface="+mj-cs"/>
        </a:defRPr>
      </a:lvl1pPr>
    </p:titleStyle>
    <p:bodyStyle>
      <a:lvl1pPr marL="135721" indent="-135721" algn="l" defTabSz="685712" rtl="0" eaLnBrk="1" latinLnBrk="0" hangingPunct="1">
        <a:lnSpc>
          <a:spcPct val="100000"/>
        </a:lnSpc>
        <a:spcBef>
          <a:spcPts val="690"/>
        </a:spcBef>
        <a:buFont typeface="Arial" panose="020B0604020202020204" pitchFamily="34" charset="0"/>
        <a:buChar char="•"/>
        <a:defRPr sz="1200" kern="1200">
          <a:solidFill>
            <a:schemeClr val="tx2"/>
          </a:solidFill>
          <a:latin typeface="Times New Roman" panose="02020603050405020304" pitchFamily="18" charset="0"/>
          <a:ea typeface="+mn-ea"/>
          <a:cs typeface="Times New Roman" panose="02020603050405020304" pitchFamily="18" charset="0"/>
        </a:defRPr>
      </a:lvl1pPr>
      <a:lvl2pPr marL="271441" indent="-135721" algn="l" defTabSz="685712" rtl="0" eaLnBrk="1" latinLnBrk="0" hangingPunct="1">
        <a:lnSpc>
          <a:spcPct val="100000"/>
        </a:lnSpc>
        <a:spcBef>
          <a:spcPts val="690"/>
        </a:spcBef>
        <a:buFont typeface="Arial" panose="020B0604020202020204" pitchFamily="34" charset="0"/>
        <a:buChar char="–"/>
        <a:defRPr sz="1050" kern="1200">
          <a:solidFill>
            <a:schemeClr val="tx2"/>
          </a:solidFill>
          <a:latin typeface="Times New Roman" panose="02020603050405020304" pitchFamily="18" charset="0"/>
          <a:ea typeface="+mn-ea"/>
          <a:cs typeface="Times New Roman" panose="02020603050405020304" pitchFamily="18" charset="0"/>
        </a:defRPr>
      </a:lvl2pPr>
      <a:lvl3pPr marL="401209" indent="-129768" algn="l" defTabSz="685712" rtl="0" eaLnBrk="1" latinLnBrk="0" hangingPunct="1">
        <a:lnSpc>
          <a:spcPct val="100000"/>
        </a:lnSpc>
        <a:spcBef>
          <a:spcPts val="690"/>
        </a:spcBef>
        <a:buFont typeface="Arial" panose="020B0604020202020204" pitchFamily="34" charset="0"/>
        <a:buChar char="&gt;"/>
        <a:defRPr sz="1050" kern="1200">
          <a:solidFill>
            <a:schemeClr val="tx2"/>
          </a:solidFill>
          <a:latin typeface="Times New Roman" panose="02020603050405020304" pitchFamily="18" charset="0"/>
          <a:ea typeface="+mn-ea"/>
          <a:cs typeface="Times New Roman" panose="02020603050405020304" pitchFamily="18" charset="0"/>
        </a:defRPr>
      </a:lvl3pPr>
      <a:lvl4pPr marL="536930" indent="-135721" algn="l" defTabSz="685712" rtl="0" eaLnBrk="1" latinLnBrk="0" hangingPunct="1">
        <a:lnSpc>
          <a:spcPct val="100000"/>
        </a:lnSpc>
        <a:spcBef>
          <a:spcPts val="690"/>
        </a:spcBef>
        <a:buFont typeface="Arial" panose="020B0604020202020204" pitchFamily="34" charset="0"/>
        <a:buChar char="–"/>
        <a:defRPr sz="1050" kern="1200">
          <a:solidFill>
            <a:schemeClr val="tx2"/>
          </a:solidFill>
          <a:latin typeface="Times New Roman" panose="02020603050405020304" pitchFamily="18" charset="0"/>
          <a:ea typeface="+mn-ea"/>
          <a:cs typeface="Times New Roman" panose="02020603050405020304" pitchFamily="18" charset="0"/>
        </a:defRPr>
      </a:lvl4pPr>
      <a:lvl5pPr marL="673840" indent="-136912" algn="l" defTabSz="685712" rtl="0" eaLnBrk="1" latinLnBrk="0" hangingPunct="1">
        <a:lnSpc>
          <a:spcPct val="100000"/>
        </a:lnSpc>
        <a:spcBef>
          <a:spcPts val="690"/>
        </a:spcBef>
        <a:buFont typeface="Arial" panose="020B0604020202020204" pitchFamily="34" charset="0"/>
        <a:buChar char="&gt;"/>
        <a:defRPr sz="1050" kern="1200">
          <a:solidFill>
            <a:schemeClr val="tx2"/>
          </a:solidFill>
          <a:latin typeface="Times New Roman" panose="02020603050405020304" pitchFamily="18" charset="0"/>
          <a:ea typeface="+mn-ea"/>
          <a:cs typeface="Times New Roman" panose="02020603050405020304" pitchFamily="18" charset="0"/>
        </a:defRPr>
      </a:lvl5pPr>
      <a:lvl6pPr marL="1885706"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561"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16"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271"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133340" indent="-133340" algn="l" defTabSz="533357" rtl="0" eaLnBrk="1" latinLnBrk="0" hangingPunct="1">
        <a:spcBef>
          <a:spcPts val="900"/>
        </a:spcBef>
        <a:buChar char="•"/>
        <a:defRPr sz="1200" kern="1200">
          <a:solidFill>
            <a:schemeClr val="tx1"/>
          </a:solidFill>
          <a:latin typeface="+mn-lt"/>
          <a:ea typeface="+mn-ea"/>
          <a:cs typeface="+mn-cs"/>
        </a:defRPr>
      </a:lvl1pPr>
      <a:lvl2pPr marL="266679" indent="-133340" algn="l" defTabSz="533357" rtl="0" eaLnBrk="1" latinLnBrk="0" hangingPunct="1">
        <a:spcBef>
          <a:spcPts val="450"/>
        </a:spcBef>
        <a:buChar char="–"/>
        <a:defRPr sz="1050" kern="1200">
          <a:solidFill>
            <a:schemeClr val="tx1"/>
          </a:solidFill>
          <a:latin typeface="+mn-lt"/>
          <a:ea typeface="+mn-ea"/>
          <a:cs typeface="+mn-cs"/>
        </a:defRPr>
      </a:lvl2pPr>
      <a:lvl3pPr marL="400019" indent="-133340" algn="l" defTabSz="533357" rtl="0" eaLnBrk="1" latinLnBrk="0" hangingPunct="1">
        <a:spcBef>
          <a:spcPts val="450"/>
        </a:spcBef>
        <a:buChar char="&gt;"/>
        <a:defRPr sz="1050" kern="1200">
          <a:solidFill>
            <a:schemeClr val="tx1"/>
          </a:solidFill>
          <a:latin typeface="+mn-lt"/>
          <a:ea typeface="+mn-ea"/>
          <a:cs typeface="+mn-cs"/>
        </a:defRPr>
      </a:lvl3pPr>
      <a:lvl4pPr marL="533357" indent="-133340" algn="l" defTabSz="533357" rtl="0" eaLnBrk="1" latinLnBrk="0" hangingPunct="1">
        <a:spcBef>
          <a:spcPts val="450"/>
        </a:spcBef>
        <a:buChar char="–"/>
        <a:defRPr sz="1050" kern="1200">
          <a:solidFill>
            <a:schemeClr val="tx1"/>
          </a:solidFill>
          <a:latin typeface="+mn-lt"/>
          <a:ea typeface="+mn-ea"/>
          <a:cs typeface="+mn-cs"/>
        </a:defRPr>
      </a:lvl4pPr>
      <a:lvl5pPr marL="666697" indent="-133340" algn="l" defTabSz="533357" rtl="0" eaLnBrk="1" latinLnBrk="0" hangingPunct="1">
        <a:spcBef>
          <a:spcPts val="450"/>
        </a:spcBef>
        <a:buChar char="&gt;"/>
        <a:defRPr sz="1050" kern="1200">
          <a:solidFill>
            <a:schemeClr val="tx1"/>
          </a:solidFill>
          <a:latin typeface="+mn-lt"/>
          <a:ea typeface="+mn-ea"/>
          <a:cs typeface="+mn-cs"/>
        </a:defRPr>
      </a:lvl5pPr>
      <a:lvl6pPr marL="800036" algn="l" defTabSz="533357" rtl="0" eaLnBrk="1" latinLnBrk="0" hangingPunct="1">
        <a:defRPr sz="1050" kern="1200">
          <a:solidFill>
            <a:schemeClr val="tx1"/>
          </a:solidFill>
          <a:latin typeface="+mn-lt"/>
          <a:ea typeface="+mn-ea"/>
          <a:cs typeface="+mn-cs"/>
        </a:defRPr>
      </a:lvl6pPr>
      <a:lvl7pPr marL="933375" algn="l" defTabSz="533357" rtl="0" eaLnBrk="1" latinLnBrk="0" hangingPunct="1">
        <a:defRPr sz="1050" kern="1200">
          <a:solidFill>
            <a:schemeClr val="tx1"/>
          </a:solidFill>
          <a:latin typeface="+mn-lt"/>
          <a:ea typeface="+mn-ea"/>
          <a:cs typeface="+mn-cs"/>
        </a:defRPr>
      </a:lvl7pPr>
      <a:lvl8pPr marL="1066715" algn="l" defTabSz="533357" rtl="0" eaLnBrk="1" latinLnBrk="0" hangingPunct="1">
        <a:defRPr sz="1050" kern="1200">
          <a:solidFill>
            <a:schemeClr val="tx1"/>
          </a:solidFill>
          <a:latin typeface="+mn-lt"/>
          <a:ea typeface="+mn-ea"/>
          <a:cs typeface="+mn-cs"/>
        </a:defRPr>
      </a:lvl8pPr>
      <a:lvl9pPr marL="1200054" algn="l" defTabSz="533357" rtl="0" eaLnBrk="1" latinLnBrk="0" hangingPunct="1">
        <a:defRPr sz="10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00" userDrawn="1">
          <p15:clr>
            <a:srgbClr val="D1D1D1"/>
          </p15:clr>
        </p15:guide>
        <p15:guide id="2" pos="126" userDrawn="1">
          <p15:clr>
            <a:srgbClr val="D1D1D1"/>
          </p15:clr>
        </p15:guide>
        <p15:guide id="3" orient="horz" pos="1160" userDrawn="1">
          <p15:clr>
            <a:srgbClr val="D1D1D1"/>
          </p15:clr>
        </p15:guide>
        <p15:guide id="4" orient="horz" pos="4060" userDrawn="1">
          <p15:clr>
            <a:srgbClr val="D1D1D1"/>
          </p15:clr>
        </p15:guide>
        <p15:guide id="5" pos="5634" userDrawn="1">
          <p15:clr>
            <a:srgbClr val="D1D1D1"/>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6885-5AB9-4CD2-BA25-13972D627008}"/>
              </a:ext>
            </a:extLst>
          </p:cNvPr>
          <p:cNvSpPr>
            <a:spLocks noGrp="1"/>
          </p:cNvSpPr>
          <p:nvPr>
            <p:ph type="ctrTitle"/>
          </p:nvPr>
        </p:nvSpPr>
        <p:spPr/>
        <p:txBody>
          <a:bodyPr>
            <a:normAutofit/>
          </a:bodyPr>
          <a:lstStyle/>
          <a:p>
            <a:r>
              <a:rPr lang="en-US" sz="6000" dirty="0"/>
              <a:t>Python Training</a:t>
            </a:r>
          </a:p>
        </p:txBody>
      </p:sp>
      <p:sp>
        <p:nvSpPr>
          <p:cNvPr id="3" name="Text Placeholder 2">
            <a:extLst>
              <a:ext uri="{FF2B5EF4-FFF2-40B4-BE49-F238E27FC236}">
                <a16:creationId xmlns:a16="http://schemas.microsoft.com/office/drawing/2014/main" id="{0B576ABA-4B81-4BB0-AA2B-080D67ED2DBF}"/>
              </a:ext>
            </a:extLst>
          </p:cNvPr>
          <p:cNvSpPr>
            <a:spLocks noGrp="1"/>
          </p:cNvSpPr>
          <p:nvPr>
            <p:ph type="body" sz="quarter" idx="10"/>
          </p:nvPr>
        </p:nvSpPr>
        <p:spPr/>
        <p:txBody>
          <a:bodyPr/>
          <a:lstStyle/>
          <a:p>
            <a:pPr marL="0" indent="0">
              <a:buNone/>
            </a:pPr>
            <a:r>
              <a:rPr lang="en-US" sz="4500" b="1" dirty="0">
                <a:solidFill>
                  <a:srgbClr val="F1AB1D"/>
                </a:solidFill>
                <a:ea typeface="+mj-ea"/>
                <a:cs typeface="+mj-cs"/>
              </a:rPr>
              <a:t>Mid-Term Project</a:t>
            </a:r>
          </a:p>
        </p:txBody>
      </p:sp>
    </p:spTree>
    <p:extLst>
      <p:ext uri="{BB962C8B-B14F-4D97-AF65-F5344CB8AC3E}">
        <p14:creationId xmlns:p14="http://schemas.microsoft.com/office/powerpoint/2010/main" val="16430110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[May be Bonus?     ]: Creating Dummy Variables </a:t>
            </a:r>
          </a:p>
        </p:txBody>
      </p:sp>
      <p:sp>
        <p:nvSpPr>
          <p:cNvPr id="2" name="TextBox 1"/>
          <p:cNvSpPr txBox="1"/>
          <p:nvPr/>
        </p:nvSpPr>
        <p:spPr bwMode="gray">
          <a:xfrm>
            <a:off x="353539" y="1426722"/>
            <a:ext cx="7389678" cy="934478"/>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 What is A Dummy Variable? </a:t>
            </a:r>
          </a:p>
          <a:p>
            <a:pPr marL="285750" indent="-285750">
              <a:buFont typeface="Arial" panose="020B0604020202020204" pitchFamily="34" charset="0"/>
              <a:buChar char="•"/>
            </a:pPr>
            <a:r>
              <a:rPr lang="en-US" sz="1400" dirty="0"/>
              <a:t>A dummy variable is a binary variable that indicates whether a separate categorical variable takes on a specific value</a:t>
            </a:r>
          </a:p>
          <a:p>
            <a:pPr marL="285750" indent="-285750">
              <a:buFont typeface="Arial" panose="020B0604020202020204" pitchFamily="34" charset="0"/>
              <a:buChar char="•"/>
            </a:pPr>
            <a:r>
              <a:rPr lang="en-US" sz="1400" dirty="0"/>
              <a:t>Let’s see some examples from our dataset:</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6718" y="436350"/>
            <a:ext cx="400175" cy="382167"/>
          </a:xfrm>
          <a:prstGeom prst="rect">
            <a:avLst/>
          </a:prstGeom>
        </p:spPr>
      </p:pic>
      <p:pic>
        <p:nvPicPr>
          <p:cNvPr id="5" name="Picture 4"/>
          <p:cNvPicPr>
            <a:picLocks noChangeAspect="1"/>
          </p:cNvPicPr>
          <p:nvPr/>
        </p:nvPicPr>
        <p:blipFill>
          <a:blip r:embed="rId4"/>
          <a:stretch>
            <a:fillRect/>
          </a:stretch>
        </p:blipFill>
        <p:spPr>
          <a:xfrm>
            <a:off x="334084" y="2497677"/>
            <a:ext cx="3439354" cy="347472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5"/>
          <a:stretch>
            <a:fillRect/>
          </a:stretch>
        </p:blipFill>
        <p:spPr>
          <a:xfrm>
            <a:off x="4048377" y="3807145"/>
            <a:ext cx="3466466" cy="219456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2" name="TextBox 11"/>
          <p:cNvSpPr txBox="1"/>
          <p:nvPr/>
        </p:nvSpPr>
        <p:spPr bwMode="gray">
          <a:xfrm>
            <a:off x="4048377" y="2497677"/>
            <a:ext cx="3694839" cy="1149921"/>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 The screenshot below shows the unique values we have for all the categorical variables that we see on the left. I have made few adjustments on the values for convenience purposes (e.g. Non_Hispanic instead of Non Hispanic)</a:t>
            </a:r>
          </a:p>
        </p:txBody>
      </p:sp>
    </p:spTree>
    <p:extLst>
      <p:ext uri="{BB962C8B-B14F-4D97-AF65-F5344CB8AC3E}">
        <p14:creationId xmlns:p14="http://schemas.microsoft.com/office/powerpoint/2010/main" val="825032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Creating Dummy Variables Continued </a:t>
            </a:r>
          </a:p>
        </p:txBody>
      </p:sp>
      <p:pic>
        <p:nvPicPr>
          <p:cNvPr id="6" name="Picture 5"/>
          <p:cNvPicPr>
            <a:picLocks noChangeAspect="1"/>
          </p:cNvPicPr>
          <p:nvPr/>
        </p:nvPicPr>
        <p:blipFill>
          <a:blip r:embed="rId3"/>
          <a:stretch>
            <a:fillRect/>
          </a:stretch>
        </p:blipFill>
        <p:spPr>
          <a:xfrm>
            <a:off x="353539" y="2043720"/>
            <a:ext cx="3466466" cy="219456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2" name="TextBox 11"/>
          <p:cNvSpPr txBox="1"/>
          <p:nvPr/>
        </p:nvSpPr>
        <p:spPr bwMode="gray">
          <a:xfrm>
            <a:off x="353539" y="1420640"/>
            <a:ext cx="7830665" cy="503590"/>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 When we create dummy variables, what happens is that, the unique values in our categorical variables become column names prefixed by the original column names, and their values will be either 1 or 0. </a:t>
            </a:r>
          </a:p>
        </p:txBody>
      </p:sp>
      <p:pic>
        <p:nvPicPr>
          <p:cNvPr id="7" name="Picture 6"/>
          <p:cNvPicPr>
            <a:picLocks noChangeAspect="1"/>
          </p:cNvPicPr>
          <p:nvPr/>
        </p:nvPicPr>
        <p:blipFill>
          <a:blip r:embed="rId4"/>
          <a:stretch>
            <a:fillRect/>
          </a:stretch>
        </p:blipFill>
        <p:spPr>
          <a:xfrm>
            <a:off x="3952571" y="2043720"/>
            <a:ext cx="1057275" cy="3571875"/>
          </a:xfrm>
          <a:prstGeom prst="rect">
            <a:avLst/>
          </a:prstGeom>
        </p:spPr>
      </p:pic>
      <p:pic>
        <p:nvPicPr>
          <p:cNvPr id="8" name="Picture 7"/>
          <p:cNvPicPr>
            <a:picLocks noChangeAspect="1"/>
          </p:cNvPicPr>
          <p:nvPr/>
        </p:nvPicPr>
        <p:blipFill>
          <a:blip r:embed="rId5"/>
          <a:stretch>
            <a:fillRect/>
          </a:stretch>
        </p:blipFill>
        <p:spPr>
          <a:xfrm>
            <a:off x="5142412" y="2063175"/>
            <a:ext cx="3295650" cy="3629025"/>
          </a:xfrm>
          <a:prstGeom prst="rect">
            <a:avLst/>
          </a:prstGeom>
        </p:spPr>
      </p:pic>
      <p:sp>
        <p:nvSpPr>
          <p:cNvPr id="9" name="TextBox 8"/>
          <p:cNvSpPr txBox="1"/>
          <p:nvPr/>
        </p:nvSpPr>
        <p:spPr bwMode="gray">
          <a:xfrm>
            <a:off x="301658" y="4408636"/>
            <a:ext cx="3518347" cy="1796252"/>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pPr marL="0" indent="0">
              <a:buNone/>
            </a:pPr>
            <a:r>
              <a:rPr lang="en-US" sz="1600" dirty="0"/>
              <a:t>Index 0 is Male, and we can see on the right that we have 1 in Male but 0 in Female as well as in Unknown.</a:t>
            </a:r>
          </a:p>
          <a:p>
            <a:pPr marL="0" indent="0">
              <a:buNone/>
            </a:pPr>
            <a:endParaRPr lang="en-US" sz="1600" dirty="0"/>
          </a:p>
          <a:p>
            <a:pPr marL="0" indent="0">
              <a:buNone/>
            </a:pPr>
            <a:r>
              <a:rPr lang="en-US" sz="1600" dirty="0"/>
              <a:t>See code Starting at </a:t>
            </a:r>
          </a:p>
          <a:p>
            <a:pPr marL="0" indent="0">
              <a:buNone/>
            </a:pPr>
            <a:endParaRPr lang="en-US" sz="1600" dirty="0"/>
          </a:p>
          <a:p>
            <a:pPr marL="0" indent="0">
              <a:buNone/>
            </a:pPr>
            <a:r>
              <a:rPr lang="en-US" sz="1600" dirty="0"/>
              <a:t>Until the end of the Notebook</a:t>
            </a:r>
          </a:p>
        </p:txBody>
      </p:sp>
      <p:pic>
        <p:nvPicPr>
          <p:cNvPr id="10" name="Picture 9"/>
          <p:cNvPicPr>
            <a:picLocks noChangeAspect="1"/>
          </p:cNvPicPr>
          <p:nvPr/>
        </p:nvPicPr>
        <p:blipFill>
          <a:blip r:embed="rId6"/>
          <a:stretch>
            <a:fillRect/>
          </a:stretch>
        </p:blipFill>
        <p:spPr>
          <a:xfrm>
            <a:off x="2281935" y="5429452"/>
            <a:ext cx="790575" cy="3333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4297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Conclusion and Recommendation </a:t>
            </a:r>
          </a:p>
        </p:txBody>
      </p:sp>
      <p:sp>
        <p:nvSpPr>
          <p:cNvPr id="12" name="TextBox 11"/>
          <p:cNvSpPr txBox="1"/>
          <p:nvPr/>
        </p:nvSpPr>
        <p:spPr bwMode="gray">
          <a:xfrm>
            <a:off x="353539" y="1835688"/>
            <a:ext cx="7830665" cy="3519801"/>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pPr marL="285750" indent="-285750">
              <a:buFont typeface="Arial" panose="020B0604020202020204" pitchFamily="34" charset="0"/>
              <a:buChar char="•"/>
            </a:pPr>
            <a:r>
              <a:rPr lang="en-US" sz="1400" dirty="0"/>
              <a:t>The original data needs some cleaning and standardization before jumping into statistical analysis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We can do a handful of simple and advanced statistical analysis using this dataset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Few examples of analysis we can do include but not limited to </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Patient length of stay in the hospital by gender, age groups, race and ethnicity</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Stratifying the patients who stayed in ICU by Service line and determine which department we would pay more attention in terms of volume</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Stratifying the patients who stayed in ICU by the demographic categorical variables </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Looking at the distribution for specific variables in the dataset</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And much more …</a:t>
            </a:r>
          </a:p>
        </p:txBody>
      </p:sp>
    </p:spTree>
    <p:extLst>
      <p:ext uri="{BB962C8B-B14F-4D97-AF65-F5344CB8AC3E}">
        <p14:creationId xmlns:p14="http://schemas.microsoft.com/office/powerpoint/2010/main" val="25281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EB77-E87E-4E06-B23F-FB89A94F4D2A}"/>
              </a:ext>
            </a:extLst>
          </p:cNvPr>
          <p:cNvSpPr>
            <a:spLocks noGrp="1"/>
          </p:cNvSpPr>
          <p:nvPr>
            <p:ph type="title"/>
          </p:nvPr>
        </p:nvSpPr>
        <p:spPr>
          <a:xfrm>
            <a:off x="457199" y="64008"/>
            <a:ext cx="7472149" cy="1051560"/>
          </a:xfrm>
        </p:spPr>
        <p:txBody>
          <a:bodyPr/>
          <a:lstStyle/>
          <a:p>
            <a:pPr algn="ctr"/>
            <a:r>
              <a:rPr lang="en-US" dirty="0"/>
              <a:t>Q &amp; A</a:t>
            </a:r>
          </a:p>
        </p:txBody>
      </p:sp>
      <p:sp>
        <p:nvSpPr>
          <p:cNvPr id="10" name="TextBox 9"/>
          <p:cNvSpPr txBox="1"/>
          <p:nvPr/>
        </p:nvSpPr>
        <p:spPr bwMode="gray">
          <a:xfrm>
            <a:off x="3064474" y="1757462"/>
            <a:ext cx="2187385" cy="626701"/>
          </a:xfrm>
          <a:prstGeom prst="rect">
            <a:avLst/>
          </a:prstGeom>
        </p:spPr>
        <p:style>
          <a:lnRef idx="2">
            <a:schemeClr val="accent1"/>
          </a:lnRef>
          <a:fillRef idx="1">
            <a:schemeClr val="lt1"/>
          </a:fillRef>
          <a:effectRef idx="0">
            <a:schemeClr val="accent1"/>
          </a:effectRef>
          <a:fontRef idx="minor">
            <a:schemeClr val="dk1"/>
          </a:fontRef>
        </p:style>
        <p:txBody>
          <a:bodyPr wrap="none" lIns="36000" tIns="36000" rIns="36000" bIns="36000" rtlCol="0">
            <a:spAutoFit/>
          </a:bodyPr>
          <a:lstStyle/>
          <a:p>
            <a:pPr marL="0" indent="0">
              <a:buNone/>
            </a:pPr>
            <a:r>
              <a:rPr lang="en-US" sz="3600" dirty="0"/>
              <a:t>Thank you!</a:t>
            </a:r>
          </a:p>
        </p:txBody>
      </p:sp>
      <p:sp>
        <p:nvSpPr>
          <p:cNvPr id="11" name="TextBox 10"/>
          <p:cNvSpPr txBox="1"/>
          <p:nvPr/>
        </p:nvSpPr>
        <p:spPr bwMode="gray">
          <a:xfrm>
            <a:off x="3064473" y="3187428"/>
            <a:ext cx="2257597" cy="626701"/>
          </a:xfrm>
          <a:prstGeom prst="rect">
            <a:avLst/>
          </a:prstGeom>
        </p:spPr>
        <p:style>
          <a:lnRef idx="2">
            <a:schemeClr val="accent1"/>
          </a:lnRef>
          <a:fillRef idx="1">
            <a:schemeClr val="lt1"/>
          </a:fillRef>
          <a:effectRef idx="0">
            <a:schemeClr val="accent1"/>
          </a:effectRef>
          <a:fontRef idx="minor">
            <a:schemeClr val="dk1"/>
          </a:fontRef>
        </p:style>
        <p:txBody>
          <a:bodyPr wrap="none" lIns="36000" tIns="36000" rIns="36000" bIns="36000" rtlCol="0">
            <a:spAutoFit/>
          </a:bodyPr>
          <a:lstStyle/>
          <a:p>
            <a:pPr marL="0" indent="0">
              <a:buNone/>
            </a:pPr>
            <a:r>
              <a:rPr lang="en-US" sz="3600" dirty="0"/>
              <a:t>Questions?</a:t>
            </a:r>
          </a:p>
        </p:txBody>
      </p:sp>
    </p:spTree>
    <p:extLst>
      <p:ext uri="{BB962C8B-B14F-4D97-AF65-F5344CB8AC3E}">
        <p14:creationId xmlns:p14="http://schemas.microsoft.com/office/powerpoint/2010/main" val="261754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Background – Context of The Dataset</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403994"/>
            <a:ext cx="8001000" cy="3889133"/>
          </a:xfrm>
          <a:prstGeom prst="rect">
            <a:avLst/>
          </a:prstGeom>
          <a:noFill/>
        </p:spPr>
        <p:txBody>
          <a:bodyPr wrap="square" lIns="36000" tIns="36000" rIns="36000" bIns="36000" rtlCol="0">
            <a:spAutoFit/>
          </a:bodyPr>
          <a:lstStyle/>
          <a:p>
            <a:endParaRPr lang="en-US" sz="2400" dirty="0"/>
          </a:p>
          <a:p>
            <a:pPr marL="285750" indent="-285750">
              <a:buFont typeface="Arial" panose="020B0604020202020204" pitchFamily="34" charset="0"/>
              <a:buChar char="•"/>
            </a:pPr>
            <a:r>
              <a:rPr lang="en-US" sz="1600" dirty="0"/>
              <a:t>The Dataset is about patient encounters with patient demographics information such as date of birth, death flag, gender, ethnicity, race, and geographic information such as Zip code, where each row represents a unique encounter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What makes this dataset interesting is it has the number of days the patient stayed in the hospital which can also be calculated as the date difference between admission date and discharge date in days.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dataset also has the number of days the patient stays in Intensive Care Unit (ICU).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dataset also has a section for Medicare Severity Diagnosis Related Groups (MSDRG) such as Medical and Surgical groups.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Based on my understanding, this dataset is generated from VIZIENT System </a:t>
            </a:r>
          </a:p>
        </p:txBody>
      </p:sp>
    </p:spTree>
    <p:extLst>
      <p:ext uri="{BB962C8B-B14F-4D97-AF65-F5344CB8AC3E}">
        <p14:creationId xmlns:p14="http://schemas.microsoft.com/office/powerpoint/2010/main" val="208479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Problems in The Dataset</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676370"/>
            <a:ext cx="8001000" cy="3766022"/>
          </a:xfrm>
          <a:prstGeom prst="rect">
            <a:avLst/>
          </a:prstGeom>
          <a:noFill/>
        </p:spPr>
        <p:txBody>
          <a:bodyPr wrap="square" lIns="36000" tIns="36000" rIns="36000" bIns="36000" rtlCol="0">
            <a:spAutoFit/>
          </a:bodyPr>
          <a:lstStyle/>
          <a:p>
            <a:pPr marL="342900" indent="-342900">
              <a:spcAft>
                <a:spcPts val="1200"/>
              </a:spcAft>
              <a:buFont typeface="+mj-lt"/>
              <a:buAutoNum type="arabicPeriod"/>
            </a:pPr>
            <a:r>
              <a:rPr lang="en-US" dirty="0"/>
              <a:t>Dataset data types should align with the values</a:t>
            </a:r>
          </a:p>
          <a:p>
            <a:pPr marL="342900" indent="-342900">
              <a:spcAft>
                <a:spcPts val="1200"/>
              </a:spcAft>
              <a:buFont typeface="+mj-lt"/>
              <a:buAutoNum type="arabicPeriod"/>
            </a:pPr>
            <a:r>
              <a:rPr lang="en-US" dirty="0"/>
              <a:t>It will be better if Zip code has only 5 digits - so it needs cleaning</a:t>
            </a:r>
          </a:p>
          <a:p>
            <a:pPr marL="342900" indent="-342900">
              <a:spcAft>
                <a:spcPts val="1200"/>
              </a:spcAft>
              <a:buFont typeface="+mj-lt"/>
              <a:buAutoNum type="arabicPeriod"/>
            </a:pPr>
            <a:r>
              <a:rPr lang="en-US" dirty="0"/>
              <a:t>Ethnicity column has a room for improvement - to make it precise and clean</a:t>
            </a:r>
          </a:p>
          <a:p>
            <a:pPr marL="342900" indent="-342900">
              <a:spcAft>
                <a:spcPts val="1200"/>
              </a:spcAft>
              <a:buFont typeface="+mj-lt"/>
              <a:buAutoNum type="arabicPeriod"/>
            </a:pPr>
            <a:r>
              <a:rPr lang="en-US" dirty="0"/>
              <a:t>It will be helpful if We have Patient Age in the Dataset</a:t>
            </a:r>
          </a:p>
          <a:p>
            <a:pPr marL="342900" indent="-342900">
              <a:spcAft>
                <a:spcPts val="1200"/>
              </a:spcAft>
              <a:buFont typeface="+mj-lt"/>
              <a:buAutoNum type="arabicPeriod"/>
            </a:pPr>
            <a:r>
              <a:rPr lang="en-US" dirty="0"/>
              <a:t>Vizient_Sub_Service_Line can be split up into Vizient_Service_Line and Sub Service Line</a:t>
            </a:r>
          </a:p>
          <a:p>
            <a:pPr marL="342900" indent="-342900">
              <a:spcAft>
                <a:spcPts val="1200"/>
              </a:spcAft>
              <a:buFont typeface="+mj-lt"/>
              <a:buAutoNum type="arabicPeriod"/>
            </a:pPr>
            <a:r>
              <a:rPr lang="en-US" dirty="0"/>
              <a:t>It will be more helpful if Vizient MSDRG is split up into code and description</a:t>
            </a:r>
          </a:p>
          <a:p>
            <a:pPr marL="342900" indent="-342900">
              <a:spcAft>
                <a:spcPts val="1200"/>
              </a:spcAft>
              <a:buFont typeface="+mj-lt"/>
              <a:buAutoNum type="arabicPeriod"/>
            </a:pPr>
            <a:r>
              <a:rPr lang="en-US" dirty="0"/>
              <a:t>The categorical variables such as Ethnicity, Sex, Race, and SECTION need to be converted into Dummy Variables to make this Dataset ready for Advanced Statistical Analysis</a:t>
            </a:r>
          </a:p>
        </p:txBody>
      </p:sp>
    </p:spTree>
    <p:extLst>
      <p:ext uri="{BB962C8B-B14F-4D97-AF65-F5344CB8AC3E}">
        <p14:creationId xmlns:p14="http://schemas.microsoft.com/office/powerpoint/2010/main" val="330942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Step 1: Reading The Dataset</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339143"/>
            <a:ext cx="8001000" cy="1303809"/>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US" sz="1600" dirty="0"/>
              <a:t>The Dataset was provided in pickle format</a:t>
            </a:r>
          </a:p>
          <a:p>
            <a:pPr marL="285750" indent="-285750">
              <a:buFont typeface="Arial" panose="020B0604020202020204" pitchFamily="34" charset="0"/>
              <a:buChar char="•"/>
            </a:pPr>
            <a:r>
              <a:rPr lang="en-US" sz="1600" dirty="0"/>
              <a:t>To load the file into python, I had to import the pickle library first</a:t>
            </a:r>
          </a:p>
          <a:p>
            <a:pPr marL="285750" indent="-285750">
              <a:buFont typeface="Arial" panose="020B0604020202020204" pitchFamily="34" charset="0"/>
              <a:buChar char="•"/>
            </a:pPr>
            <a:r>
              <a:rPr lang="en-US" sz="1600" dirty="0"/>
              <a:t>The following screenshot depicts the work done to load the file into Python: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4" name="Picture 3"/>
          <p:cNvPicPr>
            <a:picLocks noChangeAspect="1"/>
          </p:cNvPicPr>
          <p:nvPr/>
        </p:nvPicPr>
        <p:blipFill>
          <a:blip r:embed="rId3"/>
          <a:stretch>
            <a:fillRect/>
          </a:stretch>
        </p:blipFill>
        <p:spPr>
          <a:xfrm>
            <a:off x="455677" y="2261314"/>
            <a:ext cx="7303661" cy="36576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926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Step 2: Data type Standardization </a:t>
            </a:r>
          </a:p>
        </p:txBody>
      </p:sp>
      <p:sp>
        <p:nvSpPr>
          <p:cNvPr id="5" name="TextBox 4"/>
          <p:cNvSpPr txBox="1"/>
          <p:nvPr/>
        </p:nvSpPr>
        <p:spPr bwMode="gray">
          <a:xfrm>
            <a:off x="457200" y="1445855"/>
            <a:ext cx="8480611" cy="565146"/>
          </a:xfrm>
          <a:prstGeom prst="rect">
            <a:avLst/>
          </a:prstGeom>
          <a:noFill/>
        </p:spPr>
        <p:txBody>
          <a:bodyPr wrap="square" lIns="36000" tIns="36000" rIns="36000" bIns="36000" rtlCol="0">
            <a:spAutoFit/>
          </a:bodyPr>
          <a:lstStyle/>
          <a:p>
            <a:pPr marL="285750" indent="-285750">
              <a:buFont typeface="Arial" panose="020B0604020202020204" pitchFamily="34" charset="0"/>
              <a:buChar char="•"/>
            </a:pPr>
            <a:r>
              <a:rPr lang="en-US" sz="1600" dirty="0"/>
              <a:t>The screenshot below shows the dataset has 780,842 records and 15 columns with number of non-null records in each column plus their data types </a:t>
            </a:r>
          </a:p>
        </p:txBody>
      </p:sp>
      <p:pic>
        <p:nvPicPr>
          <p:cNvPr id="6" name="Picture 5"/>
          <p:cNvPicPr>
            <a:picLocks noChangeAspect="1"/>
          </p:cNvPicPr>
          <p:nvPr/>
        </p:nvPicPr>
        <p:blipFill>
          <a:blip r:embed="rId3"/>
          <a:stretch>
            <a:fillRect/>
          </a:stretch>
        </p:blipFill>
        <p:spPr>
          <a:xfrm>
            <a:off x="457200" y="2043637"/>
            <a:ext cx="4100780" cy="41148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7" name="TextBox 6"/>
          <p:cNvSpPr txBox="1"/>
          <p:nvPr/>
        </p:nvSpPr>
        <p:spPr bwMode="gray">
          <a:xfrm>
            <a:off x="4794157" y="2448911"/>
            <a:ext cx="4216654" cy="3519801"/>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pPr marL="0" indent="0">
              <a:buNone/>
            </a:pPr>
            <a:r>
              <a:rPr lang="en-US" sz="1600" dirty="0"/>
              <a:t>I had to standardize the data types for the following columns: See code at the screenshot numbers in the Jupyter Notebook:</a:t>
            </a:r>
          </a:p>
          <a:p>
            <a:pPr marL="0" indent="0">
              <a:buNone/>
            </a:pPr>
            <a:endParaRPr lang="en-US" sz="1600" dirty="0"/>
          </a:p>
          <a:p>
            <a:pPr marL="285750" indent="-285750">
              <a:buFont typeface="Arial" panose="020B0604020202020204" pitchFamily="34" charset="0"/>
              <a:buChar char="•"/>
            </a:pPr>
            <a:r>
              <a:rPr lang="en-US" sz="1600" dirty="0"/>
              <a:t>DATABASEID to int64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ADMISSIONDATE to datetime64[ns]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DISCHARGEDATE to datetime64[ns]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BIRTHDATE to date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DEATHFLAG to int64 </a:t>
            </a:r>
          </a:p>
          <a:p>
            <a:pPr marL="285750" indent="-285750">
              <a:buFont typeface="Arial" panose="020B0604020202020204" pitchFamily="34" charset="0"/>
              <a:buChar char="•"/>
            </a:pPr>
            <a:endParaRPr lang="en-US" sz="1600" dirty="0"/>
          </a:p>
        </p:txBody>
      </p:sp>
      <p:pic>
        <p:nvPicPr>
          <p:cNvPr id="8" name="Picture 7"/>
          <p:cNvPicPr>
            <a:picLocks noChangeAspect="1"/>
          </p:cNvPicPr>
          <p:nvPr/>
        </p:nvPicPr>
        <p:blipFill>
          <a:blip r:embed="rId4"/>
          <a:stretch>
            <a:fillRect/>
          </a:stretch>
        </p:blipFill>
        <p:spPr>
          <a:xfrm>
            <a:off x="7006244" y="3367588"/>
            <a:ext cx="570807" cy="3657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5"/>
          <a:stretch>
            <a:fillRect/>
          </a:stretch>
        </p:blipFill>
        <p:spPr>
          <a:xfrm>
            <a:off x="8255539" y="3867043"/>
            <a:ext cx="559447" cy="3657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5"/>
          <a:stretch>
            <a:fillRect/>
          </a:stretch>
        </p:blipFill>
        <p:spPr>
          <a:xfrm>
            <a:off x="8268509" y="4389097"/>
            <a:ext cx="559447" cy="3657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6"/>
          <a:stretch>
            <a:fillRect/>
          </a:stretch>
        </p:blipFill>
        <p:spPr>
          <a:xfrm>
            <a:off x="6880695" y="4843761"/>
            <a:ext cx="654593" cy="3657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8" name="Picture 17"/>
          <p:cNvPicPr>
            <a:picLocks noChangeAspect="1"/>
          </p:cNvPicPr>
          <p:nvPr/>
        </p:nvPicPr>
        <p:blipFill>
          <a:blip r:embed="rId6"/>
          <a:stretch>
            <a:fillRect/>
          </a:stretch>
        </p:blipFill>
        <p:spPr>
          <a:xfrm>
            <a:off x="6939729" y="5372212"/>
            <a:ext cx="654593" cy="3657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7076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Step 3: Data Standardization Continued …</a:t>
            </a:r>
          </a:p>
        </p:txBody>
      </p:sp>
      <p:sp>
        <p:nvSpPr>
          <p:cNvPr id="2" name="TextBox 1"/>
          <p:cNvSpPr txBox="1"/>
          <p:nvPr/>
        </p:nvSpPr>
        <p:spPr bwMode="gray">
          <a:xfrm>
            <a:off x="411805" y="1426722"/>
            <a:ext cx="2947480" cy="288147"/>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Zip Codes Before Cleaning:</a:t>
            </a:r>
          </a:p>
        </p:txBody>
      </p:sp>
      <p:pic>
        <p:nvPicPr>
          <p:cNvPr id="5" name="Picture 4"/>
          <p:cNvPicPr>
            <a:picLocks noChangeAspect="1"/>
          </p:cNvPicPr>
          <p:nvPr/>
        </p:nvPicPr>
        <p:blipFill>
          <a:blip r:embed="rId3"/>
          <a:stretch>
            <a:fillRect/>
          </a:stretch>
        </p:blipFill>
        <p:spPr>
          <a:xfrm>
            <a:off x="489625" y="1819486"/>
            <a:ext cx="2800350" cy="17145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1" name="TextBox 10"/>
          <p:cNvSpPr txBox="1"/>
          <p:nvPr/>
        </p:nvSpPr>
        <p:spPr bwMode="gray">
          <a:xfrm>
            <a:off x="392348" y="3715404"/>
            <a:ext cx="2966937" cy="288147"/>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Zip Codes After Cleaning: Code - </a:t>
            </a:r>
            <a:endParaRPr lang="en-US" sz="1600" dirty="0"/>
          </a:p>
        </p:txBody>
      </p:sp>
      <p:pic>
        <p:nvPicPr>
          <p:cNvPr id="7" name="Picture 6"/>
          <p:cNvPicPr>
            <a:picLocks noChangeAspect="1"/>
          </p:cNvPicPr>
          <p:nvPr/>
        </p:nvPicPr>
        <p:blipFill>
          <a:blip r:embed="rId4"/>
          <a:stretch>
            <a:fillRect/>
          </a:stretch>
        </p:blipFill>
        <p:spPr>
          <a:xfrm>
            <a:off x="457199" y="4152622"/>
            <a:ext cx="2798064" cy="2006887"/>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5"/>
          <a:stretch>
            <a:fillRect/>
          </a:stretch>
        </p:blipFill>
        <p:spPr>
          <a:xfrm>
            <a:off x="2885247" y="3774522"/>
            <a:ext cx="435128" cy="182880"/>
          </a:xfrm>
          <a:prstGeom prst="rect">
            <a:avLst/>
          </a:prstGeom>
        </p:spPr>
      </p:pic>
      <p:sp>
        <p:nvSpPr>
          <p:cNvPr id="17" name="TextBox 16"/>
          <p:cNvSpPr txBox="1"/>
          <p:nvPr/>
        </p:nvSpPr>
        <p:spPr bwMode="gray">
          <a:xfrm>
            <a:off x="3677051" y="1426722"/>
            <a:ext cx="5124451" cy="288147"/>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Ethnicity Unique Values Before Cleaning:</a:t>
            </a:r>
          </a:p>
        </p:txBody>
      </p:sp>
      <p:sp>
        <p:nvSpPr>
          <p:cNvPr id="18" name="TextBox 17"/>
          <p:cNvSpPr txBox="1"/>
          <p:nvPr/>
        </p:nvSpPr>
        <p:spPr bwMode="gray">
          <a:xfrm>
            <a:off x="3605716" y="3715404"/>
            <a:ext cx="5195786" cy="503590"/>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Ethnicity Unique Values After Cleaning: </a:t>
            </a:r>
          </a:p>
          <a:p>
            <a:pPr algn="ctr"/>
            <a:r>
              <a:rPr lang="en-US" sz="1400" dirty="0"/>
              <a:t>                         Code - </a:t>
            </a:r>
            <a:endParaRPr lang="en-US" sz="1600" dirty="0"/>
          </a:p>
        </p:txBody>
      </p:sp>
      <p:pic>
        <p:nvPicPr>
          <p:cNvPr id="15" name="Picture 14"/>
          <p:cNvPicPr>
            <a:picLocks noChangeAspect="1"/>
          </p:cNvPicPr>
          <p:nvPr/>
        </p:nvPicPr>
        <p:blipFill>
          <a:blip r:embed="rId6"/>
          <a:stretch>
            <a:fillRect/>
          </a:stretch>
        </p:blipFill>
        <p:spPr>
          <a:xfrm>
            <a:off x="3677052" y="2046913"/>
            <a:ext cx="5129722" cy="1076325"/>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9" name="Picture 18"/>
          <p:cNvPicPr>
            <a:picLocks noChangeAspect="1"/>
          </p:cNvPicPr>
          <p:nvPr/>
        </p:nvPicPr>
        <p:blipFill>
          <a:blip r:embed="rId7"/>
          <a:stretch>
            <a:fillRect/>
          </a:stretch>
        </p:blipFill>
        <p:spPr>
          <a:xfrm>
            <a:off x="3605716" y="4529359"/>
            <a:ext cx="5129784" cy="817792"/>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20" name="Picture 19"/>
          <p:cNvPicPr>
            <a:picLocks noChangeAspect="1"/>
          </p:cNvPicPr>
          <p:nvPr/>
        </p:nvPicPr>
        <p:blipFill>
          <a:blip r:embed="rId8"/>
          <a:stretch>
            <a:fillRect/>
          </a:stretch>
        </p:blipFill>
        <p:spPr>
          <a:xfrm>
            <a:off x="7147769" y="3869152"/>
            <a:ext cx="638417" cy="26401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0105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2800" dirty="0"/>
              <a:t>Step 4: Patients’ Age Calculation During Admission</a:t>
            </a:r>
          </a:p>
        </p:txBody>
      </p:sp>
      <p:sp>
        <p:nvSpPr>
          <p:cNvPr id="2" name="TextBox 1"/>
          <p:cNvSpPr txBox="1"/>
          <p:nvPr/>
        </p:nvSpPr>
        <p:spPr bwMode="gray">
          <a:xfrm>
            <a:off x="411805" y="1426722"/>
            <a:ext cx="2947480" cy="4812462"/>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Logic:</a:t>
            </a:r>
          </a:p>
          <a:p>
            <a:pPr marL="285750" indent="-285750">
              <a:buFont typeface="Arial" panose="020B0604020202020204" pitchFamily="34" charset="0"/>
              <a:buChar char="•"/>
            </a:pPr>
            <a:r>
              <a:rPr lang="en-US" sz="1400" dirty="0"/>
              <a:t>Calculating the patients’ age when they first admit to the hospital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 need to have the year, month and day extracted from the standardized Admission Date and Discharge Date columns first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See code here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To calculate the age, I subtracted the birth year from the admission year and then if the admission month have not passed birth month, I subtract one as their birth date is yet to come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See code here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
        <p:nvSpPr>
          <p:cNvPr id="17" name="TextBox 16"/>
          <p:cNvSpPr txBox="1"/>
          <p:nvPr/>
        </p:nvSpPr>
        <p:spPr bwMode="gray">
          <a:xfrm>
            <a:off x="3677051" y="1426722"/>
            <a:ext cx="5124451" cy="288147"/>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The following screenshots show the glimpse of the results </a:t>
            </a:r>
          </a:p>
        </p:txBody>
      </p:sp>
      <p:pic>
        <p:nvPicPr>
          <p:cNvPr id="4" name="Picture 3"/>
          <p:cNvPicPr>
            <a:picLocks noChangeAspect="1"/>
          </p:cNvPicPr>
          <p:nvPr/>
        </p:nvPicPr>
        <p:blipFill>
          <a:blip r:embed="rId3"/>
          <a:stretch>
            <a:fillRect/>
          </a:stretch>
        </p:blipFill>
        <p:spPr>
          <a:xfrm>
            <a:off x="1972991" y="3359589"/>
            <a:ext cx="992777" cy="3657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4"/>
          <a:stretch>
            <a:fillRect/>
          </a:stretch>
        </p:blipFill>
        <p:spPr>
          <a:xfrm>
            <a:off x="1911485" y="5491933"/>
            <a:ext cx="942975" cy="3714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5"/>
          <a:stretch>
            <a:fillRect/>
          </a:stretch>
        </p:blipFill>
        <p:spPr>
          <a:xfrm>
            <a:off x="3677051" y="1829306"/>
            <a:ext cx="3931456" cy="1280160"/>
          </a:xfrm>
          <a:prstGeom prst="rect">
            <a:avLst/>
          </a:prstGeom>
        </p:spPr>
      </p:pic>
      <p:pic>
        <p:nvPicPr>
          <p:cNvPr id="12" name="Picture 11"/>
          <p:cNvPicPr>
            <a:picLocks noChangeAspect="1"/>
          </p:cNvPicPr>
          <p:nvPr/>
        </p:nvPicPr>
        <p:blipFill>
          <a:blip r:embed="rId6"/>
          <a:stretch>
            <a:fillRect/>
          </a:stretch>
        </p:blipFill>
        <p:spPr>
          <a:xfrm>
            <a:off x="3677051" y="3116206"/>
            <a:ext cx="2914826" cy="1280160"/>
          </a:xfrm>
          <a:prstGeom prst="rect">
            <a:avLst/>
          </a:prstGeom>
        </p:spPr>
      </p:pic>
      <p:pic>
        <p:nvPicPr>
          <p:cNvPr id="14" name="Picture 13"/>
          <p:cNvPicPr>
            <a:picLocks noChangeAspect="1"/>
          </p:cNvPicPr>
          <p:nvPr/>
        </p:nvPicPr>
        <p:blipFill>
          <a:blip r:embed="rId7"/>
          <a:stretch>
            <a:fillRect/>
          </a:stretch>
        </p:blipFill>
        <p:spPr>
          <a:xfrm>
            <a:off x="3677051" y="4467446"/>
            <a:ext cx="3078633" cy="18288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6" name="TextBox 15"/>
          <p:cNvSpPr txBox="1"/>
          <p:nvPr/>
        </p:nvSpPr>
        <p:spPr bwMode="gray">
          <a:xfrm>
            <a:off x="7282309" y="3585594"/>
            <a:ext cx="1655503" cy="1796252"/>
          </a:xfrm>
          <a:prstGeom prst="rect">
            <a:avLst/>
          </a:prstGeom>
          <a:noFill/>
          <a:ln>
            <a:solidFill>
              <a:schemeClr val="accent1"/>
            </a:solidFill>
          </a:ln>
        </p:spPr>
        <p:txBody>
          <a:bodyPr wrap="square" lIns="36000" tIns="36000" rIns="36000" bIns="36000" rtlCol="0">
            <a:spAutoFit/>
          </a:bodyPr>
          <a:lstStyle/>
          <a:p>
            <a:pPr marL="0" indent="0">
              <a:buNone/>
            </a:pPr>
            <a:r>
              <a:rPr lang="en-US" sz="1600" dirty="0"/>
              <a:t>The age calculation logic has been validated by testing fake data in an online age calculation tools </a:t>
            </a:r>
          </a:p>
        </p:txBody>
      </p:sp>
    </p:spTree>
    <p:extLst>
      <p:ext uri="{BB962C8B-B14F-4D97-AF65-F5344CB8AC3E}">
        <p14:creationId xmlns:p14="http://schemas.microsoft.com/office/powerpoint/2010/main" val="275345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Step 5: Splitting up Columns</a:t>
            </a:r>
          </a:p>
        </p:txBody>
      </p:sp>
      <p:sp>
        <p:nvSpPr>
          <p:cNvPr id="2" name="TextBox 1"/>
          <p:cNvSpPr txBox="1"/>
          <p:nvPr/>
        </p:nvSpPr>
        <p:spPr bwMode="gray">
          <a:xfrm>
            <a:off x="353539" y="1426722"/>
            <a:ext cx="1968130" cy="503590"/>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Vizient Sub Service Line </a:t>
            </a:r>
          </a:p>
          <a:p>
            <a:r>
              <a:rPr lang="en-US" sz="1400" dirty="0"/>
              <a:t>Before Splitting:</a:t>
            </a:r>
          </a:p>
        </p:txBody>
      </p:sp>
      <p:pic>
        <p:nvPicPr>
          <p:cNvPr id="4" name="Picture 3"/>
          <p:cNvPicPr>
            <a:picLocks noChangeAspect="1"/>
          </p:cNvPicPr>
          <p:nvPr/>
        </p:nvPicPr>
        <p:blipFill>
          <a:blip r:embed="rId3"/>
          <a:stretch>
            <a:fillRect/>
          </a:stretch>
        </p:blipFill>
        <p:spPr>
          <a:xfrm>
            <a:off x="353538" y="2080429"/>
            <a:ext cx="1916249" cy="36576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2901781" y="3051979"/>
            <a:ext cx="3171825" cy="268605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sp>
        <p:nvSpPr>
          <p:cNvPr id="16" name="TextBox 15"/>
          <p:cNvSpPr txBox="1"/>
          <p:nvPr/>
        </p:nvSpPr>
        <p:spPr bwMode="gray">
          <a:xfrm>
            <a:off x="2986086" y="1426722"/>
            <a:ext cx="5951726" cy="136536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Vizient Sub Service Line After Splitting:</a:t>
            </a:r>
          </a:p>
          <a:p>
            <a:endParaRPr lang="en-US" sz="1400" dirty="0"/>
          </a:p>
          <a:p>
            <a:r>
              <a:rPr lang="en-US" sz="1400" dirty="0"/>
              <a:t>Again, this is something I thought it was important to do but it may also depend on how the end user wants to use the dataset. </a:t>
            </a:r>
          </a:p>
          <a:p>
            <a:endParaRPr lang="en-US" sz="1400" dirty="0"/>
          </a:p>
          <a:p>
            <a:r>
              <a:rPr lang="en-US" sz="1400" dirty="0"/>
              <a:t>See code here: </a:t>
            </a:r>
          </a:p>
        </p:txBody>
      </p:sp>
      <p:pic>
        <p:nvPicPr>
          <p:cNvPr id="9" name="Picture 8"/>
          <p:cNvPicPr>
            <a:picLocks noChangeAspect="1"/>
          </p:cNvPicPr>
          <p:nvPr/>
        </p:nvPicPr>
        <p:blipFill>
          <a:blip r:embed="rId5"/>
          <a:stretch>
            <a:fillRect/>
          </a:stretch>
        </p:blipFill>
        <p:spPr>
          <a:xfrm>
            <a:off x="4196168" y="2440211"/>
            <a:ext cx="734470" cy="27432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0752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Step 5: Splitting up Columns Continued …</a:t>
            </a:r>
          </a:p>
        </p:txBody>
      </p:sp>
      <p:sp>
        <p:nvSpPr>
          <p:cNvPr id="2" name="TextBox 1"/>
          <p:cNvSpPr txBox="1"/>
          <p:nvPr/>
        </p:nvSpPr>
        <p:spPr bwMode="gray">
          <a:xfrm>
            <a:off x="353539" y="1426722"/>
            <a:ext cx="1968130" cy="503590"/>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 VIZIENT MSDRG </a:t>
            </a:r>
          </a:p>
          <a:p>
            <a:r>
              <a:rPr lang="en-US" sz="1400" dirty="0"/>
              <a:t>Before Splitting:</a:t>
            </a:r>
          </a:p>
        </p:txBody>
      </p:sp>
      <p:sp>
        <p:nvSpPr>
          <p:cNvPr id="16" name="TextBox 15"/>
          <p:cNvSpPr txBox="1"/>
          <p:nvPr/>
        </p:nvSpPr>
        <p:spPr bwMode="gray">
          <a:xfrm>
            <a:off x="2986086" y="1426722"/>
            <a:ext cx="5951726" cy="1580808"/>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36000" rIns="36000" bIns="36000" rtlCol="0">
            <a:spAutoFit/>
          </a:bodyPr>
          <a:lstStyle/>
          <a:p>
            <a:r>
              <a:rPr lang="en-US" sz="1400" dirty="0"/>
              <a:t>VIZIENT MSDRG After Splitting:</a:t>
            </a:r>
          </a:p>
          <a:p>
            <a:pPr marL="285750" indent="-285750">
              <a:buFont typeface="Arial" panose="020B0604020202020204" pitchFamily="34" charset="0"/>
              <a:buChar char="•"/>
            </a:pPr>
            <a:r>
              <a:rPr lang="en-US" sz="1400" dirty="0"/>
              <a:t>As we can see, the screenshot on the left has code and description in one cell. I do believe that having the code and description in separate columns would help for further analysis using this dataset</a:t>
            </a:r>
          </a:p>
          <a:p>
            <a:endParaRPr lang="en-US" sz="1400" dirty="0"/>
          </a:p>
          <a:p>
            <a:endParaRPr lang="en-US" sz="1400" dirty="0"/>
          </a:p>
          <a:p>
            <a:r>
              <a:rPr lang="en-US" sz="1400" dirty="0"/>
              <a:t>See code here: </a:t>
            </a:r>
          </a:p>
        </p:txBody>
      </p:sp>
      <p:pic>
        <p:nvPicPr>
          <p:cNvPr id="7" name="Picture 6"/>
          <p:cNvPicPr>
            <a:picLocks noChangeAspect="1"/>
          </p:cNvPicPr>
          <p:nvPr/>
        </p:nvPicPr>
        <p:blipFill>
          <a:blip r:embed="rId3"/>
          <a:stretch>
            <a:fillRect/>
          </a:stretch>
        </p:blipFill>
        <p:spPr>
          <a:xfrm>
            <a:off x="606459" y="2146365"/>
            <a:ext cx="1190846" cy="365760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a:blip r:embed="rId4"/>
          <a:stretch>
            <a:fillRect/>
          </a:stretch>
        </p:blipFill>
        <p:spPr>
          <a:xfrm>
            <a:off x="2986086" y="3243645"/>
            <a:ext cx="4451157" cy="2560320"/>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5"/>
          <a:stretch>
            <a:fillRect/>
          </a:stretch>
        </p:blipFill>
        <p:spPr>
          <a:xfrm>
            <a:off x="4207476" y="2652885"/>
            <a:ext cx="876300" cy="2762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38510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7929"/>
</p:tagLst>
</file>

<file path=ppt/tags/tag2.xml><?xml version="1.0" encoding="utf-8"?>
<p:tagLst xmlns:a="http://schemas.openxmlformats.org/drawingml/2006/main" xmlns:r="http://schemas.openxmlformats.org/officeDocument/2006/relationships" xmlns:p="http://schemas.openxmlformats.org/presentationml/2006/main">
  <p:tag name="AS_UNIQUEID" val="7930"/>
</p:tagLst>
</file>

<file path=ppt/tags/tag3.xml><?xml version="1.0" encoding="utf-8"?>
<p:tagLst xmlns:a="http://schemas.openxmlformats.org/drawingml/2006/main" xmlns:r="http://schemas.openxmlformats.org/officeDocument/2006/relationships" xmlns:p="http://schemas.openxmlformats.org/presentationml/2006/main">
  <p:tag name="AS_UNIQUEID" val="7934"/>
</p:tagLst>
</file>

<file path=ppt/tags/tag4.xml><?xml version="1.0" encoding="utf-8"?>
<p:tagLst xmlns:a="http://schemas.openxmlformats.org/drawingml/2006/main" xmlns:r="http://schemas.openxmlformats.org/officeDocument/2006/relationships" xmlns:p="http://schemas.openxmlformats.org/presentationml/2006/main">
  <p:tag name="AS_UNIQUEID" val="7935"/>
</p:tagLst>
</file>

<file path=ppt/tags/tag5.xml><?xml version="1.0" encoding="utf-8"?>
<p:tagLst xmlns:a="http://schemas.openxmlformats.org/drawingml/2006/main" xmlns:r="http://schemas.openxmlformats.org/officeDocument/2006/relationships" xmlns:p="http://schemas.openxmlformats.org/presentationml/2006/main">
  <p:tag name="AS_UNIQUEID" val="7936"/>
</p:tagLst>
</file>

<file path=ppt/tags/tag6.xml><?xml version="1.0" encoding="utf-8"?>
<p:tagLst xmlns:a="http://schemas.openxmlformats.org/drawingml/2006/main" xmlns:r="http://schemas.openxmlformats.org/officeDocument/2006/relationships" xmlns:p="http://schemas.openxmlformats.org/presentationml/2006/main">
  <p:tag name="AS_UNIQUEID" val="7917"/>
</p:tagLst>
</file>

<file path=ppt/tags/tag7.xml><?xml version="1.0" encoding="utf-8"?>
<p:tagLst xmlns:a="http://schemas.openxmlformats.org/drawingml/2006/main" xmlns:r="http://schemas.openxmlformats.org/officeDocument/2006/relationships" xmlns:p="http://schemas.openxmlformats.org/presentationml/2006/main">
  <p:tag name="AS_UNIQUEID" val="7918"/>
</p:tagLst>
</file>

<file path=ppt/tags/tag8.xml><?xml version="1.0" encoding="utf-8"?>
<p:tagLst xmlns:a="http://schemas.openxmlformats.org/drawingml/2006/main" xmlns:r="http://schemas.openxmlformats.org/officeDocument/2006/relationships" xmlns:p="http://schemas.openxmlformats.org/presentationml/2006/main">
  <p:tag name="AS_UNIQUEID" val="7922"/>
</p:tagLst>
</file>

<file path=ppt/tags/tag9.xml><?xml version="1.0" encoding="utf-8"?>
<p:tagLst xmlns:a="http://schemas.openxmlformats.org/drawingml/2006/main" xmlns:r="http://schemas.openxmlformats.org/officeDocument/2006/relationships" xmlns:p="http://schemas.openxmlformats.org/presentationml/2006/main">
  <p:tag name="AS_UNIQUEID" val="7923"/>
</p:tagLst>
</file>

<file path=ppt/theme/theme1.xml><?xml version="1.0" encoding="utf-8"?>
<a:theme xmlns:a="http://schemas.openxmlformats.org/drawingml/2006/main" name="MH - Blue">
  <a:themeElements>
    <a:clrScheme name="Custom 61">
      <a:dk1>
        <a:srgbClr val="000000"/>
      </a:dk1>
      <a:lt1>
        <a:srgbClr val="FFFFFF"/>
      </a:lt1>
      <a:dk2>
        <a:srgbClr val="6C7379"/>
      </a:dk2>
      <a:lt2>
        <a:srgbClr val="F9FAF9"/>
      </a:lt2>
      <a:accent1>
        <a:srgbClr val="F6A900"/>
      </a:accent1>
      <a:accent2>
        <a:srgbClr val="B13737"/>
      </a:accent2>
      <a:accent3>
        <a:srgbClr val="18637E"/>
      </a:accent3>
      <a:accent4>
        <a:srgbClr val="3579AC"/>
      </a:accent4>
      <a:accent5>
        <a:srgbClr val="23A0A4"/>
      </a:accent5>
      <a:accent6>
        <a:srgbClr val="4C7389"/>
      </a:accent6>
      <a:hlink>
        <a:srgbClr val="23A0A4"/>
      </a:hlink>
      <a:folHlink>
        <a:srgbClr val="4C738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36000" tIns="36000" rIns="36000" bIns="36000" rtlCol="0">
        <a:spAutoFit/>
      </a:bodyPr>
      <a:lstStyle>
        <a:defPPr marL="0" indent="0">
          <a:buNone/>
          <a:defRPr sz="1600" dirty="0" smtClean="0"/>
        </a:defPPr>
      </a:lstStyle>
    </a:txDef>
  </a:objectDefaults>
  <a:extraClrSchemeLst/>
  <a:extLst>
    <a:ext uri="{05A4C25C-085E-4340-85A3-A5531E510DB2}">
      <thm15:themeFamily xmlns:thm15="http://schemas.microsoft.com/office/thememl/2012/main" name="Memorial Hermann_16.9.potx" id="{74B112D7-1596-44FD-B79F-01571BD373FB}" vid="{C99773FE-E9A0-4103-B0E0-2BCC23E14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32295</TotalTime>
  <Words>2960</Words>
  <Application>Microsoft Office PowerPoint</Application>
  <PresentationFormat>On-screen Show (4:3)</PresentationFormat>
  <Paragraphs>282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Medium</vt:lpstr>
      <vt:lpstr>Times New Roman</vt:lpstr>
      <vt:lpstr>Wingdings</vt:lpstr>
      <vt:lpstr>MH - Blue</vt:lpstr>
      <vt:lpstr>Python Training</vt:lpstr>
      <vt:lpstr>Background – Context of The Dataset</vt:lpstr>
      <vt:lpstr>Problems in The Dataset</vt:lpstr>
      <vt:lpstr>Step 1: Reading The Dataset</vt:lpstr>
      <vt:lpstr>Step 2: Data type Standardization </vt:lpstr>
      <vt:lpstr>Step 3: Data Standardization Continued …</vt:lpstr>
      <vt:lpstr>Step 4: Patients’ Age Calculation During Admission</vt:lpstr>
      <vt:lpstr>Step 5: Splitting up Columns</vt:lpstr>
      <vt:lpstr>Step 5: Splitting up Columns Continued …</vt:lpstr>
      <vt:lpstr>[May be Bonus?     ]: Creating Dummy Variables </vt:lpstr>
      <vt:lpstr>Creating Dummy Variables Continued </vt:lpstr>
      <vt:lpstr>Conclusion and Recommendation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Meeting</dc:title>
  <dc:creator>Bruce Edwards</dc:creator>
  <cp:lastModifiedBy>Tran, Nhan</cp:lastModifiedBy>
  <cp:revision>880</cp:revision>
  <cp:lastPrinted>2021-02-24T05:16:52Z</cp:lastPrinted>
  <dcterms:created xsi:type="dcterms:W3CDTF">2019-05-27T20:00:29Z</dcterms:created>
  <dcterms:modified xsi:type="dcterms:W3CDTF">2022-06-15T11:28:30Z</dcterms:modified>
</cp:coreProperties>
</file>