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7" r:id="rId1"/>
  </p:sldMasterIdLst>
  <p:notesMasterIdLst>
    <p:notesMasterId r:id="rId8"/>
  </p:notesMasterIdLst>
  <p:handoutMasterIdLst>
    <p:handoutMasterId r:id="rId9"/>
  </p:handoutMasterIdLst>
  <p:sldIdLst>
    <p:sldId id="476" r:id="rId2"/>
    <p:sldId id="621" r:id="rId3"/>
    <p:sldId id="653" r:id="rId4"/>
    <p:sldId id="654" r:id="rId5"/>
    <p:sldId id="655" r:id="rId6"/>
    <p:sldId id="656" r:id="rId7"/>
  </p:sldIdLst>
  <p:sldSz cx="9144000" cy="6858000" type="screen4x3"/>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H - Blue" id="{8FE52EC6-36D2-9E4F-BB6E-990627C715CB}">
          <p14:sldIdLst>
            <p14:sldId id="476"/>
            <p14:sldId id="621"/>
            <p14:sldId id="653"/>
            <p14:sldId id="654"/>
            <p14:sldId id="655"/>
            <p14:sldId id="6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yne Loessin" initials="LL" lastIdx="1" clrIdx="0">
    <p:extLst>
      <p:ext uri="{19B8F6BF-5375-455C-9EA6-DF929625EA0E}">
        <p15:presenceInfo xmlns:p15="http://schemas.microsoft.com/office/powerpoint/2012/main" userId="6a64e77b129d2a37" providerId="Windows Live"/>
      </p:ext>
    </p:extLst>
  </p:cmAuthor>
  <p:cmAuthor id="2" name="Morales, Miriam" initials="MM" lastIdx="3" clrIdx="1">
    <p:extLst>
      <p:ext uri="{19B8F6BF-5375-455C-9EA6-DF929625EA0E}">
        <p15:presenceInfo xmlns:p15="http://schemas.microsoft.com/office/powerpoint/2012/main" userId="S-1-5-21-2125796797-660828019-1501187911-1868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AB1D"/>
    <a:srgbClr val="AA272E"/>
    <a:srgbClr val="737568"/>
    <a:srgbClr val="307AAD"/>
    <a:srgbClr val="FEB825"/>
    <a:srgbClr val="0F4A57"/>
    <a:srgbClr val="008675"/>
    <a:srgbClr val="1E497D"/>
    <a:srgbClr val="557B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3" autoAdjust="0"/>
    <p:restoredTop sz="95394" autoAdjust="0"/>
  </p:normalViewPr>
  <p:slideViewPr>
    <p:cSldViewPr snapToGrid="0">
      <p:cViewPr varScale="1">
        <p:scale>
          <a:sx n="122" d="100"/>
          <a:sy n="122" d="100"/>
        </p:scale>
        <p:origin x="1040" y="76"/>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85" d="100"/>
          <a:sy n="85" d="100"/>
        </p:scale>
        <p:origin x="376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EE5439-4E79-C04D-89ED-6E0AD7854ED2}"/>
              </a:ext>
            </a:extLst>
          </p:cNvPr>
          <p:cNvSpPr>
            <a:spLocks noGrp="1"/>
          </p:cNvSpPr>
          <p:nvPr>
            <p:ph type="hdr" sz="quarter"/>
          </p:nvPr>
        </p:nvSpPr>
        <p:spPr>
          <a:xfrm>
            <a:off x="0" y="0"/>
            <a:ext cx="3078383" cy="471348"/>
          </a:xfrm>
          <a:prstGeom prst="rect">
            <a:avLst/>
          </a:prstGeom>
        </p:spPr>
        <p:txBody>
          <a:bodyPr vert="horz" lIns="92464" tIns="46232" rIns="92464" bIns="46232" rtlCol="0"/>
          <a:lstStyle>
            <a:lvl1pPr algn="l">
              <a:defRPr sz="1200"/>
            </a:lvl1pPr>
          </a:lstStyle>
          <a:p>
            <a:endParaRPr lang="en-US"/>
          </a:p>
        </p:txBody>
      </p:sp>
      <p:sp>
        <p:nvSpPr>
          <p:cNvPr id="3" name="Date Placeholder 2">
            <a:extLst>
              <a:ext uri="{FF2B5EF4-FFF2-40B4-BE49-F238E27FC236}">
                <a16:creationId xmlns:a16="http://schemas.microsoft.com/office/drawing/2014/main" id="{730DDB19-DDE9-B443-8A9F-7BE174A7B797}"/>
              </a:ext>
            </a:extLst>
          </p:cNvPr>
          <p:cNvSpPr>
            <a:spLocks noGrp="1"/>
          </p:cNvSpPr>
          <p:nvPr>
            <p:ph type="dt" sz="quarter" idx="1"/>
          </p:nvPr>
        </p:nvSpPr>
        <p:spPr>
          <a:xfrm>
            <a:off x="4022485" y="0"/>
            <a:ext cx="3078383" cy="471348"/>
          </a:xfrm>
          <a:prstGeom prst="rect">
            <a:avLst/>
          </a:prstGeom>
        </p:spPr>
        <p:txBody>
          <a:bodyPr vert="horz" lIns="92464" tIns="46232" rIns="92464" bIns="46232" rtlCol="0"/>
          <a:lstStyle>
            <a:lvl1pPr algn="r">
              <a:defRPr sz="1200"/>
            </a:lvl1pPr>
          </a:lstStyle>
          <a:p>
            <a:fld id="{EB7C4D33-7A7A-6C43-83E1-3002CD0BB578}" type="datetimeFigureOut">
              <a:rPr lang="en-US" smtClean="0"/>
              <a:t>6/27/2023</a:t>
            </a:fld>
            <a:endParaRPr lang="en-US"/>
          </a:p>
        </p:txBody>
      </p:sp>
      <p:sp>
        <p:nvSpPr>
          <p:cNvPr id="4" name="Footer Placeholder 3">
            <a:extLst>
              <a:ext uri="{FF2B5EF4-FFF2-40B4-BE49-F238E27FC236}">
                <a16:creationId xmlns:a16="http://schemas.microsoft.com/office/drawing/2014/main" id="{A5C7C336-2A7B-2347-86CC-AB6A20472795}"/>
              </a:ext>
            </a:extLst>
          </p:cNvPr>
          <p:cNvSpPr>
            <a:spLocks noGrp="1"/>
          </p:cNvSpPr>
          <p:nvPr>
            <p:ph type="ftr" sz="quarter" idx="2"/>
          </p:nvPr>
        </p:nvSpPr>
        <p:spPr>
          <a:xfrm>
            <a:off x="0" y="8917128"/>
            <a:ext cx="3078383" cy="471348"/>
          </a:xfrm>
          <a:prstGeom prst="rect">
            <a:avLst/>
          </a:prstGeom>
        </p:spPr>
        <p:txBody>
          <a:bodyPr vert="horz" lIns="92464" tIns="46232" rIns="92464" bIns="46232"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895CB19-4AE9-B34F-B24C-40EE2FF51501}"/>
              </a:ext>
            </a:extLst>
          </p:cNvPr>
          <p:cNvSpPr>
            <a:spLocks noGrp="1"/>
          </p:cNvSpPr>
          <p:nvPr>
            <p:ph type="sldNum" sz="quarter" idx="3"/>
          </p:nvPr>
        </p:nvSpPr>
        <p:spPr>
          <a:xfrm>
            <a:off x="4022485" y="8917128"/>
            <a:ext cx="3078383" cy="471348"/>
          </a:xfrm>
          <a:prstGeom prst="rect">
            <a:avLst/>
          </a:prstGeom>
        </p:spPr>
        <p:txBody>
          <a:bodyPr vert="horz" lIns="92464" tIns="46232" rIns="92464" bIns="46232" rtlCol="0" anchor="b"/>
          <a:lstStyle>
            <a:lvl1pPr algn="r">
              <a:defRPr sz="1200"/>
            </a:lvl1pPr>
          </a:lstStyle>
          <a:p>
            <a:fld id="{548069E4-9572-2C44-9D20-5BBB540D7B00}" type="slidenum">
              <a:rPr lang="en-US" smtClean="0"/>
              <a:t>‹#›</a:t>
            </a:fld>
            <a:endParaRPr lang="en-US"/>
          </a:p>
        </p:txBody>
      </p:sp>
    </p:spTree>
    <p:extLst>
      <p:ext uri="{BB962C8B-B14F-4D97-AF65-F5344CB8AC3E}">
        <p14:creationId xmlns:p14="http://schemas.microsoft.com/office/powerpoint/2010/main" val="1206377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1" tIns="47111" rIns="94221" bIns="47111" rtlCol="0"/>
          <a:lstStyle>
            <a:lvl1pPr algn="l">
              <a:defRPr sz="1200"/>
            </a:lvl1pPr>
          </a:lstStyle>
          <a:p>
            <a:endParaRPr lang="en-US"/>
          </a:p>
        </p:txBody>
      </p:sp>
      <p:sp>
        <p:nvSpPr>
          <p:cNvPr id="3" name="Date Placeholder 2"/>
          <p:cNvSpPr>
            <a:spLocks noGrp="1"/>
          </p:cNvSpPr>
          <p:nvPr>
            <p:ph type="dt" idx="1"/>
          </p:nvPr>
        </p:nvSpPr>
        <p:spPr>
          <a:xfrm>
            <a:off x="4023093" y="0"/>
            <a:ext cx="3077739" cy="471054"/>
          </a:xfrm>
          <a:prstGeom prst="rect">
            <a:avLst/>
          </a:prstGeom>
        </p:spPr>
        <p:txBody>
          <a:bodyPr vert="horz" lIns="94221" tIns="47111" rIns="94221" bIns="47111" rtlCol="0"/>
          <a:lstStyle>
            <a:lvl1pPr algn="r">
              <a:defRPr sz="1200"/>
            </a:lvl1pPr>
          </a:lstStyle>
          <a:p>
            <a:fld id="{08F90E3C-E67B-4DC1-918F-A706D8D77D07}" type="datetimeFigureOut">
              <a:rPr lang="en-US" smtClean="0"/>
              <a:t>6/27/2023</a:t>
            </a:fld>
            <a:endParaRPr lang="en-US"/>
          </a:p>
        </p:txBody>
      </p:sp>
      <p:sp>
        <p:nvSpPr>
          <p:cNvPr id="4" name="Slide Image Placeholder 3"/>
          <p:cNvSpPr>
            <a:spLocks noGrp="1" noRot="1" noChangeAspect="1"/>
          </p:cNvSpPr>
          <p:nvPr>
            <p:ph type="sldImg" idx="2"/>
          </p:nvPr>
        </p:nvSpPr>
        <p:spPr>
          <a:xfrm>
            <a:off x="1438275" y="1173163"/>
            <a:ext cx="4225925" cy="3168650"/>
          </a:xfrm>
          <a:prstGeom prst="rect">
            <a:avLst/>
          </a:prstGeom>
          <a:noFill/>
          <a:ln w="12700">
            <a:solidFill>
              <a:prstClr val="black"/>
            </a:solidFill>
          </a:ln>
        </p:spPr>
        <p:txBody>
          <a:bodyPr vert="horz" lIns="94221" tIns="47111" rIns="94221" bIns="47111" rtlCol="0" anchor="ctr"/>
          <a:lstStyle/>
          <a:p>
            <a:endParaRPr lang="en-US"/>
          </a:p>
        </p:txBody>
      </p:sp>
      <p:sp>
        <p:nvSpPr>
          <p:cNvPr id="5" name="Notes Placeholder 4"/>
          <p:cNvSpPr>
            <a:spLocks noGrp="1"/>
          </p:cNvSpPr>
          <p:nvPr>
            <p:ph type="body" sz="quarter" idx="3"/>
          </p:nvPr>
        </p:nvSpPr>
        <p:spPr>
          <a:xfrm>
            <a:off x="710248" y="4518203"/>
            <a:ext cx="5681980" cy="3696713"/>
          </a:xfrm>
          <a:prstGeom prst="rect">
            <a:avLst/>
          </a:prstGeom>
        </p:spPr>
        <p:txBody>
          <a:bodyPr vert="horz" lIns="94221" tIns="47111" rIns="94221" bIns="4711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3"/>
            <a:ext cx="3077739" cy="471053"/>
          </a:xfrm>
          <a:prstGeom prst="rect">
            <a:avLst/>
          </a:prstGeom>
        </p:spPr>
        <p:txBody>
          <a:bodyPr vert="horz" lIns="94221" tIns="47111" rIns="94221" bIns="47111" rtlCol="0" anchor="b"/>
          <a:lstStyle>
            <a:lvl1pPr algn="l">
              <a:defRPr sz="1200"/>
            </a:lvl1pPr>
          </a:lstStyle>
          <a:p>
            <a:endParaRPr lang="en-US"/>
          </a:p>
        </p:txBody>
      </p:sp>
      <p:sp>
        <p:nvSpPr>
          <p:cNvPr id="7" name="Slide Number Placeholder 6"/>
          <p:cNvSpPr>
            <a:spLocks noGrp="1"/>
          </p:cNvSpPr>
          <p:nvPr>
            <p:ph type="sldNum" sz="quarter" idx="5"/>
          </p:nvPr>
        </p:nvSpPr>
        <p:spPr>
          <a:xfrm>
            <a:off x="4023093" y="8917423"/>
            <a:ext cx="3077739" cy="471053"/>
          </a:xfrm>
          <a:prstGeom prst="rect">
            <a:avLst/>
          </a:prstGeom>
        </p:spPr>
        <p:txBody>
          <a:bodyPr vert="horz" lIns="94221" tIns="47111" rIns="94221" bIns="47111" rtlCol="0" anchor="b"/>
          <a:lstStyle>
            <a:lvl1pPr algn="r">
              <a:defRPr sz="1200"/>
            </a:lvl1pPr>
          </a:lstStyle>
          <a:p>
            <a:fld id="{7781482F-54C6-43CB-93CB-B67A4221CEDF}" type="slidenum">
              <a:rPr lang="en-US" smtClean="0"/>
              <a:t>‹#›</a:t>
            </a:fld>
            <a:endParaRPr lang="en-US"/>
          </a:p>
        </p:txBody>
      </p:sp>
    </p:spTree>
    <p:extLst>
      <p:ext uri="{BB962C8B-B14F-4D97-AF65-F5344CB8AC3E}">
        <p14:creationId xmlns:p14="http://schemas.microsoft.com/office/powerpoint/2010/main" val="785776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81482F-54C6-43CB-93CB-B67A4221CEDF}" type="slidenum">
              <a:rPr lang="en-US" smtClean="0"/>
              <a:t>1</a:t>
            </a:fld>
            <a:endParaRPr lang="en-US"/>
          </a:p>
        </p:txBody>
      </p:sp>
    </p:spTree>
    <p:extLst>
      <p:ext uri="{BB962C8B-B14F-4D97-AF65-F5344CB8AC3E}">
        <p14:creationId xmlns:p14="http://schemas.microsoft.com/office/powerpoint/2010/main" val="3604958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Aft>
                <a:spcPts val="1200"/>
              </a:spcAft>
              <a:buFont typeface="Arial" panose="020B0604020202020204" pitchFamily="34" charset="0"/>
              <a:buChar char="•"/>
            </a:pPr>
            <a:r>
              <a:rPr lang="en-US" sz="2400" dirty="0"/>
              <a:t>$10.2M CMS Penalty 2019 represents a significant impact to organization – just among CMS patients, not include impact across managed care readmissions, </a:t>
            </a:r>
          </a:p>
          <a:p>
            <a:pPr marL="285750" indent="-285750">
              <a:spcAft>
                <a:spcPts val="1200"/>
              </a:spcAft>
              <a:buFont typeface="Arial" panose="020B0604020202020204" pitchFamily="34" charset="0"/>
              <a:buChar char="•"/>
            </a:pPr>
            <a:r>
              <a:rPr lang="en-US" sz="2400" dirty="0"/>
              <a:t>$1.9M reduction in penalty using tools and performance improvement projects that were developed, though we still have gaps across system in terms of teams/data/tools</a:t>
            </a:r>
          </a:p>
          <a:p>
            <a:pPr marL="285750" indent="-285750">
              <a:spcAft>
                <a:spcPts val="1200"/>
              </a:spcAft>
              <a:buFont typeface="Arial" panose="020B0604020202020204" pitchFamily="34" charset="0"/>
              <a:buChar char="•"/>
            </a:pPr>
            <a:r>
              <a:rPr lang="en-US" sz="2400" dirty="0"/>
              <a:t>Readmissions data across system has different owners, definitions/caveats, timing of updates (CMS, Vizient, Covered Lives/ACO) (planned/unplanned, same site not the system, some data show non-MHHS sites), timing between index to readmission. Latency in lags of when data are updated across platforms. (we have several different dashboards and teams reporting out on readmissions w/in our organization) </a:t>
            </a:r>
          </a:p>
          <a:p>
            <a:pPr marL="285750" indent="-285750">
              <a:spcAft>
                <a:spcPts val="1200"/>
              </a:spcAft>
              <a:buFont typeface="Arial" panose="020B0604020202020204" pitchFamily="34" charset="0"/>
              <a:buChar char="•"/>
            </a:pPr>
            <a:r>
              <a:rPr lang="en-US" sz="2400" dirty="0"/>
              <a:t>In order to perform more robust analysis of readmission drivers, we need data on cross-enterprise readmissions.</a:t>
            </a:r>
          </a:p>
          <a:p>
            <a:pPr marL="285750" indent="-285750">
              <a:spcAft>
                <a:spcPts val="1200"/>
              </a:spcAft>
              <a:buFont typeface="Arial" panose="020B0604020202020204" pitchFamily="34" charset="0"/>
              <a:buChar char="•"/>
            </a:pPr>
            <a:r>
              <a:rPr lang="en-US" sz="2400" dirty="0"/>
              <a:t>There is a high Degree of complexity when pairing index to readmission encounters</a:t>
            </a:r>
          </a:p>
          <a:p>
            <a:pPr marL="1257300" lvl="2" indent="-342900">
              <a:spcAft>
                <a:spcPts val="1200"/>
              </a:spcAft>
              <a:buFont typeface="Wingdings" panose="05000000000000000000" pitchFamily="2" charset="2"/>
              <a:buChar char="§"/>
            </a:pPr>
            <a:r>
              <a:rPr lang="en-US" sz="2400" dirty="0"/>
              <a:t>index and readmission pairs (when does it start/ when does it end, each pair)</a:t>
            </a:r>
          </a:p>
          <a:p>
            <a:pPr marL="1257300" lvl="2" indent="-342900">
              <a:spcAft>
                <a:spcPts val="1200"/>
              </a:spcAft>
              <a:buFont typeface="Wingdings" panose="05000000000000000000" pitchFamily="2" charset="2"/>
              <a:buChar char="§"/>
            </a:pPr>
            <a:r>
              <a:rPr lang="en-US" sz="2400" dirty="0"/>
              <a:t>facility to facility transfers (make sure to adequately count or exclude so that it not a negative impact on reported data or in dashboards)</a:t>
            </a:r>
          </a:p>
          <a:p>
            <a:pPr marL="1257300" lvl="2" indent="-342900">
              <a:spcAft>
                <a:spcPts val="1200"/>
              </a:spcAft>
              <a:buFont typeface="Wingdings" panose="05000000000000000000" pitchFamily="2" charset="2"/>
              <a:buChar char="§"/>
            </a:pPr>
            <a:r>
              <a:rPr lang="en-US" sz="2400" dirty="0"/>
              <a:t>data set support index to readmit analyses – very complicated to pull together  and map the index to readmission on same line of data to support flexible reporting – need more on readmission encounter to better understand why pts are coming back </a:t>
            </a:r>
          </a:p>
          <a:p>
            <a:endParaRPr lang="en-US" dirty="0"/>
          </a:p>
        </p:txBody>
      </p:sp>
      <p:sp>
        <p:nvSpPr>
          <p:cNvPr id="4" name="Slide Number Placeholder 3"/>
          <p:cNvSpPr>
            <a:spLocks noGrp="1"/>
          </p:cNvSpPr>
          <p:nvPr>
            <p:ph type="sldNum" sz="quarter" idx="5"/>
          </p:nvPr>
        </p:nvSpPr>
        <p:spPr/>
        <p:txBody>
          <a:bodyPr/>
          <a:lstStyle/>
          <a:p>
            <a:fld id="{7781482F-54C6-43CB-93CB-B67A4221CEDF}" type="slidenum">
              <a:rPr lang="en-US" smtClean="0"/>
              <a:t>2</a:t>
            </a:fld>
            <a:endParaRPr lang="en-US"/>
          </a:p>
        </p:txBody>
      </p:sp>
    </p:spTree>
    <p:extLst>
      <p:ext uri="{BB962C8B-B14F-4D97-AF65-F5344CB8AC3E}">
        <p14:creationId xmlns:p14="http://schemas.microsoft.com/office/powerpoint/2010/main" val="3742681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Aft>
                <a:spcPts val="1200"/>
              </a:spcAft>
              <a:buFont typeface="Arial" panose="020B0604020202020204" pitchFamily="34" charset="0"/>
              <a:buChar char="•"/>
            </a:pPr>
            <a:r>
              <a:rPr lang="en-US" sz="2400" dirty="0"/>
              <a:t>$10.2M CMS Penalty 2019 represents a significant impact to organization – just among CMS patients, not include impact across managed care readmissions, </a:t>
            </a:r>
          </a:p>
          <a:p>
            <a:pPr marL="285750" indent="-285750">
              <a:spcAft>
                <a:spcPts val="1200"/>
              </a:spcAft>
              <a:buFont typeface="Arial" panose="020B0604020202020204" pitchFamily="34" charset="0"/>
              <a:buChar char="•"/>
            </a:pPr>
            <a:r>
              <a:rPr lang="en-US" sz="2400" dirty="0"/>
              <a:t>$1.9M reduction in penalty using tools and performance improvement projects that were developed, though we still have gaps across system in terms of teams/data/tools</a:t>
            </a:r>
          </a:p>
          <a:p>
            <a:pPr marL="285750" indent="-285750">
              <a:spcAft>
                <a:spcPts val="1200"/>
              </a:spcAft>
              <a:buFont typeface="Arial" panose="020B0604020202020204" pitchFamily="34" charset="0"/>
              <a:buChar char="•"/>
            </a:pPr>
            <a:r>
              <a:rPr lang="en-US" sz="2400" dirty="0"/>
              <a:t>Readmissions data across system has different owners, definitions/caveats, timing of updates (CMS, Vizient, Covered Lives/ACO) (planned/unplanned, same site not the system, some data show non-MHHS sites), timing between index to readmission. Latency in lags of when data are updated across platforms. (we have several different dashboards and teams reporting out on readmissions w/in our organization) </a:t>
            </a:r>
          </a:p>
          <a:p>
            <a:pPr marL="285750" indent="-285750">
              <a:spcAft>
                <a:spcPts val="1200"/>
              </a:spcAft>
              <a:buFont typeface="Arial" panose="020B0604020202020204" pitchFamily="34" charset="0"/>
              <a:buChar char="•"/>
            </a:pPr>
            <a:r>
              <a:rPr lang="en-US" sz="2400" dirty="0"/>
              <a:t>In order to perform more robust analysis of readmission drivers, we need data on cross-enterprise readmissions.</a:t>
            </a:r>
          </a:p>
          <a:p>
            <a:pPr marL="285750" indent="-285750">
              <a:spcAft>
                <a:spcPts val="1200"/>
              </a:spcAft>
              <a:buFont typeface="Arial" panose="020B0604020202020204" pitchFamily="34" charset="0"/>
              <a:buChar char="•"/>
            </a:pPr>
            <a:r>
              <a:rPr lang="en-US" sz="2400" dirty="0"/>
              <a:t>There is a high Degree of complexity when pairing index to readmission encounters</a:t>
            </a:r>
          </a:p>
          <a:p>
            <a:pPr marL="1257300" lvl="2" indent="-342900">
              <a:spcAft>
                <a:spcPts val="1200"/>
              </a:spcAft>
              <a:buFont typeface="Wingdings" panose="05000000000000000000" pitchFamily="2" charset="2"/>
              <a:buChar char="§"/>
            </a:pPr>
            <a:r>
              <a:rPr lang="en-US" sz="2400" dirty="0"/>
              <a:t>index and readmission pairs (when does it start/ when does it end, each pair)</a:t>
            </a:r>
          </a:p>
          <a:p>
            <a:pPr marL="1257300" lvl="2" indent="-342900">
              <a:spcAft>
                <a:spcPts val="1200"/>
              </a:spcAft>
              <a:buFont typeface="Wingdings" panose="05000000000000000000" pitchFamily="2" charset="2"/>
              <a:buChar char="§"/>
            </a:pPr>
            <a:r>
              <a:rPr lang="en-US" sz="2400" dirty="0"/>
              <a:t>facility to facility transfers (make sure to adequately count or exclude so that it not a negative impact on reported data or in dashboards)</a:t>
            </a:r>
          </a:p>
          <a:p>
            <a:pPr marL="1257300" lvl="2" indent="-342900">
              <a:spcAft>
                <a:spcPts val="1200"/>
              </a:spcAft>
              <a:buFont typeface="Wingdings" panose="05000000000000000000" pitchFamily="2" charset="2"/>
              <a:buChar char="§"/>
            </a:pPr>
            <a:r>
              <a:rPr lang="en-US" sz="2400" dirty="0"/>
              <a:t>data set support index to readmit analyses – very complicated to pull together  and map the index to readmission on same line of data to support flexible reporting – need more on readmission encounter to better understand why pts are coming back </a:t>
            </a:r>
          </a:p>
          <a:p>
            <a:endParaRPr lang="en-US" dirty="0"/>
          </a:p>
        </p:txBody>
      </p:sp>
      <p:sp>
        <p:nvSpPr>
          <p:cNvPr id="4" name="Slide Number Placeholder 3"/>
          <p:cNvSpPr>
            <a:spLocks noGrp="1"/>
          </p:cNvSpPr>
          <p:nvPr>
            <p:ph type="sldNum" sz="quarter" idx="5"/>
          </p:nvPr>
        </p:nvSpPr>
        <p:spPr/>
        <p:txBody>
          <a:bodyPr/>
          <a:lstStyle/>
          <a:p>
            <a:fld id="{7781482F-54C6-43CB-93CB-B67A4221CEDF}" type="slidenum">
              <a:rPr lang="en-US" smtClean="0"/>
              <a:t>3</a:t>
            </a:fld>
            <a:endParaRPr lang="en-US"/>
          </a:p>
        </p:txBody>
      </p:sp>
    </p:spTree>
    <p:extLst>
      <p:ext uri="{BB962C8B-B14F-4D97-AF65-F5344CB8AC3E}">
        <p14:creationId xmlns:p14="http://schemas.microsoft.com/office/powerpoint/2010/main" val="3841761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Aft>
                <a:spcPts val="1200"/>
              </a:spcAft>
              <a:buFont typeface="Arial" panose="020B0604020202020204" pitchFamily="34" charset="0"/>
              <a:buChar char="•"/>
            </a:pPr>
            <a:r>
              <a:rPr lang="en-US" sz="2400" dirty="0"/>
              <a:t>$10.2M CMS Penalty 2019 represents a significant impact to organization – just among CMS patients, not include impact across managed care readmissions, </a:t>
            </a:r>
          </a:p>
          <a:p>
            <a:pPr marL="285750" indent="-285750">
              <a:spcAft>
                <a:spcPts val="1200"/>
              </a:spcAft>
              <a:buFont typeface="Arial" panose="020B0604020202020204" pitchFamily="34" charset="0"/>
              <a:buChar char="•"/>
            </a:pPr>
            <a:r>
              <a:rPr lang="en-US" sz="2400" dirty="0"/>
              <a:t>$1.9M reduction in penalty using tools and performance improvement projects that were developed, though we still have gaps across system in terms of teams/data/tools</a:t>
            </a:r>
          </a:p>
          <a:p>
            <a:pPr marL="285750" indent="-285750">
              <a:spcAft>
                <a:spcPts val="1200"/>
              </a:spcAft>
              <a:buFont typeface="Arial" panose="020B0604020202020204" pitchFamily="34" charset="0"/>
              <a:buChar char="•"/>
            </a:pPr>
            <a:r>
              <a:rPr lang="en-US" sz="2400" dirty="0"/>
              <a:t>Readmissions data across system has different owners, definitions/caveats, timing of updates (CMS, Vizient, Covered Lives/ACO) (planned/unplanned, same site not the system, some data show non-MHHS sites), timing between index to readmission. Latency in lags of when data are updated across platforms. (we have several different dashboards and teams reporting out on readmissions w/in our organization) </a:t>
            </a:r>
          </a:p>
          <a:p>
            <a:pPr marL="285750" indent="-285750">
              <a:spcAft>
                <a:spcPts val="1200"/>
              </a:spcAft>
              <a:buFont typeface="Arial" panose="020B0604020202020204" pitchFamily="34" charset="0"/>
              <a:buChar char="•"/>
            </a:pPr>
            <a:r>
              <a:rPr lang="en-US" sz="2400" dirty="0"/>
              <a:t>In order to perform more robust analysis of readmission drivers, we need data on cross-enterprise readmissions.</a:t>
            </a:r>
          </a:p>
          <a:p>
            <a:pPr marL="285750" indent="-285750">
              <a:spcAft>
                <a:spcPts val="1200"/>
              </a:spcAft>
              <a:buFont typeface="Arial" panose="020B0604020202020204" pitchFamily="34" charset="0"/>
              <a:buChar char="•"/>
            </a:pPr>
            <a:r>
              <a:rPr lang="en-US" sz="2400" dirty="0"/>
              <a:t>There is a high Degree of complexity when pairing index to readmission encounters</a:t>
            </a:r>
          </a:p>
          <a:p>
            <a:pPr marL="1257300" lvl="2" indent="-342900">
              <a:spcAft>
                <a:spcPts val="1200"/>
              </a:spcAft>
              <a:buFont typeface="Wingdings" panose="05000000000000000000" pitchFamily="2" charset="2"/>
              <a:buChar char="§"/>
            </a:pPr>
            <a:r>
              <a:rPr lang="en-US" sz="2400" dirty="0"/>
              <a:t>index and readmission pairs (when does it start/ when does it end, each pair)</a:t>
            </a:r>
          </a:p>
          <a:p>
            <a:pPr marL="1257300" lvl="2" indent="-342900">
              <a:spcAft>
                <a:spcPts val="1200"/>
              </a:spcAft>
              <a:buFont typeface="Wingdings" panose="05000000000000000000" pitchFamily="2" charset="2"/>
              <a:buChar char="§"/>
            </a:pPr>
            <a:r>
              <a:rPr lang="en-US" sz="2400" dirty="0"/>
              <a:t>facility to facility transfers (make sure to adequately count or exclude so that it not a negative impact on reported data or in dashboards)</a:t>
            </a:r>
          </a:p>
          <a:p>
            <a:pPr marL="1257300" lvl="2" indent="-342900">
              <a:spcAft>
                <a:spcPts val="1200"/>
              </a:spcAft>
              <a:buFont typeface="Wingdings" panose="05000000000000000000" pitchFamily="2" charset="2"/>
              <a:buChar char="§"/>
            </a:pPr>
            <a:r>
              <a:rPr lang="en-US" sz="2400" dirty="0"/>
              <a:t>data set support index to readmit analyses – very complicated to pull together  and map the index to readmission on same line of data to support flexible reporting – need more on readmission encounter to better understand why pts are coming back </a:t>
            </a:r>
          </a:p>
          <a:p>
            <a:endParaRPr lang="en-US" dirty="0"/>
          </a:p>
        </p:txBody>
      </p:sp>
      <p:sp>
        <p:nvSpPr>
          <p:cNvPr id="4" name="Slide Number Placeholder 3"/>
          <p:cNvSpPr>
            <a:spLocks noGrp="1"/>
          </p:cNvSpPr>
          <p:nvPr>
            <p:ph type="sldNum" sz="quarter" idx="5"/>
          </p:nvPr>
        </p:nvSpPr>
        <p:spPr/>
        <p:txBody>
          <a:bodyPr/>
          <a:lstStyle/>
          <a:p>
            <a:fld id="{7781482F-54C6-43CB-93CB-B67A4221CEDF}" type="slidenum">
              <a:rPr lang="en-US" smtClean="0"/>
              <a:t>4</a:t>
            </a:fld>
            <a:endParaRPr lang="en-US"/>
          </a:p>
        </p:txBody>
      </p:sp>
    </p:spTree>
    <p:extLst>
      <p:ext uri="{BB962C8B-B14F-4D97-AF65-F5344CB8AC3E}">
        <p14:creationId xmlns:p14="http://schemas.microsoft.com/office/powerpoint/2010/main" val="1336250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Aft>
                <a:spcPts val="1200"/>
              </a:spcAft>
              <a:buFont typeface="Arial" panose="020B0604020202020204" pitchFamily="34" charset="0"/>
              <a:buChar char="•"/>
            </a:pPr>
            <a:r>
              <a:rPr lang="en-US" sz="2400" dirty="0"/>
              <a:t>$10.2M CMS Penalty 2019 represents a significant impact to organization – just among CMS patients, not include impact across managed care readmissions, </a:t>
            </a:r>
          </a:p>
          <a:p>
            <a:pPr marL="285750" indent="-285750">
              <a:spcAft>
                <a:spcPts val="1200"/>
              </a:spcAft>
              <a:buFont typeface="Arial" panose="020B0604020202020204" pitchFamily="34" charset="0"/>
              <a:buChar char="•"/>
            </a:pPr>
            <a:r>
              <a:rPr lang="en-US" sz="2400" dirty="0"/>
              <a:t>$1.9M reduction in penalty using tools and performance improvement projects that were developed, though we still have gaps across system in terms of teams/data/tools</a:t>
            </a:r>
          </a:p>
          <a:p>
            <a:pPr marL="285750" indent="-285750">
              <a:spcAft>
                <a:spcPts val="1200"/>
              </a:spcAft>
              <a:buFont typeface="Arial" panose="020B0604020202020204" pitchFamily="34" charset="0"/>
              <a:buChar char="•"/>
            </a:pPr>
            <a:r>
              <a:rPr lang="en-US" sz="2400" dirty="0"/>
              <a:t>Readmissions data across system has different owners, definitions/caveats, timing of updates (CMS, Vizient, Covered Lives/ACO) (planned/unplanned, same site not the system, some data show non-MHHS sites), timing between index to readmission. Latency in lags of when data are updated across platforms. (we have several different dashboards and teams reporting out on readmissions w/in our organization) </a:t>
            </a:r>
          </a:p>
          <a:p>
            <a:pPr marL="285750" indent="-285750">
              <a:spcAft>
                <a:spcPts val="1200"/>
              </a:spcAft>
              <a:buFont typeface="Arial" panose="020B0604020202020204" pitchFamily="34" charset="0"/>
              <a:buChar char="•"/>
            </a:pPr>
            <a:r>
              <a:rPr lang="en-US" sz="2400" dirty="0"/>
              <a:t>In order to perform more robust analysis of readmission drivers, we need data on cross-enterprise readmissions.</a:t>
            </a:r>
          </a:p>
          <a:p>
            <a:pPr marL="285750" indent="-285750">
              <a:spcAft>
                <a:spcPts val="1200"/>
              </a:spcAft>
              <a:buFont typeface="Arial" panose="020B0604020202020204" pitchFamily="34" charset="0"/>
              <a:buChar char="•"/>
            </a:pPr>
            <a:r>
              <a:rPr lang="en-US" sz="2400" dirty="0"/>
              <a:t>There is a high Degree of complexity when pairing index to readmission encounters</a:t>
            </a:r>
          </a:p>
          <a:p>
            <a:pPr marL="1257300" lvl="2" indent="-342900">
              <a:spcAft>
                <a:spcPts val="1200"/>
              </a:spcAft>
              <a:buFont typeface="Wingdings" panose="05000000000000000000" pitchFamily="2" charset="2"/>
              <a:buChar char="§"/>
            </a:pPr>
            <a:r>
              <a:rPr lang="en-US" sz="2400" dirty="0"/>
              <a:t>index and readmission pairs (when does it start/ when does it end, each pair)</a:t>
            </a:r>
          </a:p>
          <a:p>
            <a:pPr marL="1257300" lvl="2" indent="-342900">
              <a:spcAft>
                <a:spcPts val="1200"/>
              </a:spcAft>
              <a:buFont typeface="Wingdings" panose="05000000000000000000" pitchFamily="2" charset="2"/>
              <a:buChar char="§"/>
            </a:pPr>
            <a:r>
              <a:rPr lang="en-US" sz="2400" dirty="0"/>
              <a:t>facility to facility transfers (make sure to adequately count or exclude so that it not a negative impact on reported data or in dashboards)</a:t>
            </a:r>
          </a:p>
          <a:p>
            <a:pPr marL="1257300" lvl="2" indent="-342900">
              <a:spcAft>
                <a:spcPts val="1200"/>
              </a:spcAft>
              <a:buFont typeface="Wingdings" panose="05000000000000000000" pitchFamily="2" charset="2"/>
              <a:buChar char="§"/>
            </a:pPr>
            <a:r>
              <a:rPr lang="en-US" sz="2400" dirty="0"/>
              <a:t>data set support index to readmit analyses – very complicated to pull together  and map the index to readmission on same line of data to support flexible reporting – need more on readmission encounter to better understand why pts are coming back </a:t>
            </a:r>
          </a:p>
          <a:p>
            <a:endParaRPr lang="en-US" dirty="0"/>
          </a:p>
        </p:txBody>
      </p:sp>
      <p:sp>
        <p:nvSpPr>
          <p:cNvPr id="4" name="Slide Number Placeholder 3"/>
          <p:cNvSpPr>
            <a:spLocks noGrp="1"/>
          </p:cNvSpPr>
          <p:nvPr>
            <p:ph type="sldNum" sz="quarter" idx="5"/>
          </p:nvPr>
        </p:nvSpPr>
        <p:spPr/>
        <p:txBody>
          <a:bodyPr/>
          <a:lstStyle/>
          <a:p>
            <a:fld id="{7781482F-54C6-43CB-93CB-B67A4221CEDF}" type="slidenum">
              <a:rPr lang="en-US" smtClean="0"/>
              <a:t>5</a:t>
            </a:fld>
            <a:endParaRPr lang="en-US"/>
          </a:p>
        </p:txBody>
      </p:sp>
    </p:spTree>
    <p:extLst>
      <p:ext uri="{BB962C8B-B14F-4D97-AF65-F5344CB8AC3E}">
        <p14:creationId xmlns:p14="http://schemas.microsoft.com/office/powerpoint/2010/main" val="701043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Aft>
                <a:spcPts val="1200"/>
              </a:spcAft>
              <a:buFont typeface="Arial" panose="020B0604020202020204" pitchFamily="34" charset="0"/>
              <a:buChar char="•"/>
            </a:pPr>
            <a:r>
              <a:rPr lang="en-US" sz="2400" dirty="0"/>
              <a:t>$10.2M CMS Penalty 2019 represents a significant impact to organization – just among CMS patients, not include impact across managed care readmissions, </a:t>
            </a:r>
          </a:p>
          <a:p>
            <a:pPr marL="285750" indent="-285750">
              <a:spcAft>
                <a:spcPts val="1200"/>
              </a:spcAft>
              <a:buFont typeface="Arial" panose="020B0604020202020204" pitchFamily="34" charset="0"/>
              <a:buChar char="•"/>
            </a:pPr>
            <a:r>
              <a:rPr lang="en-US" sz="2400" dirty="0"/>
              <a:t>$1.9M reduction in penalty using tools and performance improvement projects that were developed, though we still have gaps across system in terms of teams/data/tools</a:t>
            </a:r>
          </a:p>
          <a:p>
            <a:pPr marL="285750" indent="-285750">
              <a:spcAft>
                <a:spcPts val="1200"/>
              </a:spcAft>
              <a:buFont typeface="Arial" panose="020B0604020202020204" pitchFamily="34" charset="0"/>
              <a:buChar char="•"/>
            </a:pPr>
            <a:r>
              <a:rPr lang="en-US" sz="2400" dirty="0"/>
              <a:t>Readmissions data across system has different owners, definitions/caveats, timing of updates (CMS, Vizient, Covered Lives/ACO) (planned/unplanned, same site not the system, some data show non-MHHS sites), timing between index to readmission. Latency in lags of when data are updated across platforms. (we have several different dashboards and teams reporting out on readmissions w/in our organization) </a:t>
            </a:r>
          </a:p>
          <a:p>
            <a:pPr marL="285750" indent="-285750">
              <a:spcAft>
                <a:spcPts val="1200"/>
              </a:spcAft>
              <a:buFont typeface="Arial" panose="020B0604020202020204" pitchFamily="34" charset="0"/>
              <a:buChar char="•"/>
            </a:pPr>
            <a:r>
              <a:rPr lang="en-US" sz="2400" dirty="0"/>
              <a:t>In order to perform more robust analysis of readmission drivers, we need data on cross-enterprise readmissions.</a:t>
            </a:r>
          </a:p>
          <a:p>
            <a:pPr marL="285750" indent="-285750">
              <a:spcAft>
                <a:spcPts val="1200"/>
              </a:spcAft>
              <a:buFont typeface="Arial" panose="020B0604020202020204" pitchFamily="34" charset="0"/>
              <a:buChar char="•"/>
            </a:pPr>
            <a:r>
              <a:rPr lang="en-US" sz="2400" dirty="0"/>
              <a:t>There is a high Degree of complexity when pairing index to readmission encounters</a:t>
            </a:r>
          </a:p>
          <a:p>
            <a:pPr marL="1257300" lvl="2" indent="-342900">
              <a:spcAft>
                <a:spcPts val="1200"/>
              </a:spcAft>
              <a:buFont typeface="Wingdings" panose="05000000000000000000" pitchFamily="2" charset="2"/>
              <a:buChar char="§"/>
            </a:pPr>
            <a:r>
              <a:rPr lang="en-US" sz="2400" dirty="0"/>
              <a:t>index and readmission pairs (when does it start/ when does it end, each pair)</a:t>
            </a:r>
          </a:p>
          <a:p>
            <a:pPr marL="1257300" lvl="2" indent="-342900">
              <a:spcAft>
                <a:spcPts val="1200"/>
              </a:spcAft>
              <a:buFont typeface="Wingdings" panose="05000000000000000000" pitchFamily="2" charset="2"/>
              <a:buChar char="§"/>
            </a:pPr>
            <a:r>
              <a:rPr lang="en-US" sz="2400" dirty="0"/>
              <a:t>facility to facility transfers (make sure to adequately count or exclude so that it not a negative impact on reported data or in dashboards)</a:t>
            </a:r>
          </a:p>
          <a:p>
            <a:pPr marL="1257300" lvl="2" indent="-342900">
              <a:spcAft>
                <a:spcPts val="1200"/>
              </a:spcAft>
              <a:buFont typeface="Wingdings" panose="05000000000000000000" pitchFamily="2" charset="2"/>
              <a:buChar char="§"/>
            </a:pPr>
            <a:r>
              <a:rPr lang="en-US" sz="2400" dirty="0"/>
              <a:t>data set support index to readmit analyses – very complicated to pull together  and map the index to readmission on same line of data to support flexible reporting – need more on readmission encounter to better understand why pts are coming back </a:t>
            </a:r>
          </a:p>
          <a:p>
            <a:endParaRPr lang="en-US" dirty="0"/>
          </a:p>
        </p:txBody>
      </p:sp>
      <p:sp>
        <p:nvSpPr>
          <p:cNvPr id="4" name="Slide Number Placeholder 3"/>
          <p:cNvSpPr>
            <a:spLocks noGrp="1"/>
          </p:cNvSpPr>
          <p:nvPr>
            <p:ph type="sldNum" sz="quarter" idx="5"/>
          </p:nvPr>
        </p:nvSpPr>
        <p:spPr/>
        <p:txBody>
          <a:bodyPr/>
          <a:lstStyle/>
          <a:p>
            <a:fld id="{7781482F-54C6-43CB-93CB-B67A4221CEDF}" type="slidenum">
              <a:rPr lang="en-US" smtClean="0"/>
              <a:t>6</a:t>
            </a:fld>
            <a:endParaRPr lang="en-US"/>
          </a:p>
        </p:txBody>
      </p:sp>
    </p:spTree>
    <p:extLst>
      <p:ext uri="{BB962C8B-B14F-4D97-AF65-F5344CB8AC3E}">
        <p14:creationId xmlns:p14="http://schemas.microsoft.com/office/powerpoint/2010/main" val="31137863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1.tif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3_Title Slide">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15E921F-37C4-9A4A-A306-91EB2DCEE060}"/>
              </a:ext>
            </a:extLst>
          </p:cNvPr>
          <p:cNvSpPr/>
          <p:nvPr userDrawn="1"/>
        </p:nvSpPr>
        <p:spPr bwMode="gray">
          <a:xfrm>
            <a:off x="0" y="0"/>
            <a:ext cx="9144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0 h 6858000"/>
              <a:gd name="connsiteX0" fmla="*/ 0 w 12257314"/>
              <a:gd name="connsiteY0" fmla="*/ 0 h 6858000"/>
              <a:gd name="connsiteX1" fmla="*/ 12192000 w 12257314"/>
              <a:gd name="connsiteY1" fmla="*/ 0 h 6858000"/>
              <a:gd name="connsiteX2" fmla="*/ 12257314 w 12257314"/>
              <a:gd name="connsiteY2" fmla="*/ 3265715 h 6858000"/>
              <a:gd name="connsiteX3" fmla="*/ 0 w 12257314"/>
              <a:gd name="connsiteY3" fmla="*/ 6858000 h 6858000"/>
              <a:gd name="connsiteX4" fmla="*/ 0 w 12257314"/>
              <a:gd name="connsiteY4" fmla="*/ 0 h 6858000"/>
              <a:gd name="connsiteX0" fmla="*/ 0 w 12273643"/>
              <a:gd name="connsiteY0" fmla="*/ 0 h 6858000"/>
              <a:gd name="connsiteX1" fmla="*/ 12192000 w 12273643"/>
              <a:gd name="connsiteY1" fmla="*/ 0 h 6858000"/>
              <a:gd name="connsiteX2" fmla="*/ 12273643 w 12273643"/>
              <a:gd name="connsiteY2" fmla="*/ 1632858 h 6858000"/>
              <a:gd name="connsiteX3" fmla="*/ 0 w 12273643"/>
              <a:gd name="connsiteY3" fmla="*/ 6858000 h 6858000"/>
              <a:gd name="connsiteX4" fmla="*/ 0 w 12273643"/>
              <a:gd name="connsiteY4" fmla="*/ 0 h 6858000"/>
              <a:gd name="connsiteX0" fmla="*/ 0 w 12192000"/>
              <a:gd name="connsiteY0" fmla="*/ 0 h 6858000"/>
              <a:gd name="connsiteX1" fmla="*/ 12192000 w 12192000"/>
              <a:gd name="connsiteY1" fmla="*/ 0 h 6858000"/>
              <a:gd name="connsiteX2" fmla="*/ 12192000 w 12192000"/>
              <a:gd name="connsiteY2" fmla="*/ 2400301 h 6858000"/>
              <a:gd name="connsiteX3" fmla="*/ 0 w 12192000"/>
              <a:gd name="connsiteY3" fmla="*/ 6858000 h 6858000"/>
              <a:gd name="connsiteX4" fmla="*/ 0 w 12192000"/>
              <a:gd name="connsiteY4" fmla="*/ 0 h 6858000"/>
              <a:gd name="connsiteX0" fmla="*/ 0 w 12192000"/>
              <a:gd name="connsiteY0" fmla="*/ 0 h 6858000"/>
              <a:gd name="connsiteX1" fmla="*/ 12192000 w 12192000"/>
              <a:gd name="connsiteY1" fmla="*/ 0 h 6858000"/>
              <a:gd name="connsiteX2" fmla="*/ 12192000 w 12192000"/>
              <a:gd name="connsiteY2" fmla="*/ 2367644 h 6858000"/>
              <a:gd name="connsiteX3" fmla="*/ 0 w 12192000"/>
              <a:gd name="connsiteY3" fmla="*/ 6858000 h 6858000"/>
              <a:gd name="connsiteX4" fmla="*/ 0 w 12192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2367644"/>
                </a:lnTo>
                <a:lnTo>
                  <a:pt x="0" y="6858000"/>
                </a:lnTo>
                <a:lnTo>
                  <a:pt x="0" y="0"/>
                </a:lnTo>
                <a:close/>
              </a:path>
            </a:pathLst>
          </a:custGeom>
          <a:gradFill>
            <a:gsLst>
              <a:gs pos="0">
                <a:srgbClr val="307AAD"/>
              </a:gs>
              <a:gs pos="98000">
                <a:srgbClr val="307AAD">
                  <a:alpha val="85000"/>
                </a:srgbClr>
              </a:gs>
            </a:gsLst>
            <a:lin ang="0" scaled="1"/>
          </a:gradFill>
          <a:ln w="9525">
            <a:noFill/>
          </a:ln>
          <a:effectLst>
            <a:outerShdw blurRad="508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Autofit/>
          </a:bodyPr>
          <a:lstStyle/>
          <a:p>
            <a:pPr marL="0" indent="0" algn="ctr">
              <a:buNone/>
            </a:pPr>
            <a:endParaRPr lang="en-US" sz="1200" dirty="0">
              <a:solidFill>
                <a:schemeClr val="tx1"/>
              </a:solidFill>
            </a:endParaRPr>
          </a:p>
        </p:txBody>
      </p:sp>
      <p:sp>
        <p:nvSpPr>
          <p:cNvPr id="2" name="Title"/>
          <p:cNvSpPr>
            <a:spLocks noGrp="1"/>
          </p:cNvSpPr>
          <p:nvPr userDrawn="1">
            <p:ph type="ctrTitle" hasCustomPrompt="1"/>
            <p:custDataLst>
              <p:tags r:id="rId1"/>
            </p:custDataLst>
          </p:nvPr>
        </p:nvSpPr>
        <p:spPr>
          <a:xfrm>
            <a:off x="685800" y="1325881"/>
            <a:ext cx="7772400" cy="1270363"/>
          </a:xfrm>
        </p:spPr>
        <p:txBody>
          <a:bodyPr lIns="128016" tIns="64008" rIns="128016" bIns="64008" anchor="b" anchorCtr="0">
            <a:normAutofit/>
          </a:bodyPr>
          <a:lstStyle>
            <a:lvl1pPr algn="l">
              <a:spcBef>
                <a:spcPct val="0"/>
              </a:spcBef>
              <a:defRPr sz="4500" b="1" i="0">
                <a:solidFill>
                  <a:schemeClr val="bg1"/>
                </a:solidFill>
                <a:latin typeface="+mj-lt"/>
              </a:defRPr>
            </a:lvl1pPr>
          </a:lstStyle>
          <a:p>
            <a:r>
              <a:rPr lang="en-US" dirty="0"/>
              <a:t>Click to add title</a:t>
            </a:r>
          </a:p>
        </p:txBody>
      </p:sp>
      <p:sp>
        <p:nvSpPr>
          <p:cNvPr id="6" name="btfpLayoutConfig" hidden="1"/>
          <p:cNvSpPr txBox="1"/>
          <p:nvPr userDrawn="1">
            <p:custDataLst>
              <p:tags r:id="rId2"/>
            </p:custDataLst>
          </p:nvPr>
        </p:nvSpPr>
        <p:spPr>
          <a:xfrm>
            <a:off x="9526" y="12700"/>
            <a:ext cx="609166" cy="69916"/>
          </a:xfrm>
          <a:prstGeom prst="rect">
            <a:avLst/>
          </a:prstGeom>
          <a:noFill/>
        </p:spPr>
        <p:txBody>
          <a:bodyPr vert="horz" wrap="none" lIns="27000" tIns="27000" rIns="27000" bIns="27000" rtlCol="0">
            <a:spAutoFit/>
          </a:bodyPr>
          <a:lstStyle/>
          <a:p>
            <a:pPr marL="133340" indent="-133340" defTabSz="533357">
              <a:spcBef>
                <a:spcPts val="900"/>
              </a:spcBef>
              <a:buFontTx/>
              <a:buChar char="•"/>
            </a:pPr>
            <a:r>
              <a:rPr lang="en-US" sz="100">
                <a:solidFill>
                  <a:srgbClr val="FFFFFF">
                    <a:alpha val="0"/>
                  </a:srgbClr>
                </a:solidFill>
              </a:rPr>
              <a:t>overall_0_131468226384557565 columns_1_131468226384557565 </a:t>
            </a:r>
          </a:p>
        </p:txBody>
      </p:sp>
      <p:pic>
        <p:nvPicPr>
          <p:cNvPr id="11" name="Picture 10">
            <a:extLst>
              <a:ext uri="{FF2B5EF4-FFF2-40B4-BE49-F238E27FC236}">
                <a16:creationId xmlns:a16="http://schemas.microsoft.com/office/drawing/2014/main" id="{39560BEA-979F-F240-B6EA-3390DC021418}"/>
              </a:ext>
            </a:extLst>
          </p:cNvPr>
          <p:cNvPicPr>
            <a:picLocks noChangeAspect="1"/>
          </p:cNvPicPr>
          <p:nvPr userDrawn="1"/>
        </p:nvPicPr>
        <p:blipFill>
          <a:blip r:embed="rId4"/>
          <a:stretch>
            <a:fillRect/>
          </a:stretch>
        </p:blipFill>
        <p:spPr>
          <a:xfrm>
            <a:off x="6221253" y="5460574"/>
            <a:ext cx="2526473" cy="984676"/>
          </a:xfrm>
          <a:prstGeom prst="rect">
            <a:avLst/>
          </a:prstGeom>
        </p:spPr>
      </p:pic>
      <p:sp>
        <p:nvSpPr>
          <p:cNvPr id="19" name="Text Placeholder 18">
            <a:extLst>
              <a:ext uri="{FF2B5EF4-FFF2-40B4-BE49-F238E27FC236}">
                <a16:creationId xmlns:a16="http://schemas.microsoft.com/office/drawing/2014/main" id="{9F000818-D6C4-B44B-BB04-824A1FA0F648}"/>
              </a:ext>
            </a:extLst>
          </p:cNvPr>
          <p:cNvSpPr>
            <a:spLocks noGrp="1"/>
          </p:cNvSpPr>
          <p:nvPr>
            <p:ph type="body" sz="quarter" idx="10"/>
          </p:nvPr>
        </p:nvSpPr>
        <p:spPr>
          <a:xfrm>
            <a:off x="685800" y="2595564"/>
            <a:ext cx="5287566" cy="1355725"/>
          </a:xfrm>
        </p:spPr>
        <p:txBody>
          <a:bodyPr>
            <a:noAutofit/>
          </a:bodyPr>
          <a:lstStyle>
            <a:lvl1pPr>
              <a:defRPr sz="1800" b="0" i="0">
                <a:solidFill>
                  <a:schemeClr val="bg1"/>
                </a:solidFill>
                <a:latin typeface="+mj-lt"/>
              </a:defRPr>
            </a:lvl1pPr>
            <a:lvl2pPr>
              <a:defRPr sz="1800" b="0" i="0">
                <a:solidFill>
                  <a:schemeClr val="bg1"/>
                </a:solidFill>
                <a:latin typeface="Franklin Gothic Medium" panose="020B0603020102020204" pitchFamily="34" charset="0"/>
              </a:defRPr>
            </a:lvl2pPr>
            <a:lvl3pPr>
              <a:defRPr sz="1800" b="0" i="0">
                <a:solidFill>
                  <a:schemeClr val="bg1"/>
                </a:solidFill>
                <a:latin typeface="Franklin Gothic Medium" panose="020B0603020102020204" pitchFamily="34" charset="0"/>
              </a:defRPr>
            </a:lvl3pPr>
            <a:lvl4pPr>
              <a:defRPr sz="1800" b="0" i="0">
                <a:solidFill>
                  <a:schemeClr val="bg1"/>
                </a:solidFill>
                <a:latin typeface="Franklin Gothic Medium" panose="020B0603020102020204" pitchFamily="34" charset="0"/>
              </a:defRPr>
            </a:lvl4pPr>
            <a:lvl5pPr>
              <a:defRPr sz="1800" b="0" i="0">
                <a:solidFill>
                  <a:schemeClr val="bg1"/>
                </a:solidFill>
                <a:latin typeface="Franklin Gothic Medium" panose="020B0603020102020204" pitchFamily="34" charset="0"/>
              </a:defRPr>
            </a:lvl5pPr>
          </a:lstStyle>
          <a:p>
            <a:pPr lvl="0"/>
            <a:r>
              <a:rPr lang="en-US" dirty="0"/>
              <a:t>Edit Master text styles</a:t>
            </a:r>
          </a:p>
        </p:txBody>
      </p:sp>
    </p:spTree>
    <p:extLst>
      <p:ext uri="{BB962C8B-B14F-4D97-AF65-F5344CB8AC3E}">
        <p14:creationId xmlns:p14="http://schemas.microsoft.com/office/powerpoint/2010/main" val="4129040683"/>
      </p:ext>
    </p:extLst>
  </p:cSld>
  <p:clrMapOvr>
    <a:masterClrMapping/>
  </p:clrMapOvr>
  <p:transition/>
  <p:extLst>
    <p:ext uri="{DCECCB84-F9BA-43D5-87BE-67443E8EF086}">
      <p15:sldGuideLst xmlns:p15="http://schemas.microsoft.com/office/powerpoint/2012/main">
        <p15:guide id="1" pos="126" userDrawn="1">
          <p15:clr>
            <a:srgbClr val="CCCCCC"/>
          </p15:clr>
        </p15:guide>
        <p15:guide id="2" pos="5634" userDrawn="1">
          <p15:clr>
            <a:srgbClr val="CCCCCC"/>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2DAE12-B695-41C0-B383-0D85BB6F3DF4}"/>
              </a:ext>
            </a:extLst>
          </p:cNvPr>
          <p:cNvSpPr>
            <a:spLocks noGrp="1"/>
          </p:cNvSpPr>
          <p:nvPr>
            <p:ph idx="1"/>
          </p:nvPr>
        </p:nvSpPr>
        <p:spPr>
          <a:xfrm>
            <a:off x="457200" y="1600200"/>
            <a:ext cx="8184696" cy="4526280"/>
          </a:xfrm>
        </p:spPr>
        <p:txBody>
          <a:bodyPr/>
          <a:lstStyle>
            <a:lvl1pPr>
              <a:defRPr b="0" i="0">
                <a:latin typeface="Times New Roman" panose="02020603050405020304" pitchFamily="18" charset="0"/>
                <a:cs typeface="Times New Roman" panose="02020603050405020304" pitchFamily="18" charset="0"/>
              </a:defRPr>
            </a:lvl1pPr>
            <a:lvl2pPr>
              <a:defRPr b="0" i="0">
                <a:latin typeface="Times New Roman" panose="02020603050405020304" pitchFamily="18" charset="0"/>
                <a:cs typeface="Times New Roman" panose="02020603050405020304" pitchFamily="18" charset="0"/>
              </a:defRPr>
            </a:lvl2pPr>
            <a:lvl3pPr>
              <a:defRPr b="0" i="0">
                <a:latin typeface="Times New Roman" panose="02020603050405020304" pitchFamily="18" charset="0"/>
                <a:cs typeface="Times New Roman" panose="02020603050405020304" pitchFamily="18" charset="0"/>
              </a:defRPr>
            </a:lvl3pPr>
            <a:lvl4pPr>
              <a:defRPr b="0" i="0">
                <a:latin typeface="Times New Roman" panose="02020603050405020304" pitchFamily="18" charset="0"/>
                <a:cs typeface="Times New Roman" panose="02020603050405020304" pitchFamily="18" charset="0"/>
              </a:defRPr>
            </a:lvl4pPr>
            <a:lvl5pPr>
              <a:defRPr b="0" i="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9402AC3-805B-4E2A-A073-16AA6059B6C2}"/>
              </a:ext>
            </a:extLst>
          </p:cNvPr>
          <p:cNvSpPr>
            <a:spLocks noGrp="1"/>
          </p:cNvSpPr>
          <p:nvPr>
            <p:ph type="title"/>
          </p:nvPr>
        </p:nvSpPr>
        <p:spPr>
          <a:xfrm>
            <a:off x="457200" y="64008"/>
            <a:ext cx="6172200" cy="1051560"/>
          </a:xfrm>
        </p:spPr>
        <p:txBody>
          <a:bodyPr anchor="ctr"/>
          <a:lstStyle>
            <a:lvl1pPr>
              <a:defRPr b="0" i="0">
                <a:latin typeface="+mj-lt"/>
              </a:defRPr>
            </a:lvl1pPr>
          </a:lstStyle>
          <a:p>
            <a:r>
              <a:rPr lang="en-US"/>
              <a:t>Click to edit Master title style</a:t>
            </a:r>
          </a:p>
        </p:txBody>
      </p:sp>
    </p:spTree>
    <p:extLst>
      <p:ext uri="{BB962C8B-B14F-4D97-AF65-F5344CB8AC3E}">
        <p14:creationId xmlns:p14="http://schemas.microsoft.com/office/powerpoint/2010/main" val="3284297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02AC3-805B-4E2A-A073-16AA6059B6C2}"/>
              </a:ext>
            </a:extLst>
          </p:cNvPr>
          <p:cNvSpPr>
            <a:spLocks noGrp="1"/>
          </p:cNvSpPr>
          <p:nvPr>
            <p:ph type="title"/>
          </p:nvPr>
        </p:nvSpPr>
        <p:spPr>
          <a:xfrm>
            <a:off x="457200" y="64008"/>
            <a:ext cx="6172200" cy="1051560"/>
          </a:xfrm>
        </p:spPr>
        <p:txBody>
          <a:bodyPr anchor="ctr"/>
          <a:lstStyle>
            <a:lvl1pPr>
              <a:defRPr b="0" i="0">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DF2DAE12-B695-41C0-B383-0D85BB6F3DF4}"/>
              </a:ext>
            </a:extLst>
          </p:cNvPr>
          <p:cNvSpPr>
            <a:spLocks noGrp="1"/>
          </p:cNvSpPr>
          <p:nvPr>
            <p:ph idx="1"/>
          </p:nvPr>
        </p:nvSpPr>
        <p:spPr>
          <a:xfrm>
            <a:off x="4616904" y="1600200"/>
            <a:ext cx="4024993" cy="4526280"/>
          </a:xfrm>
        </p:spPr>
        <p:txBody>
          <a:bodyPr/>
          <a:lstStyle>
            <a:lvl1pPr>
              <a:defRPr b="0" i="0">
                <a:latin typeface="Times New Roman" panose="02020603050405020304" pitchFamily="18" charset="0"/>
                <a:cs typeface="Times New Roman" panose="02020603050405020304" pitchFamily="18" charset="0"/>
              </a:defRPr>
            </a:lvl1pPr>
            <a:lvl2pPr>
              <a:defRPr b="0" i="0">
                <a:latin typeface="Times New Roman" panose="02020603050405020304" pitchFamily="18" charset="0"/>
                <a:cs typeface="Times New Roman" panose="02020603050405020304" pitchFamily="18" charset="0"/>
              </a:defRPr>
            </a:lvl2pPr>
            <a:lvl3pPr>
              <a:defRPr b="0" i="0">
                <a:latin typeface="Times New Roman" panose="02020603050405020304" pitchFamily="18" charset="0"/>
                <a:cs typeface="Times New Roman" panose="02020603050405020304" pitchFamily="18" charset="0"/>
              </a:defRPr>
            </a:lvl3pPr>
            <a:lvl4pPr>
              <a:defRPr b="0" i="0">
                <a:latin typeface="Times New Roman" panose="02020603050405020304" pitchFamily="18" charset="0"/>
                <a:cs typeface="Times New Roman" panose="02020603050405020304" pitchFamily="18" charset="0"/>
              </a:defRPr>
            </a:lvl4pPr>
            <a:lvl5pPr>
              <a:defRPr b="0" i="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8476A7-CA12-C345-A610-ABB0549CD094}"/>
              </a:ext>
            </a:extLst>
          </p:cNvPr>
          <p:cNvSpPr>
            <a:spLocks noGrp="1"/>
          </p:cNvSpPr>
          <p:nvPr>
            <p:ph type="body" sz="quarter" idx="10"/>
          </p:nvPr>
        </p:nvSpPr>
        <p:spPr>
          <a:xfrm>
            <a:off x="457200" y="1600200"/>
            <a:ext cx="4024993" cy="45262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5797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custDataLst>
              <p:tags r:id="rId1"/>
            </p:custDataLst>
          </p:nvPr>
        </p:nvSpPr>
        <p:spPr/>
        <p:txBody>
          <a:bodyPr/>
          <a:lstStyle/>
          <a:p>
            <a:r>
              <a:rPr lang="en-US"/>
              <a:t>Click to edit Master title style</a:t>
            </a:r>
          </a:p>
        </p:txBody>
      </p:sp>
      <p:sp>
        <p:nvSpPr>
          <p:cNvPr id="3" name="btfpLayoutConfig" hidden="1"/>
          <p:cNvSpPr txBox="1"/>
          <p:nvPr userDrawn="1">
            <p:custDataLst>
              <p:tags r:id="rId2"/>
            </p:custDataLst>
          </p:nvPr>
        </p:nvSpPr>
        <p:spPr bwMode="gray">
          <a:xfrm>
            <a:off x="9525" y="12700"/>
            <a:ext cx="6667500" cy="69916"/>
          </a:xfrm>
          <a:prstGeom prst="rect">
            <a:avLst/>
          </a:prstGeom>
          <a:noFill/>
        </p:spPr>
        <p:txBody>
          <a:bodyPr vert="horz" wrap="square" lIns="27000" tIns="27000" rIns="27000" bIns="27000" rtlCol="0">
            <a:spAutoFit/>
          </a:bodyPr>
          <a:lstStyle/>
          <a:p>
            <a:pPr defTabSz="533357">
              <a:spcBef>
                <a:spcPts val="900"/>
              </a:spcBef>
            </a:pPr>
            <a:r>
              <a:rPr lang="en-US" sz="100">
                <a:solidFill>
                  <a:srgbClr val="FFFFFF">
                    <a:alpha val="0"/>
                  </a:srgbClr>
                </a:solidFill>
              </a:rPr>
              <a:t>overall_0_131959414918610113 columns_1_131959414918610113 </a:t>
            </a:r>
          </a:p>
        </p:txBody>
      </p:sp>
    </p:spTree>
    <p:extLst>
      <p:ext uri="{BB962C8B-B14F-4D97-AF65-F5344CB8AC3E}">
        <p14:creationId xmlns:p14="http://schemas.microsoft.com/office/powerpoint/2010/main" val="864331222"/>
      </p:ext>
    </p:extLst>
  </p:cSld>
  <p:clrMapOvr>
    <a:masterClrMapping/>
  </p:clrMapOvr>
  <p:transition/>
  <p:hf sldNum="0" hdr="0" dt="0"/>
  <p:extLst>
    <p:ext uri="{DCECCB84-F9BA-43D5-87BE-67443E8EF086}">
      <p15:sldGuideLst xmlns:p15="http://schemas.microsoft.com/office/powerpoint/2012/main">
        <p15:guide id="1" pos="126" userDrawn="1">
          <p15:clr>
            <a:srgbClr val="CCCCCC"/>
          </p15:clr>
        </p15:guide>
        <p15:guide id="2" pos="5634" userDrawn="1">
          <p15:clr>
            <a:srgbClr val="CCCCCC"/>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ank">
    <p:bg>
      <p:bgPr>
        <a:gradFill>
          <a:gsLst>
            <a:gs pos="0">
              <a:srgbClr val="307AAD"/>
            </a:gs>
            <a:gs pos="98000">
              <a:srgbClr val="307AAD">
                <a:alpha val="85000"/>
              </a:srgbClr>
            </a:gs>
          </a:gsLst>
          <a:lin ang="0" scaled="1"/>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8882A5-1177-4245-B002-A0D960622A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56697" y="6339540"/>
            <a:ext cx="1026093" cy="404253"/>
          </a:xfrm>
          <a:prstGeom prst="rect">
            <a:avLst/>
          </a:prstGeom>
        </p:spPr>
      </p:pic>
      <p:sp>
        <p:nvSpPr>
          <p:cNvPr id="4" name="Text Placeholder 3">
            <a:extLst>
              <a:ext uri="{FF2B5EF4-FFF2-40B4-BE49-F238E27FC236}">
                <a16:creationId xmlns:a16="http://schemas.microsoft.com/office/drawing/2014/main" id="{17B2D0C5-DA42-254F-AC9D-EEE6C722D5E1}"/>
              </a:ext>
            </a:extLst>
          </p:cNvPr>
          <p:cNvSpPr>
            <a:spLocks noGrp="1"/>
          </p:cNvSpPr>
          <p:nvPr>
            <p:ph type="body" sz="quarter" idx="10"/>
          </p:nvPr>
        </p:nvSpPr>
        <p:spPr>
          <a:xfrm>
            <a:off x="459487" y="690664"/>
            <a:ext cx="6184505" cy="5476672"/>
          </a:xfrm>
        </p:spPr>
        <p:txBody>
          <a:bodyPr anchor="ctr">
            <a:normAutofit/>
          </a:bodyPr>
          <a:lstStyle>
            <a:lvl1pPr>
              <a:defRPr sz="3300" b="1" i="0">
                <a:solidFill>
                  <a:schemeClr val="bg1"/>
                </a:solidFill>
                <a:latin typeface="+mj-lt"/>
              </a:defRPr>
            </a:lvl1pPr>
            <a:lvl2pPr>
              <a:defRPr sz="3300" b="1" i="0">
                <a:solidFill>
                  <a:schemeClr val="bg1"/>
                </a:solidFill>
                <a:latin typeface="+mj-lt"/>
              </a:defRPr>
            </a:lvl2pPr>
            <a:lvl3pPr>
              <a:defRPr sz="3300" b="1" i="0">
                <a:solidFill>
                  <a:schemeClr val="bg1"/>
                </a:solidFill>
                <a:latin typeface="+mj-lt"/>
              </a:defRPr>
            </a:lvl3pPr>
            <a:lvl4pPr>
              <a:defRPr sz="3300" b="1" i="0">
                <a:solidFill>
                  <a:schemeClr val="bg1"/>
                </a:solidFill>
                <a:latin typeface="+mj-lt"/>
              </a:defRPr>
            </a:lvl4pPr>
            <a:lvl5pPr>
              <a:defRPr sz="3300" b="1" i="0">
                <a:solidFill>
                  <a:schemeClr val="bg1"/>
                </a:solidFill>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A0BC1C44-4604-D742-82EF-005E81E83344}"/>
              </a:ext>
            </a:extLst>
          </p:cNvPr>
          <p:cNvSpPr txBox="1"/>
          <p:nvPr userDrawn="1"/>
        </p:nvSpPr>
        <p:spPr bwMode="gray">
          <a:xfrm>
            <a:off x="457201" y="6374563"/>
            <a:ext cx="2527064" cy="239193"/>
          </a:xfrm>
          <a:prstGeom prst="rect">
            <a:avLst/>
          </a:prstGeom>
          <a:noFill/>
        </p:spPr>
        <p:txBody>
          <a:bodyPr wrap="none" lIns="27000" tIns="27000" rIns="27000" bIns="27000" rtlCol="0">
            <a:spAutoFit/>
          </a:bodyPr>
          <a:lstStyle/>
          <a:p>
            <a:pPr marL="0" indent="0">
              <a:buNone/>
            </a:pPr>
            <a:r>
              <a:rPr lang="en-US" sz="1200" b="1" i="1" u="none" strike="noStrike" kern="1200" dirty="0">
                <a:solidFill>
                  <a:schemeClr val="bg1"/>
                </a:solidFill>
                <a:effectLst/>
                <a:latin typeface="Times New Roman" panose="02020603050405020304" pitchFamily="18" charset="0"/>
                <a:ea typeface="+mn-ea"/>
                <a:cs typeface="Times New Roman" panose="02020603050405020304" pitchFamily="18" charset="0"/>
              </a:rPr>
              <a:t>Advancing Health. </a:t>
            </a:r>
            <a:r>
              <a:rPr lang="en-US" sz="1200" b="0" i="1" u="none" strike="noStrike" kern="1200" dirty="0">
                <a:solidFill>
                  <a:schemeClr val="bg1"/>
                </a:solidFill>
                <a:effectLst/>
                <a:latin typeface="Times New Roman" panose="02020603050405020304" pitchFamily="18" charset="0"/>
                <a:ea typeface="+mn-ea"/>
                <a:cs typeface="Times New Roman" panose="02020603050405020304" pitchFamily="18" charset="0"/>
              </a:rPr>
              <a:t>Personalizing Care.</a:t>
            </a:r>
            <a:endParaRPr lang="en-US" sz="1200" b="0" i="1" dirty="0">
              <a:solidFill>
                <a:schemeClr val="bg1"/>
              </a:solidFill>
              <a:latin typeface="Times New Roman" panose="02020603050405020304" pitchFamily="18" charset="0"/>
              <a:cs typeface="Times New Roman" panose="02020603050405020304" pitchFamily="18" charset="0"/>
            </a:endParaRPr>
          </a:p>
        </p:txBody>
      </p:sp>
      <p:sp>
        <p:nvSpPr>
          <p:cNvPr id="6" name="Rectangle 5"/>
          <p:cNvSpPr/>
          <p:nvPr userDrawn="1"/>
        </p:nvSpPr>
        <p:spPr>
          <a:xfrm>
            <a:off x="3609737" y="6381575"/>
            <a:ext cx="3744825" cy="300082"/>
          </a:xfrm>
          <a:prstGeom prst="rect">
            <a:avLst/>
          </a:prstGeom>
        </p:spPr>
        <p:txBody>
          <a:bodyPr wrap="square">
            <a:spAutoFit/>
          </a:bodyPr>
          <a:lstStyle/>
          <a:p>
            <a:pPr algn="ctr"/>
            <a:r>
              <a:rPr lang="en-US" sz="450" dirty="0"/>
              <a:t>THIS INFORMATION IS PRIVILEGED, CONFIDENTIAL, AND PROTECTED pursuant to state and federal law.</a:t>
            </a:r>
          </a:p>
          <a:p>
            <a:pPr algn="ctr"/>
            <a:r>
              <a:rPr lang="en-US" sz="450" dirty="0"/>
              <a:t>See, e.g., Texas Health and Safety Code § 161.031, et. seq.; Texas Occupations Code, § 151.001, et. seq., § 160.001, et. seq. &amp; § 303.001, et. seq.; 42. U.S.C. 11101, et. seq.; Tex. R. Civ. P. 192.5.</a:t>
            </a:r>
            <a:r>
              <a:rPr lang="en-US" sz="450" baseline="0" dirty="0"/>
              <a:t>  </a:t>
            </a:r>
            <a:r>
              <a:rPr lang="en-US" sz="450" dirty="0"/>
              <a:t>DO NOT COPY, CIRCULATE, OR DISCLOSE OUTSIDE COMMITTEE</a:t>
            </a:r>
          </a:p>
        </p:txBody>
      </p:sp>
    </p:spTree>
    <p:extLst>
      <p:ext uri="{BB962C8B-B14F-4D97-AF65-F5344CB8AC3E}">
        <p14:creationId xmlns:p14="http://schemas.microsoft.com/office/powerpoint/2010/main" val="2877341202"/>
      </p:ext>
    </p:extLst>
  </p:cSld>
  <p:clrMapOvr>
    <a:masterClrMapping/>
  </p:clrMapOvr>
  <p:transition/>
  <p:extLst>
    <p:ext uri="{DCECCB84-F9BA-43D5-87BE-67443E8EF086}">
      <p15:sldGuideLst xmlns:p15="http://schemas.microsoft.com/office/powerpoint/2012/main">
        <p15:guide id="1" pos="126" userDrawn="1">
          <p15:clr>
            <a:srgbClr val="CCCCCC"/>
          </p15:clr>
        </p15:guide>
        <p15:guide id="2" pos="5634" userDrawn="1">
          <p15:clr>
            <a:srgbClr val="CCCCCC"/>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8_Blank">
    <p:bg>
      <p:bgPr>
        <a:gradFill>
          <a:gsLst>
            <a:gs pos="0">
              <a:srgbClr val="307AAD"/>
            </a:gs>
            <a:gs pos="98000">
              <a:srgbClr val="307AAD">
                <a:alpha val="85000"/>
              </a:srgbClr>
            </a:gs>
          </a:gsLst>
          <a:lin ang="0" scaled="1"/>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D3A9EBA-0F61-F847-8EDD-CE349804300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56697" y="6339540"/>
            <a:ext cx="1026093" cy="404253"/>
          </a:xfrm>
          <a:prstGeom prst="rect">
            <a:avLst/>
          </a:prstGeom>
        </p:spPr>
      </p:pic>
      <p:sp>
        <p:nvSpPr>
          <p:cNvPr id="4" name="Rectangle 3">
            <a:extLst>
              <a:ext uri="{FF2B5EF4-FFF2-40B4-BE49-F238E27FC236}">
                <a16:creationId xmlns:a16="http://schemas.microsoft.com/office/drawing/2014/main" id="{A9E0BA94-5302-E744-8895-5CD61EC9B2DA}"/>
              </a:ext>
            </a:extLst>
          </p:cNvPr>
          <p:cNvSpPr/>
          <p:nvPr userDrawn="1"/>
        </p:nvSpPr>
        <p:spPr bwMode="gray">
          <a:xfrm>
            <a:off x="5083160" y="751890"/>
            <a:ext cx="3542060" cy="514563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marL="0" indent="0" algn="ctr">
              <a:buNone/>
            </a:pPr>
            <a:r>
              <a:rPr lang="en-US" sz="2100" b="1" i="1" u="none" strike="noStrike" kern="1200" dirty="0">
                <a:solidFill>
                  <a:schemeClr val="tx2"/>
                </a:solidFill>
                <a:effectLst/>
                <a:latin typeface="+mn-lt"/>
                <a:ea typeface="+mn-ea"/>
                <a:cs typeface="+mn-cs"/>
              </a:rPr>
              <a:t>To create healthier</a:t>
            </a:r>
            <a:br>
              <a:rPr lang="en-US" sz="2100" b="1" i="1" u="none" strike="noStrike" kern="1200" dirty="0">
                <a:solidFill>
                  <a:schemeClr val="tx2"/>
                </a:solidFill>
                <a:effectLst/>
                <a:latin typeface="+mn-lt"/>
                <a:ea typeface="+mn-ea"/>
                <a:cs typeface="+mn-cs"/>
              </a:rPr>
            </a:br>
            <a:r>
              <a:rPr lang="en-US" sz="2100" b="1" i="1" u="none" strike="noStrike" kern="1200" dirty="0">
                <a:solidFill>
                  <a:schemeClr val="tx2"/>
                </a:solidFill>
                <a:effectLst/>
                <a:latin typeface="+mn-lt"/>
                <a:ea typeface="+mn-ea"/>
                <a:cs typeface="+mn-cs"/>
              </a:rPr>
              <a:t>communities, now and</a:t>
            </a:r>
            <a:br>
              <a:rPr lang="en-US" sz="2100" b="1" i="1" u="none" strike="noStrike" kern="1200" dirty="0">
                <a:solidFill>
                  <a:schemeClr val="tx2"/>
                </a:solidFill>
                <a:effectLst/>
                <a:latin typeface="+mn-lt"/>
                <a:ea typeface="+mn-ea"/>
                <a:cs typeface="+mn-cs"/>
              </a:rPr>
            </a:br>
            <a:r>
              <a:rPr lang="en-US" sz="2100" b="1" i="1" u="none" strike="noStrike" kern="1200" dirty="0">
                <a:solidFill>
                  <a:schemeClr val="tx2"/>
                </a:solidFill>
                <a:effectLst/>
                <a:latin typeface="+mn-lt"/>
                <a:ea typeface="+mn-ea"/>
                <a:cs typeface="+mn-cs"/>
              </a:rPr>
              <a:t>for generations to come.</a:t>
            </a:r>
            <a:endParaRPr lang="en-US" sz="1800" i="1" dirty="0">
              <a:solidFill>
                <a:schemeClr val="tx2"/>
              </a:solidFill>
            </a:endParaRPr>
          </a:p>
        </p:txBody>
      </p:sp>
      <p:sp>
        <p:nvSpPr>
          <p:cNvPr id="5" name="Rectangle 4">
            <a:extLst>
              <a:ext uri="{FF2B5EF4-FFF2-40B4-BE49-F238E27FC236}">
                <a16:creationId xmlns:a16="http://schemas.microsoft.com/office/drawing/2014/main" id="{8EA3D1B1-D76E-9E48-852A-B5D68063598F}"/>
              </a:ext>
            </a:extLst>
          </p:cNvPr>
          <p:cNvSpPr/>
          <p:nvPr userDrawn="1"/>
        </p:nvSpPr>
        <p:spPr bwMode="gray">
          <a:xfrm>
            <a:off x="697231" y="751891"/>
            <a:ext cx="3542059" cy="5145635"/>
          </a:xfrm>
          <a:prstGeom prst="rect">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marL="0" indent="0" algn="ctr">
              <a:buNone/>
            </a:pPr>
            <a:r>
              <a:rPr lang="en-US" sz="2100" b="1" i="1" u="none" strike="noStrike" kern="1200" dirty="0">
                <a:solidFill>
                  <a:schemeClr val="tx2"/>
                </a:solidFill>
                <a:effectLst/>
                <a:latin typeface="+mn-lt"/>
                <a:ea typeface="+mn-ea"/>
                <a:cs typeface="+mn-cs"/>
              </a:rPr>
              <a:t>Memorial Hermann </a:t>
            </a:r>
            <a:br>
              <a:rPr lang="en-US" sz="2100" b="1" i="1" u="none" strike="noStrike" kern="1200" dirty="0">
                <a:solidFill>
                  <a:schemeClr val="tx2"/>
                </a:solidFill>
                <a:effectLst/>
                <a:latin typeface="+mn-lt"/>
                <a:ea typeface="+mn-ea"/>
                <a:cs typeface="+mn-cs"/>
              </a:rPr>
            </a:br>
            <a:r>
              <a:rPr lang="en-US" sz="2100" b="1" i="1" u="none" strike="noStrike" kern="1200" dirty="0">
                <a:solidFill>
                  <a:schemeClr val="tx2"/>
                </a:solidFill>
                <a:effectLst/>
                <a:latin typeface="+mn-lt"/>
                <a:ea typeface="+mn-ea"/>
                <a:cs typeface="+mn-cs"/>
              </a:rPr>
              <a:t>Health System is a </a:t>
            </a:r>
            <a:br>
              <a:rPr lang="en-US" sz="2100" b="1" i="1" u="none" strike="noStrike" kern="1200" dirty="0">
                <a:solidFill>
                  <a:schemeClr val="tx2"/>
                </a:solidFill>
                <a:effectLst/>
                <a:latin typeface="+mn-lt"/>
                <a:ea typeface="+mn-ea"/>
                <a:cs typeface="+mn-cs"/>
              </a:rPr>
            </a:br>
            <a:r>
              <a:rPr lang="en-US" sz="2100" b="1" i="1" u="none" strike="noStrike" kern="1200" dirty="0">
                <a:solidFill>
                  <a:schemeClr val="tx2"/>
                </a:solidFill>
                <a:effectLst/>
                <a:latin typeface="+mn-lt"/>
                <a:ea typeface="+mn-ea"/>
                <a:cs typeface="+mn-cs"/>
              </a:rPr>
              <a:t>nonprofit, values-driven, community-owned </a:t>
            </a:r>
            <a:br>
              <a:rPr lang="en-US" sz="2100" b="1" i="1" u="none" strike="noStrike" kern="1200" dirty="0">
                <a:solidFill>
                  <a:schemeClr val="tx2"/>
                </a:solidFill>
                <a:effectLst/>
                <a:latin typeface="+mn-lt"/>
                <a:ea typeface="+mn-ea"/>
                <a:cs typeface="+mn-cs"/>
              </a:rPr>
            </a:br>
            <a:r>
              <a:rPr lang="en-US" sz="2100" b="1" i="1" u="none" strike="noStrike" kern="1200" dirty="0">
                <a:solidFill>
                  <a:schemeClr val="tx2"/>
                </a:solidFill>
                <a:effectLst/>
                <a:latin typeface="+mn-lt"/>
                <a:ea typeface="+mn-ea"/>
                <a:cs typeface="+mn-cs"/>
              </a:rPr>
              <a:t>health system dedicated </a:t>
            </a:r>
            <a:br>
              <a:rPr lang="en-US" sz="2100" b="1" i="1" u="none" strike="noStrike" kern="1200" dirty="0">
                <a:solidFill>
                  <a:schemeClr val="tx2"/>
                </a:solidFill>
                <a:effectLst/>
                <a:latin typeface="+mn-lt"/>
                <a:ea typeface="+mn-ea"/>
                <a:cs typeface="+mn-cs"/>
              </a:rPr>
            </a:br>
            <a:r>
              <a:rPr lang="en-US" sz="2100" b="1" i="1" u="none" strike="noStrike" kern="1200" dirty="0">
                <a:solidFill>
                  <a:schemeClr val="tx2"/>
                </a:solidFill>
                <a:effectLst/>
                <a:latin typeface="+mn-lt"/>
                <a:ea typeface="+mn-ea"/>
                <a:cs typeface="+mn-cs"/>
              </a:rPr>
              <a:t>to improving health.</a:t>
            </a:r>
            <a:endParaRPr lang="en-US" sz="1800" i="1" dirty="0">
              <a:solidFill>
                <a:schemeClr val="tx2"/>
              </a:solidFill>
            </a:endParaRPr>
          </a:p>
        </p:txBody>
      </p:sp>
      <p:sp>
        <p:nvSpPr>
          <p:cNvPr id="6" name="Rectangle 5">
            <a:extLst>
              <a:ext uri="{FF2B5EF4-FFF2-40B4-BE49-F238E27FC236}">
                <a16:creationId xmlns:a16="http://schemas.microsoft.com/office/drawing/2014/main" id="{E0FA2F83-B365-DE49-97B1-4D66DD96DECD}"/>
              </a:ext>
            </a:extLst>
          </p:cNvPr>
          <p:cNvSpPr/>
          <p:nvPr userDrawn="1"/>
        </p:nvSpPr>
        <p:spPr bwMode="gray">
          <a:xfrm>
            <a:off x="6043375" y="1134110"/>
            <a:ext cx="1621631" cy="589280"/>
          </a:xfrm>
          <a:prstGeom prst="rect">
            <a:avLst/>
          </a:prstGeom>
          <a:no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marL="0" indent="0" algn="ctr">
              <a:buNone/>
            </a:pPr>
            <a:r>
              <a:rPr lang="en-US" sz="1200" spc="225" dirty="0">
                <a:solidFill>
                  <a:schemeClr val="accent1"/>
                </a:solidFill>
                <a:latin typeface="+mj-lt"/>
              </a:rPr>
              <a:t>OUR VISION</a:t>
            </a:r>
          </a:p>
        </p:txBody>
      </p:sp>
      <p:sp>
        <p:nvSpPr>
          <p:cNvPr id="9" name="Rectangle 8">
            <a:extLst>
              <a:ext uri="{FF2B5EF4-FFF2-40B4-BE49-F238E27FC236}">
                <a16:creationId xmlns:a16="http://schemas.microsoft.com/office/drawing/2014/main" id="{22A9BF62-0B0E-664C-8499-2083D79FE84F}"/>
              </a:ext>
            </a:extLst>
          </p:cNvPr>
          <p:cNvSpPr/>
          <p:nvPr userDrawn="1"/>
        </p:nvSpPr>
        <p:spPr bwMode="gray">
          <a:xfrm>
            <a:off x="1657444" y="1134110"/>
            <a:ext cx="1621631" cy="5892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ctr" anchorCtr="0" forceAA="0" compatLnSpc="1">
            <a:prstTxWarp prst="textNoShape">
              <a:avLst/>
            </a:prstTxWarp>
            <a:noAutofit/>
          </a:bodyPr>
          <a:lstStyle/>
          <a:p>
            <a:pPr marL="0" indent="0" algn="ctr">
              <a:buNone/>
            </a:pPr>
            <a:r>
              <a:rPr lang="en-US" sz="1200" spc="225" dirty="0">
                <a:solidFill>
                  <a:schemeClr val="accent1"/>
                </a:solidFill>
                <a:latin typeface="+mj-lt"/>
              </a:rPr>
              <a:t>OUR MISSION</a:t>
            </a:r>
          </a:p>
        </p:txBody>
      </p:sp>
      <p:sp>
        <p:nvSpPr>
          <p:cNvPr id="3" name="Rectangle 2">
            <a:extLst>
              <a:ext uri="{FF2B5EF4-FFF2-40B4-BE49-F238E27FC236}">
                <a16:creationId xmlns:a16="http://schemas.microsoft.com/office/drawing/2014/main" id="{2C9E9465-5AC2-164C-8F07-0D904DD77C26}"/>
              </a:ext>
            </a:extLst>
          </p:cNvPr>
          <p:cNvSpPr/>
          <p:nvPr userDrawn="1"/>
        </p:nvSpPr>
        <p:spPr bwMode="gray">
          <a:xfrm>
            <a:off x="2215041" y="1795781"/>
            <a:ext cx="506437" cy="2743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Autofit/>
          </a:bodyPr>
          <a:lstStyle/>
          <a:p>
            <a:pPr marL="0" indent="0" algn="ctr">
              <a:buNone/>
            </a:pPr>
            <a:endParaRPr lang="en-US" sz="1200" dirty="0">
              <a:solidFill>
                <a:schemeClr val="tx1"/>
              </a:solidFill>
            </a:endParaRPr>
          </a:p>
        </p:txBody>
      </p:sp>
      <p:sp>
        <p:nvSpPr>
          <p:cNvPr id="10" name="Rectangle 9">
            <a:extLst>
              <a:ext uri="{FF2B5EF4-FFF2-40B4-BE49-F238E27FC236}">
                <a16:creationId xmlns:a16="http://schemas.microsoft.com/office/drawing/2014/main" id="{B80653FA-7931-5049-90E4-15EEA801688F}"/>
              </a:ext>
            </a:extLst>
          </p:cNvPr>
          <p:cNvSpPr/>
          <p:nvPr userDrawn="1"/>
        </p:nvSpPr>
        <p:spPr bwMode="gray">
          <a:xfrm>
            <a:off x="6600971" y="1795781"/>
            <a:ext cx="506437" cy="27432"/>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Autofit/>
          </a:bodyPr>
          <a:lstStyle/>
          <a:p>
            <a:pPr marL="0" indent="0" algn="ctr">
              <a:buNone/>
            </a:pPr>
            <a:endParaRPr lang="en-US" sz="1200" dirty="0">
              <a:solidFill>
                <a:schemeClr val="tx1"/>
              </a:solidFill>
            </a:endParaRPr>
          </a:p>
        </p:txBody>
      </p:sp>
      <p:sp>
        <p:nvSpPr>
          <p:cNvPr id="11" name="TextBox 10">
            <a:extLst>
              <a:ext uri="{FF2B5EF4-FFF2-40B4-BE49-F238E27FC236}">
                <a16:creationId xmlns:a16="http://schemas.microsoft.com/office/drawing/2014/main" id="{31FC1EDE-4A49-1A4D-B6D0-817FAA214478}"/>
              </a:ext>
            </a:extLst>
          </p:cNvPr>
          <p:cNvSpPr txBox="1"/>
          <p:nvPr userDrawn="1"/>
        </p:nvSpPr>
        <p:spPr bwMode="gray">
          <a:xfrm>
            <a:off x="457201" y="6374563"/>
            <a:ext cx="2527064" cy="239193"/>
          </a:xfrm>
          <a:prstGeom prst="rect">
            <a:avLst/>
          </a:prstGeom>
          <a:noFill/>
        </p:spPr>
        <p:txBody>
          <a:bodyPr wrap="none" lIns="27000" tIns="27000" rIns="27000" bIns="27000" rtlCol="0">
            <a:spAutoFit/>
          </a:bodyPr>
          <a:lstStyle/>
          <a:p>
            <a:pPr marL="0" indent="0">
              <a:buNone/>
            </a:pPr>
            <a:r>
              <a:rPr lang="en-US" sz="1200" b="1" i="1" u="none" strike="noStrike" kern="1200" dirty="0">
                <a:solidFill>
                  <a:schemeClr val="bg1"/>
                </a:solidFill>
                <a:effectLst/>
                <a:latin typeface="Times New Roman" panose="02020603050405020304" pitchFamily="18" charset="0"/>
                <a:ea typeface="+mn-ea"/>
                <a:cs typeface="Times New Roman" panose="02020603050405020304" pitchFamily="18" charset="0"/>
              </a:rPr>
              <a:t>Advancing Health. </a:t>
            </a:r>
            <a:r>
              <a:rPr lang="en-US" sz="1200" b="0" i="1" u="none" strike="noStrike" kern="1200" dirty="0">
                <a:solidFill>
                  <a:schemeClr val="bg1"/>
                </a:solidFill>
                <a:effectLst/>
                <a:latin typeface="Times New Roman" panose="02020603050405020304" pitchFamily="18" charset="0"/>
                <a:ea typeface="+mn-ea"/>
                <a:cs typeface="Times New Roman" panose="02020603050405020304" pitchFamily="18" charset="0"/>
              </a:rPr>
              <a:t>Personalizing Care.</a:t>
            </a:r>
            <a:endParaRPr lang="en-US" sz="1200" b="0"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7154605"/>
      </p:ext>
    </p:extLst>
  </p:cSld>
  <p:clrMapOvr>
    <a:masterClrMapping/>
  </p:clrMapOvr>
  <p:transition/>
  <p:extLst>
    <p:ext uri="{DCECCB84-F9BA-43D5-87BE-67443E8EF086}">
      <p15:sldGuideLst xmlns:p15="http://schemas.microsoft.com/office/powerpoint/2012/main">
        <p15:guide id="1" pos="126" userDrawn="1">
          <p15:clr>
            <a:srgbClr val="CCCCCC"/>
          </p15:clr>
        </p15:guide>
        <p15:guide id="2" pos="5634" userDrawn="1">
          <p15:clr>
            <a:srgbClr val="CCCCCC"/>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tags" Target="../tags/tag5.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4.xml"/><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BtfpConfiguration" hidden="1"/>
          <p:cNvSpPr txBox="1"/>
          <p:nvPr userDrawn="1">
            <p:custDataLst>
              <p:tags r:id="rId8"/>
            </p:custDataLst>
          </p:nvPr>
        </p:nvSpPr>
        <p:spPr bwMode="hidden">
          <a:xfrm>
            <a:off x="0" y="0"/>
            <a:ext cx="27000" cy="36000"/>
          </a:xfrm>
          <a:prstGeom prst="rect">
            <a:avLst/>
          </a:prstGeom>
          <a:noFill/>
        </p:spPr>
        <p:txBody>
          <a:bodyPr wrap="none" lIns="0" tIns="0" rIns="0" bIns="0" rtlCol="0">
            <a:noAutofit/>
          </a:bodyPr>
          <a:lstStyle/>
          <a:p>
            <a:pPr defTabSz="533357">
              <a:spcBef>
                <a:spcPts val="900"/>
              </a:spcBef>
            </a:pPr>
            <a:r>
              <a:rPr lang="en-US" sz="100">
                <a:solidFill>
                  <a:prstClr val="white">
                    <a:alpha val="0"/>
                  </a:prstClr>
                </a:solidFill>
              </a:rPr>
              <a:t>&lt;btfp&gt;
  &lt;!-- North America Graphics. 2.26.2019. DAL. CORE. 
       Instructions for the &lt;template&gt; tag:
       Keep "version" and "type" options unchanged.
       Set "name" option to the client name that should appear on the client color section. 
       Set "pageSize" to the paper size you are setting this slide master up on. Valid values are: "widescreen" (which equals 16:9), "4_3", "a4" and "letter". Observe capitalization! --&gt;
  &lt;template version="2.0.14" type="unbranded" name="Memorial Hermann_16.9" pageSize="widescreen"&gt;
    &lt;!-- Instructions for &lt;settings&gt; tag:
         In each sub-tag set the hex code of the RGB color you wish to use for the standard elements when they are created on this slide master.
         If the value is missing or invalid, default colors will be used. --&gt;
    &lt;settings&gt;
      &lt;runningAgendaBackColorLeft&gt;#1F497D&lt;/runningAgendaBackColorLeft&gt;
      &lt;runningAgendaBackColorRight&gt;#4F81BD&lt;/runningAgendaBackColorRight&gt;
      &lt;runningAgendaTextColorLeft&gt;#FFFFFF&lt;/runningAgendaTextColorLeft&gt;
      &lt;runningAgendaTextColorRight&gt;#FFFFFF&lt;/runningAgendaTextColorRight&gt;
      &lt;columnHeaderLineColor&gt;#000000&lt;/columnHeaderLineColor&gt;
      &lt;columnHeaderTextColor&gt;#000000&lt;/columnHeaderTextColor&gt;
      &lt;rowHeaderLineColor&gt;#000000&lt;/rowHeaderLineColor&gt;
      &lt;rowHeaderTextColor&gt;#000000&lt;/rowHeaderTextColor&gt;
      &lt;bainArrowLineColor&gt;#948A54&lt;/bainArrowLineColor&gt;
      &lt;bainArrowTextColor&gt;#948A54&lt;/bainArrowTextColor&gt;
      &lt;percentageCircleFullCircleColor&gt;#EEECE1&lt;/percentageCircleFullCircleColor&gt;
      &lt;percentageCircleTextHighlightColor&gt;#948A54&lt;/percentageCircleTextHighlightColor&gt;
      &lt;statusStickerColor&gt;#000000&lt;/statusStickerColor&gt;
      &lt;calloutBackColor&gt;#FFFFFF&lt;/calloutBackColor&gt;
      &lt;calloutTextLineColor&gt;#000000&lt;/calloutTextLineColor&gt;
      &lt;numberBubbleBackColor&gt;#FFFFFF&lt;/numberBubbleBackColor&gt;
      &lt;numberBubbleTextLineColor&gt;#948A54&lt;/numberBubbleTextLineColor&gt;
      &lt;valueChainTextLineColor&gt;#000000&lt;/valueChainTextLineColor&gt;
      &lt;agendaHighlightColor&gt;#948A54&lt;/agendaHighlightColor&gt;
      &lt;!-- The &lt;tableAccentNumber&gt; defines which table layout from the "Light Style 1" row should be applied for newly created tables. 
           Valid values are 0, 1, 2, 3, 4, 5, and 6 - representing the layouts on the Table Layout drop-down from left to right. 
           The highlight colors used in those table layouts link to the Theme color palette, they cannot be specified here. --&gt;
      &lt;tableAccentNumber&gt;1&lt;/tableAccentNumber&gt;
      &lt;!-- The &lt;statusStickerRunningAgendaFontSize&gt; tag determines what font size should be applied to newly created status stickers and running agendas. 
           Valid values are integer numbers. If the option is not present or not valid, the default is used. --&gt;
      &lt;statusStickerRunningAgendaFontSize&gt;12&lt;/statusStickerRunningAgendaFontSize&gt;
      &lt;!-- The &lt;columnSpacing&gt; tag determines the width of the spacing between columns in pt.
           Valid values are integer numbers, min. 28, max. 85 (~1-3cm). If the option is not present or not valid, the default is used. --&gt;
      &lt;columnSpacing&gt;36&lt;/columnSpacing&gt;
    &lt;/settings&gt;
    &lt;!-- Instructions for &lt;colors&gt; tag:
         Use any number of &lt;color&gt;...&lt;/color&gt; lines. Each line creates a client color on the client color palette in the order they appear here.
         The client color hex code goes between the &lt;color&gt; and &lt;/color&gt; tags.
         The &lt;color&gt; tag may have the option "contrastingTextColor". If it is set to a valid RGB hex code then that color will be used for text if the user applies the client color to fill a shape. 
         Hence, contrastingTextColor usually is white (#FFFFFF), black (#000000) or another dark color. --&gt;
    &lt;colors&gt;
      &lt;color contrastingTextColor="#000000"&gt;#EEECE1&lt;/color&gt;
      &lt;color contrastingTextColor="#FFFFFF"&gt;#948A54&lt;/color&gt;
      &lt;color contrastingTextColor="#FFFFFF"&gt;#1F497D&lt;/color&gt;
      &lt;color contrastingTextColor="#FFFFFF"&gt;#4F81BD&lt;/color&gt;
      &lt;color contrastingTextColor="#FFFFFF"&gt;#C0504D&lt;/color&gt;
      &lt;color contrastingTextColor="#000000"&gt;#9BBB59&lt;/color&gt;
      &lt;color contrastingTextColor="#FFFFFF"&gt;#8064A2&lt;/color&gt;
      &lt;color contrastingTextColor="#FFFFFF"&gt;#4BACC6&lt;/color&gt;
      &lt;color contrastingTextColor="#000000"&gt;#F79646&lt;/color&gt;
    &lt;/colors&gt;
  &lt;/template&gt;
&lt;/btfp&gt;</a:t>
            </a:r>
          </a:p>
        </p:txBody>
      </p:sp>
      <p:sp>
        <p:nvSpPr>
          <p:cNvPr id="19" name="SlideNumber"/>
          <p:cNvSpPr/>
          <p:nvPr userDrawn="1">
            <p:custDataLst>
              <p:tags r:id="rId9"/>
            </p:custDataLst>
          </p:nvPr>
        </p:nvSpPr>
        <p:spPr bwMode="gray">
          <a:xfrm>
            <a:off x="3506153" y="6221694"/>
            <a:ext cx="2131695" cy="365760"/>
          </a:xfrm>
          <a:prstGeom prst="roundRect">
            <a:avLst>
              <a:gd name="adj" fmla="val 0"/>
            </a:avLst>
          </a:prstGeom>
          <a:noFill/>
          <a:ln w="19050">
            <a:no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80010" tIns="40005" rIns="80010" bIns="40005" rtlCol="0" anchor="ctr" anchorCtr="0">
            <a:noAutofit/>
          </a:bodyPr>
          <a:lstStyle/>
          <a:p>
            <a:pPr algn="ctr" defTabSz="533357">
              <a:spcBef>
                <a:spcPct val="0"/>
              </a:spcBef>
            </a:pPr>
            <a:fld id="{BB69BBE8-4DB2-4642-B003-B220ACD5A2FD}" type="slidenum">
              <a:rPr lang="en-US" sz="750" b="0" i="0">
                <a:solidFill>
                  <a:schemeClr val="bg1">
                    <a:lumMod val="75000"/>
                  </a:schemeClr>
                </a:solidFill>
                <a:latin typeface="Times New Roman" panose="02020603050405020304" pitchFamily="18" charset="0"/>
                <a:cs typeface="Times New Roman" panose="02020603050405020304" pitchFamily="18" charset="0"/>
              </a:rPr>
              <a:pPr algn="ctr" defTabSz="533357">
                <a:spcBef>
                  <a:spcPct val="0"/>
                </a:spcBef>
              </a:pPr>
              <a:t>‹#›</a:t>
            </a:fld>
            <a:endParaRPr lang="fr-FR" sz="750" b="0" i="0" dirty="0">
              <a:solidFill>
                <a:schemeClr val="bg1">
                  <a:lumMod val="75000"/>
                </a:schemeClr>
              </a:solidFill>
              <a:latin typeface="Times New Roman" panose="02020603050405020304" pitchFamily="18" charset="0"/>
              <a:cs typeface="Times New Roman" panose="02020603050405020304" pitchFamily="18" charset="0"/>
            </a:endParaRPr>
          </a:p>
        </p:txBody>
      </p:sp>
      <p:sp>
        <p:nvSpPr>
          <p:cNvPr id="3" name="Text Placeholder"/>
          <p:cNvSpPr>
            <a:spLocks noGrp="1"/>
          </p:cNvSpPr>
          <p:nvPr>
            <p:ph type="body" idx="1"/>
            <p:custDataLst>
              <p:tags r:id="rId10"/>
            </p:custDataLst>
          </p:nvPr>
        </p:nvSpPr>
        <p:spPr>
          <a:xfrm>
            <a:off x="457200" y="1600200"/>
            <a:ext cx="8229600" cy="452628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Title"/>
          <p:cNvSpPr>
            <a:spLocks noGrp="1"/>
          </p:cNvSpPr>
          <p:nvPr>
            <p:ph type="title"/>
            <p:custDataLst>
              <p:tags r:id="rId11"/>
            </p:custDataLst>
          </p:nvPr>
        </p:nvSpPr>
        <p:spPr>
          <a:xfrm>
            <a:off x="457200" y="64851"/>
            <a:ext cx="6172200" cy="1051560"/>
          </a:xfrm>
          <a:prstGeom prst="rect">
            <a:avLst/>
          </a:prstGeom>
        </p:spPr>
        <p:txBody>
          <a:bodyPr vert="horz" lIns="91440" tIns="45720" rIns="91440" bIns="45720" rtlCol="0" anchor="ctr" anchorCtr="0">
            <a:noAutofit/>
          </a:bodyPr>
          <a:lstStyle/>
          <a:p>
            <a:r>
              <a:rPr lang="en-US" dirty="0"/>
              <a:t>Click to edit Master title style</a:t>
            </a:r>
          </a:p>
        </p:txBody>
      </p:sp>
      <p:sp>
        <p:nvSpPr>
          <p:cNvPr id="4" name="btfpLayoutConfig" hidden="1"/>
          <p:cNvSpPr txBox="1"/>
          <p:nvPr userDrawn="1">
            <p:custDataLst>
              <p:tags r:id="rId12"/>
            </p:custDataLst>
          </p:nvPr>
        </p:nvSpPr>
        <p:spPr>
          <a:xfrm>
            <a:off x="9526" y="12700"/>
            <a:ext cx="609166" cy="69916"/>
          </a:xfrm>
          <a:prstGeom prst="rect">
            <a:avLst/>
          </a:prstGeom>
          <a:noFill/>
        </p:spPr>
        <p:txBody>
          <a:bodyPr vert="horz" wrap="none" lIns="27000" tIns="27000" rIns="27000" bIns="27000" rtlCol="0">
            <a:spAutoFit/>
          </a:bodyPr>
          <a:lstStyle/>
          <a:p>
            <a:pPr marL="133340" indent="-133340" defTabSz="533357">
              <a:spcBef>
                <a:spcPts val="900"/>
              </a:spcBef>
              <a:buFontTx/>
              <a:buChar char="•"/>
            </a:pPr>
            <a:r>
              <a:rPr lang="en-US" sz="100">
                <a:solidFill>
                  <a:srgbClr val="FFFFFF">
                    <a:alpha val="0"/>
                  </a:srgbClr>
                </a:solidFill>
              </a:rPr>
              <a:t>overall_0_131468204519021135 columns_1_131468204519021135 </a:t>
            </a:r>
          </a:p>
        </p:txBody>
      </p:sp>
      <p:pic>
        <p:nvPicPr>
          <p:cNvPr id="11" name="Picture 10">
            <a:extLst>
              <a:ext uri="{FF2B5EF4-FFF2-40B4-BE49-F238E27FC236}">
                <a16:creationId xmlns:a16="http://schemas.microsoft.com/office/drawing/2014/main" id="{7D1F632F-CAA7-4D46-9D2D-B08AEE017018}"/>
              </a:ext>
            </a:extLst>
          </p:cNvPr>
          <p:cNvPicPr>
            <a:picLocks noChangeAspect="1"/>
          </p:cNvPicPr>
          <p:nvPr userDrawn="1"/>
        </p:nvPicPr>
        <p:blipFill>
          <a:blip r:embed="rId13"/>
          <a:stretch>
            <a:fillRect/>
          </a:stretch>
        </p:blipFill>
        <p:spPr>
          <a:xfrm>
            <a:off x="7906746" y="6139062"/>
            <a:ext cx="1037229" cy="404253"/>
          </a:xfrm>
          <a:prstGeom prst="rect">
            <a:avLst/>
          </a:prstGeom>
        </p:spPr>
      </p:pic>
      <p:sp>
        <p:nvSpPr>
          <p:cNvPr id="6" name="Rectangle 5">
            <a:extLst>
              <a:ext uri="{FF2B5EF4-FFF2-40B4-BE49-F238E27FC236}">
                <a16:creationId xmlns:a16="http://schemas.microsoft.com/office/drawing/2014/main" id="{F9150436-7A0B-2849-9C4C-747BFF0BBB65}"/>
              </a:ext>
            </a:extLst>
          </p:cNvPr>
          <p:cNvSpPr/>
          <p:nvPr userDrawn="1"/>
        </p:nvSpPr>
        <p:spPr bwMode="gray">
          <a:xfrm>
            <a:off x="0" y="1171074"/>
            <a:ext cx="9156032" cy="94228"/>
          </a:xfrm>
          <a:prstGeom prst="rect">
            <a:avLst/>
          </a:prstGeom>
          <a:gradFill>
            <a:gsLst>
              <a:gs pos="0">
                <a:schemeClr val="accent1"/>
              </a:gs>
              <a:gs pos="100000">
                <a:schemeClr val="bg1"/>
              </a:gs>
            </a:gsLst>
            <a:lin ang="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Autofit/>
          </a:bodyPr>
          <a:lstStyle/>
          <a:p>
            <a:pPr marL="0" indent="0" algn="ctr">
              <a:buNone/>
            </a:pPr>
            <a:endParaRPr lang="en-US" sz="1200" dirty="0">
              <a:solidFill>
                <a:schemeClr val="tx1"/>
              </a:solidFill>
            </a:endParaRPr>
          </a:p>
        </p:txBody>
      </p:sp>
      <p:sp>
        <p:nvSpPr>
          <p:cNvPr id="9" name="TextBox 8">
            <a:extLst>
              <a:ext uri="{FF2B5EF4-FFF2-40B4-BE49-F238E27FC236}">
                <a16:creationId xmlns:a16="http://schemas.microsoft.com/office/drawing/2014/main" id="{CD4AB496-CBF1-034E-9A7B-031B005930EE}"/>
              </a:ext>
            </a:extLst>
          </p:cNvPr>
          <p:cNvSpPr txBox="1"/>
          <p:nvPr userDrawn="1"/>
        </p:nvSpPr>
        <p:spPr bwMode="gray">
          <a:xfrm>
            <a:off x="200026" y="6232651"/>
            <a:ext cx="2527064" cy="239193"/>
          </a:xfrm>
          <a:prstGeom prst="rect">
            <a:avLst/>
          </a:prstGeom>
          <a:noFill/>
        </p:spPr>
        <p:txBody>
          <a:bodyPr wrap="none" lIns="27000" tIns="27000" rIns="27000" bIns="27000" rtlCol="0">
            <a:spAutoFit/>
          </a:bodyPr>
          <a:lstStyle/>
          <a:p>
            <a:pPr marL="0" indent="0">
              <a:buNone/>
            </a:pPr>
            <a:r>
              <a:rPr lang="en-US" sz="1200" b="1" i="1" u="none" strike="noStrike" kern="1200" dirty="0">
                <a:solidFill>
                  <a:schemeClr val="tx2"/>
                </a:solidFill>
                <a:effectLst/>
                <a:latin typeface="Times New Roman" panose="02020603050405020304" pitchFamily="18" charset="0"/>
                <a:ea typeface="+mn-ea"/>
                <a:cs typeface="Times New Roman" panose="02020603050405020304" pitchFamily="18" charset="0"/>
              </a:rPr>
              <a:t>Advancing Health. </a:t>
            </a:r>
            <a:r>
              <a:rPr lang="en-US" sz="1200" b="0" i="1" u="none" strike="noStrike" kern="1200" dirty="0">
                <a:solidFill>
                  <a:schemeClr val="tx2"/>
                </a:solidFill>
                <a:effectLst/>
                <a:latin typeface="Times New Roman" panose="02020603050405020304" pitchFamily="18" charset="0"/>
                <a:ea typeface="+mn-ea"/>
                <a:cs typeface="Times New Roman" panose="02020603050405020304" pitchFamily="18" charset="0"/>
              </a:rPr>
              <a:t>Personalizing Care.</a:t>
            </a:r>
            <a:endParaRPr lang="en-US" sz="1200" b="0" i="1" dirty="0">
              <a:solidFill>
                <a:schemeClr val="tx2"/>
              </a:solidFill>
              <a:latin typeface="Times New Roman" panose="02020603050405020304" pitchFamily="18" charset="0"/>
              <a:cs typeface="Times New Roman" panose="02020603050405020304" pitchFamily="18" charset="0"/>
            </a:endParaRPr>
          </a:p>
        </p:txBody>
      </p:sp>
      <p:sp>
        <p:nvSpPr>
          <p:cNvPr id="10" name="Rectangle 9"/>
          <p:cNvSpPr/>
          <p:nvPr userDrawn="1"/>
        </p:nvSpPr>
        <p:spPr>
          <a:xfrm>
            <a:off x="12032" y="6487327"/>
            <a:ext cx="9144000" cy="334707"/>
          </a:xfrm>
          <a:prstGeom prst="rect">
            <a:avLst/>
          </a:prstGeom>
        </p:spPr>
        <p:txBody>
          <a:bodyPr wrap="square">
            <a:spAutoFit/>
          </a:bodyPr>
          <a:lstStyle/>
          <a:p>
            <a:pPr algn="ctr"/>
            <a:r>
              <a:rPr lang="en-US" sz="525" dirty="0">
                <a:solidFill>
                  <a:srgbClr val="737568"/>
                </a:solidFill>
                <a:latin typeface="Times New Roman" panose="02020603050405020304" pitchFamily="18" charset="0"/>
                <a:cs typeface="Times New Roman" panose="02020603050405020304" pitchFamily="18" charset="0"/>
              </a:rPr>
              <a:t>THIS INFORMATION IS PRIVILEGED, CONFIDENTIAL, AND PROTECTED pursuant to state and federal law.</a:t>
            </a:r>
          </a:p>
          <a:p>
            <a:pPr algn="ctr"/>
            <a:r>
              <a:rPr lang="en-US" sz="525" dirty="0">
                <a:solidFill>
                  <a:srgbClr val="737568"/>
                </a:solidFill>
                <a:latin typeface="Times New Roman" panose="02020603050405020304" pitchFamily="18" charset="0"/>
                <a:cs typeface="Times New Roman" panose="02020603050405020304" pitchFamily="18" charset="0"/>
              </a:rPr>
              <a:t>See, e.g., Texas Health and Safety Code § 161.031, et. seq.; Texas Occupations Code, § 151.001, et. seq., § 160.001, et. seq. &amp; § 303.001, et. seq.; 42. U.S.C. 11101, et. seq.; Tex. R. Civ. P. 192.5.</a:t>
            </a:r>
            <a:r>
              <a:rPr lang="en-US" sz="525" baseline="0" dirty="0">
                <a:solidFill>
                  <a:srgbClr val="737568"/>
                </a:solidFill>
                <a:latin typeface="Times New Roman" panose="02020603050405020304" pitchFamily="18" charset="0"/>
                <a:cs typeface="Times New Roman" panose="02020603050405020304" pitchFamily="18" charset="0"/>
              </a:rPr>
              <a:t>  </a:t>
            </a:r>
          </a:p>
          <a:p>
            <a:pPr algn="ctr"/>
            <a:r>
              <a:rPr lang="en-US" sz="525" dirty="0">
                <a:solidFill>
                  <a:srgbClr val="737568"/>
                </a:solidFill>
                <a:latin typeface="Times New Roman" panose="02020603050405020304" pitchFamily="18" charset="0"/>
                <a:cs typeface="Times New Roman" panose="02020603050405020304" pitchFamily="18" charset="0"/>
              </a:rPr>
              <a:t>DO NOT COPY, CIRCULATE, OR DISCLOSE OUTSIDE COMMITTEE</a:t>
            </a:r>
          </a:p>
        </p:txBody>
      </p:sp>
    </p:spTree>
    <p:extLst>
      <p:ext uri="{BB962C8B-B14F-4D97-AF65-F5344CB8AC3E}">
        <p14:creationId xmlns:p14="http://schemas.microsoft.com/office/powerpoint/2010/main" val="85562642"/>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4" r:id="rId6"/>
  </p:sldLayoutIdLst>
  <p:transition/>
  <p:txStyles>
    <p:titleStyle>
      <a:lvl1pPr algn="l" defTabSz="533357" rtl="0" eaLnBrk="1" latinLnBrk="0" hangingPunct="1">
        <a:lnSpc>
          <a:spcPct val="100000"/>
        </a:lnSpc>
        <a:spcBef>
          <a:spcPct val="0"/>
        </a:spcBef>
        <a:buNone/>
        <a:defRPr sz="2100" b="0" i="0" kern="1200">
          <a:solidFill>
            <a:schemeClr val="tx2"/>
          </a:solidFill>
          <a:latin typeface="+mj-lt"/>
          <a:ea typeface="+mj-ea"/>
          <a:cs typeface="+mj-cs"/>
        </a:defRPr>
      </a:lvl1pPr>
    </p:titleStyle>
    <p:bodyStyle>
      <a:lvl1pPr marL="135721" indent="-135721" algn="l" defTabSz="685712" rtl="0" eaLnBrk="1" latinLnBrk="0" hangingPunct="1">
        <a:lnSpc>
          <a:spcPct val="100000"/>
        </a:lnSpc>
        <a:spcBef>
          <a:spcPts val="690"/>
        </a:spcBef>
        <a:buFont typeface="Arial" panose="020B0604020202020204" pitchFamily="34" charset="0"/>
        <a:buChar char="•"/>
        <a:defRPr sz="1200" kern="1200">
          <a:solidFill>
            <a:schemeClr val="tx2"/>
          </a:solidFill>
          <a:latin typeface="Times New Roman" panose="02020603050405020304" pitchFamily="18" charset="0"/>
          <a:ea typeface="+mn-ea"/>
          <a:cs typeface="Times New Roman" panose="02020603050405020304" pitchFamily="18" charset="0"/>
        </a:defRPr>
      </a:lvl1pPr>
      <a:lvl2pPr marL="271441" indent="-135721" algn="l" defTabSz="685712" rtl="0" eaLnBrk="1" latinLnBrk="0" hangingPunct="1">
        <a:lnSpc>
          <a:spcPct val="100000"/>
        </a:lnSpc>
        <a:spcBef>
          <a:spcPts val="690"/>
        </a:spcBef>
        <a:buFont typeface="Arial" panose="020B0604020202020204" pitchFamily="34" charset="0"/>
        <a:buChar char="–"/>
        <a:defRPr sz="1050" kern="1200">
          <a:solidFill>
            <a:schemeClr val="tx2"/>
          </a:solidFill>
          <a:latin typeface="Times New Roman" panose="02020603050405020304" pitchFamily="18" charset="0"/>
          <a:ea typeface="+mn-ea"/>
          <a:cs typeface="Times New Roman" panose="02020603050405020304" pitchFamily="18" charset="0"/>
        </a:defRPr>
      </a:lvl2pPr>
      <a:lvl3pPr marL="401209" indent="-129768" algn="l" defTabSz="685712" rtl="0" eaLnBrk="1" latinLnBrk="0" hangingPunct="1">
        <a:lnSpc>
          <a:spcPct val="100000"/>
        </a:lnSpc>
        <a:spcBef>
          <a:spcPts val="690"/>
        </a:spcBef>
        <a:buFont typeface="Arial" panose="020B0604020202020204" pitchFamily="34" charset="0"/>
        <a:buChar char="&gt;"/>
        <a:defRPr sz="1050" kern="1200">
          <a:solidFill>
            <a:schemeClr val="tx2"/>
          </a:solidFill>
          <a:latin typeface="Times New Roman" panose="02020603050405020304" pitchFamily="18" charset="0"/>
          <a:ea typeface="+mn-ea"/>
          <a:cs typeface="Times New Roman" panose="02020603050405020304" pitchFamily="18" charset="0"/>
        </a:defRPr>
      </a:lvl3pPr>
      <a:lvl4pPr marL="536930" indent="-135721" algn="l" defTabSz="685712" rtl="0" eaLnBrk="1" latinLnBrk="0" hangingPunct="1">
        <a:lnSpc>
          <a:spcPct val="100000"/>
        </a:lnSpc>
        <a:spcBef>
          <a:spcPts val="690"/>
        </a:spcBef>
        <a:buFont typeface="Arial" panose="020B0604020202020204" pitchFamily="34" charset="0"/>
        <a:buChar char="–"/>
        <a:defRPr sz="1050" kern="1200">
          <a:solidFill>
            <a:schemeClr val="tx2"/>
          </a:solidFill>
          <a:latin typeface="Times New Roman" panose="02020603050405020304" pitchFamily="18" charset="0"/>
          <a:ea typeface="+mn-ea"/>
          <a:cs typeface="Times New Roman" panose="02020603050405020304" pitchFamily="18" charset="0"/>
        </a:defRPr>
      </a:lvl4pPr>
      <a:lvl5pPr marL="673840" indent="-136912" algn="l" defTabSz="685712" rtl="0" eaLnBrk="1" latinLnBrk="0" hangingPunct="1">
        <a:lnSpc>
          <a:spcPct val="100000"/>
        </a:lnSpc>
        <a:spcBef>
          <a:spcPts val="690"/>
        </a:spcBef>
        <a:buFont typeface="Arial" panose="020B0604020202020204" pitchFamily="34" charset="0"/>
        <a:buChar char="&gt;"/>
        <a:defRPr sz="1050" kern="1200">
          <a:solidFill>
            <a:schemeClr val="tx2"/>
          </a:solidFill>
          <a:latin typeface="Times New Roman" panose="02020603050405020304" pitchFamily="18" charset="0"/>
          <a:ea typeface="+mn-ea"/>
          <a:cs typeface="Times New Roman" panose="02020603050405020304" pitchFamily="18" charset="0"/>
        </a:defRPr>
      </a:lvl5pPr>
      <a:lvl6pPr marL="1885706" indent="-171428" algn="l" defTabSz="68571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561" indent="-171428" algn="l" defTabSz="68571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416" indent="-171428" algn="l" defTabSz="68571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271" indent="-171428" algn="l" defTabSz="68571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133340" indent="-133340" algn="l" defTabSz="533357" rtl="0" eaLnBrk="1" latinLnBrk="0" hangingPunct="1">
        <a:spcBef>
          <a:spcPts val="900"/>
        </a:spcBef>
        <a:buChar char="•"/>
        <a:defRPr sz="1200" kern="1200">
          <a:solidFill>
            <a:schemeClr val="tx1"/>
          </a:solidFill>
          <a:latin typeface="+mn-lt"/>
          <a:ea typeface="+mn-ea"/>
          <a:cs typeface="+mn-cs"/>
        </a:defRPr>
      </a:lvl1pPr>
      <a:lvl2pPr marL="266679" indent="-133340" algn="l" defTabSz="533357" rtl="0" eaLnBrk="1" latinLnBrk="0" hangingPunct="1">
        <a:spcBef>
          <a:spcPts val="450"/>
        </a:spcBef>
        <a:buChar char="–"/>
        <a:defRPr sz="1050" kern="1200">
          <a:solidFill>
            <a:schemeClr val="tx1"/>
          </a:solidFill>
          <a:latin typeface="+mn-lt"/>
          <a:ea typeface="+mn-ea"/>
          <a:cs typeface="+mn-cs"/>
        </a:defRPr>
      </a:lvl2pPr>
      <a:lvl3pPr marL="400019" indent="-133340" algn="l" defTabSz="533357" rtl="0" eaLnBrk="1" latinLnBrk="0" hangingPunct="1">
        <a:spcBef>
          <a:spcPts val="450"/>
        </a:spcBef>
        <a:buChar char="&gt;"/>
        <a:defRPr sz="1050" kern="1200">
          <a:solidFill>
            <a:schemeClr val="tx1"/>
          </a:solidFill>
          <a:latin typeface="+mn-lt"/>
          <a:ea typeface="+mn-ea"/>
          <a:cs typeface="+mn-cs"/>
        </a:defRPr>
      </a:lvl3pPr>
      <a:lvl4pPr marL="533357" indent="-133340" algn="l" defTabSz="533357" rtl="0" eaLnBrk="1" latinLnBrk="0" hangingPunct="1">
        <a:spcBef>
          <a:spcPts val="450"/>
        </a:spcBef>
        <a:buChar char="–"/>
        <a:defRPr sz="1050" kern="1200">
          <a:solidFill>
            <a:schemeClr val="tx1"/>
          </a:solidFill>
          <a:latin typeface="+mn-lt"/>
          <a:ea typeface="+mn-ea"/>
          <a:cs typeface="+mn-cs"/>
        </a:defRPr>
      </a:lvl4pPr>
      <a:lvl5pPr marL="666697" indent="-133340" algn="l" defTabSz="533357" rtl="0" eaLnBrk="1" latinLnBrk="0" hangingPunct="1">
        <a:spcBef>
          <a:spcPts val="450"/>
        </a:spcBef>
        <a:buChar char="&gt;"/>
        <a:defRPr sz="1050" kern="1200">
          <a:solidFill>
            <a:schemeClr val="tx1"/>
          </a:solidFill>
          <a:latin typeface="+mn-lt"/>
          <a:ea typeface="+mn-ea"/>
          <a:cs typeface="+mn-cs"/>
        </a:defRPr>
      </a:lvl5pPr>
      <a:lvl6pPr marL="800036" algn="l" defTabSz="533357" rtl="0" eaLnBrk="1" latinLnBrk="0" hangingPunct="1">
        <a:defRPr sz="1050" kern="1200">
          <a:solidFill>
            <a:schemeClr val="tx1"/>
          </a:solidFill>
          <a:latin typeface="+mn-lt"/>
          <a:ea typeface="+mn-ea"/>
          <a:cs typeface="+mn-cs"/>
        </a:defRPr>
      </a:lvl6pPr>
      <a:lvl7pPr marL="933375" algn="l" defTabSz="533357" rtl="0" eaLnBrk="1" latinLnBrk="0" hangingPunct="1">
        <a:defRPr sz="1050" kern="1200">
          <a:solidFill>
            <a:schemeClr val="tx1"/>
          </a:solidFill>
          <a:latin typeface="+mn-lt"/>
          <a:ea typeface="+mn-ea"/>
          <a:cs typeface="+mn-cs"/>
        </a:defRPr>
      </a:lvl7pPr>
      <a:lvl8pPr marL="1066715" algn="l" defTabSz="533357" rtl="0" eaLnBrk="1" latinLnBrk="0" hangingPunct="1">
        <a:defRPr sz="1050" kern="1200">
          <a:solidFill>
            <a:schemeClr val="tx1"/>
          </a:solidFill>
          <a:latin typeface="+mn-lt"/>
          <a:ea typeface="+mn-ea"/>
          <a:cs typeface="+mn-cs"/>
        </a:defRPr>
      </a:lvl8pPr>
      <a:lvl9pPr marL="1200054" algn="l" defTabSz="533357" rtl="0" eaLnBrk="1" latinLnBrk="0" hangingPunct="1">
        <a:defRPr sz="10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00" userDrawn="1">
          <p15:clr>
            <a:srgbClr val="D1D1D1"/>
          </p15:clr>
        </p15:guide>
        <p15:guide id="2" pos="126" userDrawn="1">
          <p15:clr>
            <a:srgbClr val="D1D1D1"/>
          </p15:clr>
        </p15:guide>
        <p15:guide id="3" orient="horz" pos="1160" userDrawn="1">
          <p15:clr>
            <a:srgbClr val="D1D1D1"/>
          </p15:clr>
        </p15:guide>
        <p15:guide id="4" orient="horz" pos="4060" userDrawn="1">
          <p15:clr>
            <a:srgbClr val="D1D1D1"/>
          </p15:clr>
        </p15:guide>
        <p15:guide id="5" pos="5634" userDrawn="1">
          <p15:clr>
            <a:srgbClr val="D1D1D1"/>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66885-5AB9-4CD2-BA25-13972D627008}"/>
              </a:ext>
            </a:extLst>
          </p:cNvPr>
          <p:cNvSpPr>
            <a:spLocks noGrp="1"/>
          </p:cNvSpPr>
          <p:nvPr>
            <p:ph type="ctrTitle"/>
          </p:nvPr>
        </p:nvSpPr>
        <p:spPr/>
        <p:txBody>
          <a:bodyPr>
            <a:normAutofit/>
          </a:bodyPr>
          <a:lstStyle/>
          <a:p>
            <a:r>
              <a:rPr lang="en-US" sz="6000" dirty="0"/>
              <a:t>Python Training</a:t>
            </a:r>
          </a:p>
        </p:txBody>
      </p:sp>
      <p:sp>
        <p:nvSpPr>
          <p:cNvPr id="3" name="Text Placeholder 2">
            <a:extLst>
              <a:ext uri="{FF2B5EF4-FFF2-40B4-BE49-F238E27FC236}">
                <a16:creationId xmlns:a16="http://schemas.microsoft.com/office/drawing/2014/main" id="{0B576ABA-4B81-4BB0-AA2B-080D67ED2DBF}"/>
              </a:ext>
            </a:extLst>
          </p:cNvPr>
          <p:cNvSpPr>
            <a:spLocks noGrp="1"/>
          </p:cNvSpPr>
          <p:nvPr>
            <p:ph type="body" sz="quarter" idx="10"/>
          </p:nvPr>
        </p:nvSpPr>
        <p:spPr/>
        <p:txBody>
          <a:bodyPr/>
          <a:lstStyle/>
          <a:p>
            <a:pPr marL="0" indent="0">
              <a:buNone/>
            </a:pPr>
            <a:r>
              <a:rPr lang="en-US" sz="4500" b="1">
                <a:solidFill>
                  <a:srgbClr val="F1AB1D"/>
                </a:solidFill>
                <a:ea typeface="+mj-ea"/>
                <a:cs typeface="+mj-cs"/>
              </a:rPr>
              <a:t>Project X</a:t>
            </a:r>
            <a:endParaRPr lang="en-US" sz="4500" b="1" dirty="0">
              <a:solidFill>
                <a:srgbClr val="F1AB1D"/>
              </a:solidFill>
              <a:ea typeface="+mj-ea"/>
              <a:cs typeface="+mj-cs"/>
            </a:endParaRPr>
          </a:p>
        </p:txBody>
      </p:sp>
    </p:spTree>
    <p:extLst>
      <p:ext uri="{BB962C8B-B14F-4D97-AF65-F5344CB8AC3E}">
        <p14:creationId xmlns:p14="http://schemas.microsoft.com/office/powerpoint/2010/main" val="16430110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4008"/>
            <a:ext cx="8480612" cy="1051560"/>
          </a:xfrm>
        </p:spPr>
        <p:txBody>
          <a:bodyPr/>
          <a:lstStyle/>
          <a:p>
            <a:r>
              <a:rPr lang="en-US" sz="3200" dirty="0"/>
              <a:t>Data Context</a:t>
            </a:r>
          </a:p>
        </p:txBody>
      </p:sp>
      <p:sp>
        <p:nvSpPr>
          <p:cNvPr id="2" name="TextBox 1">
            <a:extLst>
              <a:ext uri="{FF2B5EF4-FFF2-40B4-BE49-F238E27FC236}">
                <a16:creationId xmlns:a16="http://schemas.microsoft.com/office/drawing/2014/main" id="{25DEC121-D666-4452-BCD3-2BF72117387A}"/>
              </a:ext>
            </a:extLst>
          </p:cNvPr>
          <p:cNvSpPr txBox="1"/>
          <p:nvPr/>
        </p:nvSpPr>
        <p:spPr bwMode="gray">
          <a:xfrm>
            <a:off x="457200" y="1403994"/>
            <a:ext cx="8001000" cy="442035"/>
          </a:xfrm>
          <a:prstGeom prst="rect">
            <a:avLst/>
          </a:prstGeom>
          <a:noFill/>
        </p:spPr>
        <p:txBody>
          <a:bodyPr wrap="square" lIns="36000" tIns="36000" rIns="36000" bIns="36000" rtlCol="0">
            <a:spAutoFit/>
          </a:bodyPr>
          <a:lstStyle/>
          <a:p>
            <a:pPr marL="342900" indent="-342900">
              <a:buFont typeface="Arial" panose="020B0604020202020204" pitchFamily="34" charset="0"/>
              <a:buChar char="•"/>
            </a:pPr>
            <a:r>
              <a:rPr lang="en-US" sz="2400" dirty="0"/>
              <a:t>Describe the data origin, quality, issue, etc.</a:t>
            </a:r>
          </a:p>
        </p:txBody>
      </p:sp>
    </p:spTree>
    <p:extLst>
      <p:ext uri="{BB962C8B-B14F-4D97-AF65-F5344CB8AC3E}">
        <p14:creationId xmlns:p14="http://schemas.microsoft.com/office/powerpoint/2010/main" val="2084799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4008"/>
            <a:ext cx="8480612" cy="1051560"/>
          </a:xfrm>
        </p:spPr>
        <p:txBody>
          <a:bodyPr/>
          <a:lstStyle/>
          <a:p>
            <a:r>
              <a:rPr lang="en-US" sz="3200" dirty="0"/>
              <a:t>Objective</a:t>
            </a:r>
          </a:p>
        </p:txBody>
      </p:sp>
      <p:sp>
        <p:nvSpPr>
          <p:cNvPr id="2" name="TextBox 1">
            <a:extLst>
              <a:ext uri="{FF2B5EF4-FFF2-40B4-BE49-F238E27FC236}">
                <a16:creationId xmlns:a16="http://schemas.microsoft.com/office/drawing/2014/main" id="{25DEC121-D666-4452-BCD3-2BF72117387A}"/>
              </a:ext>
            </a:extLst>
          </p:cNvPr>
          <p:cNvSpPr txBox="1"/>
          <p:nvPr/>
        </p:nvSpPr>
        <p:spPr bwMode="gray">
          <a:xfrm>
            <a:off x="457200" y="1676370"/>
            <a:ext cx="8001000" cy="349702"/>
          </a:xfrm>
          <a:prstGeom prst="rect">
            <a:avLst/>
          </a:prstGeom>
          <a:noFill/>
        </p:spPr>
        <p:txBody>
          <a:bodyPr wrap="square" lIns="36000" tIns="36000" rIns="36000" bIns="36000" rtlCol="0">
            <a:spAutoFit/>
          </a:bodyPr>
          <a:lstStyle/>
          <a:p>
            <a:pPr marL="342900" indent="-342900">
              <a:spcAft>
                <a:spcPts val="1200"/>
              </a:spcAft>
              <a:buFont typeface="+mj-lt"/>
              <a:buAutoNum type="arabicPeriod"/>
            </a:pPr>
            <a:r>
              <a:rPr lang="en-US" dirty="0"/>
              <a:t>Describe the goal of the project, what you’re trying to answer</a:t>
            </a:r>
          </a:p>
        </p:txBody>
      </p:sp>
    </p:spTree>
    <p:extLst>
      <p:ext uri="{BB962C8B-B14F-4D97-AF65-F5344CB8AC3E}">
        <p14:creationId xmlns:p14="http://schemas.microsoft.com/office/powerpoint/2010/main" val="3309428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4008"/>
            <a:ext cx="8480612" cy="1051560"/>
          </a:xfrm>
        </p:spPr>
        <p:txBody>
          <a:bodyPr/>
          <a:lstStyle/>
          <a:p>
            <a:r>
              <a:rPr lang="en-US" sz="3200" dirty="0"/>
              <a:t>Procedure</a:t>
            </a:r>
          </a:p>
        </p:txBody>
      </p:sp>
      <p:sp>
        <p:nvSpPr>
          <p:cNvPr id="2" name="TextBox 1">
            <a:extLst>
              <a:ext uri="{FF2B5EF4-FFF2-40B4-BE49-F238E27FC236}">
                <a16:creationId xmlns:a16="http://schemas.microsoft.com/office/drawing/2014/main" id="{25DEC121-D666-4452-BCD3-2BF72117387A}"/>
              </a:ext>
            </a:extLst>
          </p:cNvPr>
          <p:cNvSpPr txBox="1"/>
          <p:nvPr/>
        </p:nvSpPr>
        <p:spPr bwMode="gray">
          <a:xfrm>
            <a:off x="457200" y="1676370"/>
            <a:ext cx="8001000" cy="349702"/>
          </a:xfrm>
          <a:prstGeom prst="rect">
            <a:avLst/>
          </a:prstGeom>
          <a:noFill/>
        </p:spPr>
        <p:txBody>
          <a:bodyPr wrap="square" lIns="36000" tIns="36000" rIns="36000" bIns="36000" rtlCol="0">
            <a:spAutoFit/>
          </a:bodyPr>
          <a:lstStyle/>
          <a:p>
            <a:pPr marL="342900" indent="-342900">
              <a:spcAft>
                <a:spcPts val="1200"/>
              </a:spcAft>
              <a:buFont typeface="+mj-lt"/>
              <a:buAutoNum type="arabicPeriod"/>
            </a:pPr>
            <a:r>
              <a:rPr lang="en-US" dirty="0"/>
              <a:t>Describe the steps you took to process &amp; analyze the data</a:t>
            </a:r>
          </a:p>
        </p:txBody>
      </p:sp>
    </p:spTree>
    <p:extLst>
      <p:ext uri="{BB962C8B-B14F-4D97-AF65-F5344CB8AC3E}">
        <p14:creationId xmlns:p14="http://schemas.microsoft.com/office/powerpoint/2010/main" val="1329095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4008"/>
            <a:ext cx="8480612" cy="1051560"/>
          </a:xfrm>
        </p:spPr>
        <p:txBody>
          <a:bodyPr/>
          <a:lstStyle/>
          <a:p>
            <a:r>
              <a:rPr lang="en-US" sz="3200" dirty="0"/>
              <a:t>Finding/Insight</a:t>
            </a:r>
          </a:p>
        </p:txBody>
      </p:sp>
      <p:sp>
        <p:nvSpPr>
          <p:cNvPr id="2" name="TextBox 1">
            <a:extLst>
              <a:ext uri="{FF2B5EF4-FFF2-40B4-BE49-F238E27FC236}">
                <a16:creationId xmlns:a16="http://schemas.microsoft.com/office/drawing/2014/main" id="{25DEC121-D666-4452-BCD3-2BF72117387A}"/>
              </a:ext>
            </a:extLst>
          </p:cNvPr>
          <p:cNvSpPr txBox="1"/>
          <p:nvPr/>
        </p:nvSpPr>
        <p:spPr bwMode="gray">
          <a:xfrm>
            <a:off x="457200" y="1676370"/>
            <a:ext cx="8001000" cy="1057588"/>
          </a:xfrm>
          <a:prstGeom prst="rect">
            <a:avLst/>
          </a:prstGeom>
          <a:noFill/>
        </p:spPr>
        <p:txBody>
          <a:bodyPr wrap="square" lIns="36000" tIns="36000" rIns="36000" bIns="36000" rtlCol="0">
            <a:spAutoFit/>
          </a:bodyPr>
          <a:lstStyle/>
          <a:p>
            <a:pPr marL="342900" indent="-342900">
              <a:spcAft>
                <a:spcPts val="1200"/>
              </a:spcAft>
              <a:buFont typeface="+mj-lt"/>
              <a:buAutoNum type="arabicPeriod"/>
            </a:pPr>
            <a:r>
              <a:rPr lang="en-US" dirty="0"/>
              <a:t>What did you find? What insight did the data provided?</a:t>
            </a:r>
          </a:p>
          <a:p>
            <a:pPr marL="342900" indent="-342900">
              <a:spcAft>
                <a:spcPts val="1200"/>
              </a:spcAft>
              <a:buFont typeface="+mj-lt"/>
              <a:buAutoNum type="arabicPeriod"/>
            </a:pPr>
            <a:r>
              <a:rPr lang="en-US" dirty="0"/>
              <a:t>Or new limitation or interesting finding you want to share with the general audience.</a:t>
            </a:r>
          </a:p>
        </p:txBody>
      </p:sp>
    </p:spTree>
    <p:extLst>
      <p:ext uri="{BB962C8B-B14F-4D97-AF65-F5344CB8AC3E}">
        <p14:creationId xmlns:p14="http://schemas.microsoft.com/office/powerpoint/2010/main" val="708293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4008"/>
            <a:ext cx="8480612" cy="1051560"/>
          </a:xfrm>
        </p:spPr>
        <p:txBody>
          <a:bodyPr/>
          <a:lstStyle/>
          <a:p>
            <a:r>
              <a:rPr lang="en-US" sz="3200" dirty="0"/>
              <a:t>Take away</a:t>
            </a:r>
          </a:p>
        </p:txBody>
      </p:sp>
      <p:sp>
        <p:nvSpPr>
          <p:cNvPr id="2" name="TextBox 1">
            <a:extLst>
              <a:ext uri="{FF2B5EF4-FFF2-40B4-BE49-F238E27FC236}">
                <a16:creationId xmlns:a16="http://schemas.microsoft.com/office/drawing/2014/main" id="{25DEC121-D666-4452-BCD3-2BF72117387A}"/>
              </a:ext>
            </a:extLst>
          </p:cNvPr>
          <p:cNvSpPr txBox="1"/>
          <p:nvPr/>
        </p:nvSpPr>
        <p:spPr bwMode="gray">
          <a:xfrm>
            <a:off x="457200" y="1676370"/>
            <a:ext cx="8001000" cy="349702"/>
          </a:xfrm>
          <a:prstGeom prst="rect">
            <a:avLst/>
          </a:prstGeom>
          <a:noFill/>
        </p:spPr>
        <p:txBody>
          <a:bodyPr wrap="square" lIns="36000" tIns="36000" rIns="36000" bIns="36000" rtlCol="0">
            <a:spAutoFit/>
          </a:bodyPr>
          <a:lstStyle/>
          <a:p>
            <a:pPr marL="342900" indent="-342900">
              <a:spcAft>
                <a:spcPts val="1200"/>
              </a:spcAft>
              <a:buFont typeface="+mj-lt"/>
              <a:buAutoNum type="arabicPeriod"/>
            </a:pPr>
            <a:r>
              <a:rPr lang="en-US" dirty="0"/>
              <a:t>What do you want the audience to remember about your project?</a:t>
            </a:r>
          </a:p>
        </p:txBody>
      </p:sp>
    </p:spTree>
    <p:extLst>
      <p:ext uri="{BB962C8B-B14F-4D97-AF65-F5344CB8AC3E}">
        <p14:creationId xmlns:p14="http://schemas.microsoft.com/office/powerpoint/2010/main" val="4730815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S_UNIQUEID" val="7929"/>
</p:tagLst>
</file>

<file path=ppt/tags/tag2.xml><?xml version="1.0" encoding="utf-8"?>
<p:tagLst xmlns:a="http://schemas.openxmlformats.org/drawingml/2006/main" xmlns:r="http://schemas.openxmlformats.org/officeDocument/2006/relationships" xmlns:p="http://schemas.openxmlformats.org/presentationml/2006/main">
  <p:tag name="AS_UNIQUEID" val="7930"/>
</p:tagLst>
</file>

<file path=ppt/tags/tag3.xml><?xml version="1.0" encoding="utf-8"?>
<p:tagLst xmlns:a="http://schemas.openxmlformats.org/drawingml/2006/main" xmlns:r="http://schemas.openxmlformats.org/officeDocument/2006/relationships" xmlns:p="http://schemas.openxmlformats.org/presentationml/2006/main">
  <p:tag name="AS_UNIQUEID" val="7934"/>
</p:tagLst>
</file>

<file path=ppt/tags/tag4.xml><?xml version="1.0" encoding="utf-8"?>
<p:tagLst xmlns:a="http://schemas.openxmlformats.org/drawingml/2006/main" xmlns:r="http://schemas.openxmlformats.org/officeDocument/2006/relationships" xmlns:p="http://schemas.openxmlformats.org/presentationml/2006/main">
  <p:tag name="AS_UNIQUEID" val="7935"/>
</p:tagLst>
</file>

<file path=ppt/tags/tag5.xml><?xml version="1.0" encoding="utf-8"?>
<p:tagLst xmlns:a="http://schemas.openxmlformats.org/drawingml/2006/main" xmlns:r="http://schemas.openxmlformats.org/officeDocument/2006/relationships" xmlns:p="http://schemas.openxmlformats.org/presentationml/2006/main">
  <p:tag name="AS_UNIQUEID" val="7936"/>
</p:tagLst>
</file>

<file path=ppt/tags/tag6.xml><?xml version="1.0" encoding="utf-8"?>
<p:tagLst xmlns:a="http://schemas.openxmlformats.org/drawingml/2006/main" xmlns:r="http://schemas.openxmlformats.org/officeDocument/2006/relationships" xmlns:p="http://schemas.openxmlformats.org/presentationml/2006/main">
  <p:tag name="AS_UNIQUEID" val="7917"/>
</p:tagLst>
</file>

<file path=ppt/tags/tag7.xml><?xml version="1.0" encoding="utf-8"?>
<p:tagLst xmlns:a="http://schemas.openxmlformats.org/drawingml/2006/main" xmlns:r="http://schemas.openxmlformats.org/officeDocument/2006/relationships" xmlns:p="http://schemas.openxmlformats.org/presentationml/2006/main">
  <p:tag name="AS_UNIQUEID" val="7918"/>
</p:tagLst>
</file>

<file path=ppt/tags/tag8.xml><?xml version="1.0" encoding="utf-8"?>
<p:tagLst xmlns:a="http://schemas.openxmlformats.org/drawingml/2006/main" xmlns:r="http://schemas.openxmlformats.org/officeDocument/2006/relationships" xmlns:p="http://schemas.openxmlformats.org/presentationml/2006/main">
  <p:tag name="AS_UNIQUEID" val="7922"/>
</p:tagLst>
</file>

<file path=ppt/tags/tag9.xml><?xml version="1.0" encoding="utf-8"?>
<p:tagLst xmlns:a="http://schemas.openxmlformats.org/drawingml/2006/main" xmlns:r="http://schemas.openxmlformats.org/officeDocument/2006/relationships" xmlns:p="http://schemas.openxmlformats.org/presentationml/2006/main">
  <p:tag name="AS_UNIQUEID" val="7923"/>
</p:tagLst>
</file>

<file path=ppt/theme/theme1.xml><?xml version="1.0" encoding="utf-8"?>
<a:theme xmlns:a="http://schemas.openxmlformats.org/drawingml/2006/main" name="MH - Blue">
  <a:themeElements>
    <a:clrScheme name="Custom 61">
      <a:dk1>
        <a:srgbClr val="000000"/>
      </a:dk1>
      <a:lt1>
        <a:srgbClr val="FFFFFF"/>
      </a:lt1>
      <a:dk2>
        <a:srgbClr val="6C7379"/>
      </a:dk2>
      <a:lt2>
        <a:srgbClr val="F9FAF9"/>
      </a:lt2>
      <a:accent1>
        <a:srgbClr val="F6A900"/>
      </a:accent1>
      <a:accent2>
        <a:srgbClr val="B13737"/>
      </a:accent2>
      <a:accent3>
        <a:srgbClr val="18637E"/>
      </a:accent3>
      <a:accent4>
        <a:srgbClr val="3579AC"/>
      </a:accent4>
      <a:accent5>
        <a:srgbClr val="23A0A4"/>
      </a:accent5>
      <a:accent6>
        <a:srgbClr val="4C7389"/>
      </a:accent6>
      <a:hlink>
        <a:srgbClr val="23A0A4"/>
      </a:hlink>
      <a:folHlink>
        <a:srgbClr val="4C7389"/>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9525">
          <a:solidFill>
            <a:schemeClr val="tx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indent="0" algn="ctr">
          <a:buNone/>
          <a:defRPr sz="16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cap="flat">
          <a:solidFill>
            <a:schemeClr val="tx1"/>
          </a:solidFill>
          <a:miter lim="800000"/>
          <a:tailEnd type="none" w="med" len="lg"/>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36000" tIns="36000" rIns="36000" bIns="36000" rtlCol="0">
        <a:spAutoFit/>
      </a:bodyPr>
      <a:lstStyle>
        <a:defPPr marL="0" indent="0">
          <a:buNone/>
          <a:defRPr sz="1600" dirty="0" smtClean="0"/>
        </a:defPPr>
      </a:lstStyle>
    </a:txDef>
  </a:objectDefaults>
  <a:extraClrSchemeLst/>
  <a:extLst>
    <a:ext uri="{05A4C25C-085E-4340-85A3-A5531E510DB2}">
      <thm15:themeFamily xmlns:thm15="http://schemas.microsoft.com/office/thememl/2012/main" name="Memorial Hermann_16.9.potx" id="{74B112D7-1596-44FD-B79F-01571BD373FB}" vid="{C99773FE-E9A0-4103-B0E0-2BCC23E1432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32304</TotalTime>
  <Words>1337</Words>
  <Application>Microsoft Office PowerPoint</Application>
  <PresentationFormat>On-screen Show (4:3)</PresentationFormat>
  <Paragraphs>59</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Franklin Gothic Book</vt:lpstr>
      <vt:lpstr>Franklin Gothic Medium</vt:lpstr>
      <vt:lpstr>Times New Roman</vt:lpstr>
      <vt:lpstr>Wingdings</vt:lpstr>
      <vt:lpstr>MH - Blue</vt:lpstr>
      <vt:lpstr>Python Training</vt:lpstr>
      <vt:lpstr>Data Context</vt:lpstr>
      <vt:lpstr>Objective</vt:lpstr>
      <vt:lpstr>Procedure</vt:lpstr>
      <vt:lpstr>Finding/Insight</vt:lpstr>
      <vt:lpstr>Take 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 Meeting</dc:title>
  <dc:creator>Bruce Edwards</dc:creator>
  <cp:lastModifiedBy>Nhan Tran</cp:lastModifiedBy>
  <cp:revision>884</cp:revision>
  <cp:lastPrinted>2021-02-24T05:16:52Z</cp:lastPrinted>
  <dcterms:created xsi:type="dcterms:W3CDTF">2019-05-27T20:00:29Z</dcterms:created>
  <dcterms:modified xsi:type="dcterms:W3CDTF">2023-06-27T18:56:27Z</dcterms:modified>
</cp:coreProperties>
</file>