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fPQd+MnP71g1Rbi6UmSDVwN5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8F0BE9-AD83-4E33-95F1-C7908BED4AD8}">
  <a:tblStyle styleId="{8B8F0BE9-AD83-4E33-95F1-C7908BED4A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1CA878A-8923-4F25-A4C4-3BAD9B9C55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8a55b51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158a55b518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f33889c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ff33889c5b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8fa5b6e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58fa5b6ee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94625a1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594625a11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8fa5b6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158fa5b6e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94625a11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1594625a11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8a55b51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158a55b518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33889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ff33889c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f33889c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ff33889c5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8a55b51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58a55b518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547525" y="3155575"/>
            <a:ext cx="73026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500"/>
              <a:t>Fall Detection</a:t>
            </a:r>
            <a:br>
              <a:rPr lang="en-US" sz="4800"/>
            </a:br>
            <a:r>
              <a:rPr b="0" lang="en-US" sz="3200"/>
              <a:t>Justin Haryanto</a:t>
            </a:r>
            <a:endParaRPr b="0" sz="3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200"/>
              <a:t>Nhan Nguyen</a:t>
            </a:r>
            <a:endParaRPr b="0" sz="32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8a55b5184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Data Sets</a:t>
            </a:r>
            <a:endParaRPr sz="5500"/>
          </a:p>
        </p:txBody>
      </p:sp>
      <p:sp>
        <p:nvSpPr>
          <p:cNvPr id="138" name="Google Shape;138;g158a55b5184_0_6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UR Fall Detection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Sequences of 30 falls and 40 daily activities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Internet Videos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Clips of people falling and normal activities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Personal Datasets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Self-recorded videos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g158a55b518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900" y="3984375"/>
            <a:ext cx="2763875" cy="27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58a55b5184_0_6"/>
          <p:cNvSpPr txBox="1"/>
          <p:nvPr/>
        </p:nvSpPr>
        <p:spPr>
          <a:xfrm>
            <a:off x="2337650" y="61016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http://fenix.univ.rzeszow.pl/mkepski/ds/uf.html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Execution plan</a:t>
            </a:r>
            <a:endParaRPr sz="5500"/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238675" y="19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{8B8F0BE9-AD83-4E33-95F1-C7908BED4AD8}</a:tableStyleId>
              </a:tblPr>
              <a:tblGrid>
                <a:gridCol w="3559950"/>
                <a:gridCol w="729525"/>
                <a:gridCol w="729525"/>
                <a:gridCol w="729525"/>
                <a:gridCol w="729525"/>
                <a:gridCol w="729525"/>
                <a:gridCol w="729525"/>
                <a:gridCol w="729525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Goal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9/5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9/19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10/17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10/31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11/14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11/28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Literature on Pose Estimation (</a:t>
                      </a:r>
                      <a:r>
                        <a:rPr lang="en-US" sz="1800"/>
                        <a:t>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Experiment with Pose Estimation programs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Improve Performance of Pose Estimation Programs (Nhan)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Study Machine Learning (Just</a:t>
                      </a:r>
                      <a:r>
                        <a:rPr lang="en-US" sz="1800"/>
                        <a:t>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Practice Machine Learning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Dataset </a:t>
                      </a:r>
                      <a:r>
                        <a:rPr lang="en-US" sz="1800"/>
                        <a:t>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 Fall Detection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6"/>
          <p:cNvGraphicFramePr/>
          <p:nvPr/>
        </p:nvGraphicFramePr>
        <p:xfrm>
          <a:off x="7206950" y="6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{C1CA878A-8923-4F25-A4C4-3BAD9B9C55A4}</a:tableStyleId>
              </a:tblPr>
              <a:tblGrid>
                <a:gridCol w="1139775"/>
                <a:gridCol w="55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Started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f33889c5b_1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Validation plan</a:t>
            </a:r>
            <a:endParaRPr sz="5500"/>
          </a:p>
        </p:txBody>
      </p:sp>
      <p:graphicFrame>
        <p:nvGraphicFramePr>
          <p:cNvPr id="153" name="Google Shape;153;gff33889c5b_1_6"/>
          <p:cNvGraphicFramePr/>
          <p:nvPr/>
        </p:nvGraphicFramePr>
        <p:xfrm>
          <a:off x="55500" y="21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{8B8F0BE9-AD83-4E33-95F1-C7908BED4AD8}</a:tableStyleId>
              </a:tblPr>
              <a:tblGrid>
                <a:gridCol w="1410900"/>
                <a:gridCol w="1768225"/>
                <a:gridCol w="2869575"/>
                <a:gridCol w="1126575"/>
                <a:gridCol w="1861125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Test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Success Criteria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Methodology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Status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Responsibility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Pose Estimation FPS 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Processes videos at 30 FPS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Feed videos at various FPS</a:t>
                      </a:r>
                      <a:endParaRPr sz="16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Nhan Nguyen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Accuracy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&gt;90% of falls successfully detected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 processed videos, compare to labelled dataset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Justin Haryanto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Whole System Accuracy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&gt;90% of falls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successfully detected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 raw videos, compare to labelled dataset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 Team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8fa5b6eef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Status</a:t>
            </a:r>
            <a:endParaRPr sz="5500"/>
          </a:p>
        </p:txBody>
      </p:sp>
      <p:sp>
        <p:nvSpPr>
          <p:cNvPr id="159" name="Google Shape;159;g158fa5b6eef_0_8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Researched pose estimation algorithms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Experimented with OpenPose and AlphaPose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AlphaPose is the most useable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Looked into machine learning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Searched for fall detection data sets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94625a111_1_1"/>
          <p:cNvSpPr txBox="1"/>
          <p:nvPr>
            <p:ph type="title"/>
          </p:nvPr>
        </p:nvSpPr>
        <p:spPr>
          <a:xfrm>
            <a:off x="457200" y="30271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Problem Statement</a:t>
            </a:r>
            <a:endParaRPr sz="550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5"/>
            <a:ext cx="4204500" cy="3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Falls accounts 20% of unintentional deaths in US [1]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Major source of physical injury for elderly globally [2]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457200" y="5782775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400">
                <a:solidFill>
                  <a:srgbClr val="434343"/>
                </a:solidFill>
              </a:rPr>
              <a:t>[1] </a:t>
            </a:r>
            <a:r>
              <a:rPr i="1" lang="en-US" sz="2400">
                <a:solidFill>
                  <a:srgbClr val="434343"/>
                </a:solidFill>
              </a:rPr>
              <a:t>http://wonder.cdc.gov/ucd-icd10.html</a:t>
            </a:r>
            <a:endParaRPr i="1" sz="2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2400">
                <a:solidFill>
                  <a:srgbClr val="434343"/>
                </a:solidFill>
              </a:rPr>
              <a:t>[2] </a:t>
            </a:r>
            <a:r>
              <a:rPr i="1" lang="en-US" sz="2400">
                <a:solidFill>
                  <a:srgbClr val="434343"/>
                </a:solidFill>
              </a:rPr>
              <a:t>https://www.ncbi.nlm.nih.gov/pmc/articles/PMC8347190/</a:t>
            </a:r>
            <a:endParaRPr i="1" sz="2400">
              <a:solidFill>
                <a:srgbClr val="434343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100" y="2005277"/>
            <a:ext cx="4177500" cy="34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8fa5b6eef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Objectives</a:t>
            </a:r>
            <a:endParaRPr sz="5500"/>
          </a:p>
        </p:txBody>
      </p:sp>
      <p:sp>
        <p:nvSpPr>
          <p:cNvPr id="70" name="Google Shape;70;g158fa5b6eef_0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</a:t>
            </a:r>
            <a:r>
              <a:rPr lang="en-US" sz="3200"/>
              <a:t>mprove</a:t>
            </a:r>
            <a:r>
              <a:rPr lang="en-US"/>
              <a:t> </a:t>
            </a:r>
            <a:r>
              <a:rPr lang="en-US" sz="3200"/>
              <a:t>the </a:t>
            </a:r>
            <a:r>
              <a:rPr lang="en-US"/>
              <a:t>performance</a:t>
            </a:r>
            <a:r>
              <a:rPr lang="en-US" sz="3200"/>
              <a:t> of fall detection software </a:t>
            </a:r>
            <a:r>
              <a:rPr lang="en-US"/>
              <a:t>working with videos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Tracks multiple people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with low quality video and unusual poses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 and works on a live feed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Does not require personal devices and sensors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4625a111_1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Pose Estimation</a:t>
            </a:r>
            <a:endParaRPr sz="5500"/>
          </a:p>
        </p:txBody>
      </p:sp>
      <p:sp>
        <p:nvSpPr>
          <p:cNvPr id="76" name="Google Shape;76;g1594625a111_1_6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</a:t>
            </a:r>
            <a:r>
              <a:rPr lang="en-US"/>
              <a:t>ose estimation programs automatically track the poses of people using key points and bounding boxes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g1594625a11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38" y="3561600"/>
            <a:ext cx="4091725" cy="2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594625a111_1_6"/>
          <p:cNvSpPr txBox="1"/>
          <p:nvPr/>
        </p:nvSpPr>
        <p:spPr>
          <a:xfrm>
            <a:off x="2557200" y="6303900"/>
            <a:ext cx="40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https://towardsdatascience.com/realtime-multiple-person-2d-pose-estimation-using-tensorflow2-x-93e4c156d45f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8a55b5184_0_1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Previous Literature</a:t>
            </a:r>
            <a:endParaRPr sz="5500"/>
          </a:p>
        </p:txBody>
      </p:sp>
      <p:sp>
        <p:nvSpPr>
          <p:cNvPr id="84" name="Google Shape;84;g158a55b5184_0_1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/>
              <a:t>Fall Detection using Pose Estimation</a:t>
            </a:r>
            <a:r>
              <a:rPr lang="en-US" sz="2800"/>
              <a:t> </a:t>
            </a:r>
            <a:r>
              <a:rPr lang="en-US" sz="2400"/>
              <a:t>by Wei Loon Cheng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RMPE (AlphaPose): Regional Multi-person Pose Estimation</a:t>
            </a:r>
            <a:r>
              <a:rPr lang="en-US" sz="2400"/>
              <a:t> by Hao-Shu Fang et al.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OpenPose: Realtime Multi-Person 2D Pose Estimation using Part Affinity Fields</a:t>
            </a:r>
            <a:r>
              <a:rPr lang="en-US" sz="2400"/>
              <a:t> by Zhe Cao et al.</a:t>
            </a:r>
            <a:endParaRPr sz="2400"/>
          </a:p>
        </p:txBody>
      </p:sp>
      <p:pic>
        <p:nvPicPr>
          <p:cNvPr id="85" name="Google Shape;85;g158a55b518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700" y="4638887"/>
            <a:ext cx="2138076" cy="213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58a55b5184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9400" y="4584899"/>
            <a:ext cx="3319177" cy="22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f33889c5b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System Overview</a:t>
            </a:r>
            <a:endParaRPr sz="5500"/>
          </a:p>
        </p:txBody>
      </p:sp>
      <p:cxnSp>
        <p:nvCxnSpPr>
          <p:cNvPr id="92" name="Google Shape;92;gff33889c5b_0_0"/>
          <p:cNvCxnSpPr>
            <a:stCxn id="93" idx="2"/>
          </p:cNvCxnSpPr>
          <p:nvPr/>
        </p:nvCxnSpPr>
        <p:spPr>
          <a:xfrm>
            <a:off x="4572054" y="2683750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gff33889c5b_0_0"/>
          <p:cNvSpPr/>
          <p:nvPr/>
        </p:nvSpPr>
        <p:spPr>
          <a:xfrm>
            <a:off x="1721250" y="4059243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ff33889c5b_0_0"/>
          <p:cNvSpPr txBox="1"/>
          <p:nvPr/>
        </p:nvSpPr>
        <p:spPr>
          <a:xfrm>
            <a:off x="3522804" y="2129650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ff33889c5b_0_0"/>
          <p:cNvSpPr txBox="1"/>
          <p:nvPr/>
        </p:nvSpPr>
        <p:spPr>
          <a:xfrm>
            <a:off x="3321475" y="6029625"/>
            <a:ext cx="25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ff33889c5b_0_0"/>
          <p:cNvSpPr/>
          <p:nvPr/>
        </p:nvSpPr>
        <p:spPr>
          <a:xfrm>
            <a:off x="1721250" y="3074040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ff33889c5b_0_0"/>
          <p:cNvSpPr/>
          <p:nvPr/>
        </p:nvSpPr>
        <p:spPr>
          <a:xfrm>
            <a:off x="1721250" y="5044434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ff33889c5b_0_0"/>
          <p:cNvCxnSpPr/>
          <p:nvPr/>
        </p:nvCxnSpPr>
        <p:spPr>
          <a:xfrm>
            <a:off x="4572044" y="3672092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gff33889c5b_0_0"/>
          <p:cNvCxnSpPr/>
          <p:nvPr/>
        </p:nvCxnSpPr>
        <p:spPr>
          <a:xfrm>
            <a:off x="4572044" y="4657295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gff33889c5b_0_0"/>
          <p:cNvCxnSpPr/>
          <p:nvPr/>
        </p:nvCxnSpPr>
        <p:spPr>
          <a:xfrm>
            <a:off x="4572044" y="5639336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f33889c5b_0_28"/>
          <p:cNvSpPr/>
          <p:nvPr/>
        </p:nvSpPr>
        <p:spPr>
          <a:xfrm>
            <a:off x="5004550" y="2178425"/>
            <a:ext cx="3406500" cy="1730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ff33889c5b_0_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System Overview</a:t>
            </a:r>
            <a:endParaRPr sz="5500"/>
          </a:p>
        </p:txBody>
      </p:sp>
      <p:sp>
        <p:nvSpPr>
          <p:cNvPr id="107" name="Google Shape;107;gff33889c5b_0_28"/>
          <p:cNvSpPr/>
          <p:nvPr/>
        </p:nvSpPr>
        <p:spPr>
          <a:xfrm>
            <a:off x="907675" y="2178425"/>
            <a:ext cx="3406500" cy="173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ff33889c5b_0_28"/>
          <p:cNvSpPr/>
          <p:nvPr/>
        </p:nvSpPr>
        <p:spPr>
          <a:xfrm>
            <a:off x="1082425" y="2374800"/>
            <a:ext cx="3057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ff33889c5b_0_28"/>
          <p:cNvSpPr/>
          <p:nvPr/>
        </p:nvSpPr>
        <p:spPr>
          <a:xfrm>
            <a:off x="1082425" y="3131550"/>
            <a:ext cx="3057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ff33889c5b_0_28"/>
          <p:cNvCxnSpPr/>
          <p:nvPr/>
        </p:nvCxnSpPr>
        <p:spPr>
          <a:xfrm rot="10800000">
            <a:off x="2575066" y="4461375"/>
            <a:ext cx="2792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ff33889c5b_0_28"/>
          <p:cNvSpPr/>
          <p:nvPr/>
        </p:nvSpPr>
        <p:spPr>
          <a:xfrm>
            <a:off x="5179300" y="2560775"/>
            <a:ext cx="30570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f33889c5b_0_28"/>
          <p:cNvSpPr/>
          <p:nvPr/>
        </p:nvSpPr>
        <p:spPr>
          <a:xfrm>
            <a:off x="3043500" y="5196300"/>
            <a:ext cx="30570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gff33889c5b_0_28"/>
          <p:cNvCxnSpPr/>
          <p:nvPr/>
        </p:nvCxnSpPr>
        <p:spPr>
          <a:xfrm>
            <a:off x="2610925" y="3947350"/>
            <a:ext cx="0" cy="475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ff33889c5b_0_28"/>
          <p:cNvCxnSpPr/>
          <p:nvPr/>
        </p:nvCxnSpPr>
        <p:spPr>
          <a:xfrm>
            <a:off x="6707800" y="3986200"/>
            <a:ext cx="0" cy="475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ff33889c5b_0_28"/>
          <p:cNvCxnSpPr/>
          <p:nvPr/>
        </p:nvCxnSpPr>
        <p:spPr>
          <a:xfrm rot="10800000">
            <a:off x="3955596" y="4461375"/>
            <a:ext cx="2792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ff33889c5b_0_28"/>
          <p:cNvCxnSpPr/>
          <p:nvPr/>
        </p:nvCxnSpPr>
        <p:spPr>
          <a:xfrm>
            <a:off x="4572000" y="4562625"/>
            <a:ext cx="0" cy="58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" name="Google Shape;117;gff33889c5b_0_28"/>
          <p:cNvCxnSpPr/>
          <p:nvPr/>
        </p:nvCxnSpPr>
        <p:spPr>
          <a:xfrm>
            <a:off x="4572000" y="4461375"/>
            <a:ext cx="0" cy="54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/>
              <a:t>Video Processing and</a:t>
            </a:r>
            <a:endParaRPr sz="3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/>
              <a:t>Pose Estimation</a:t>
            </a:r>
            <a:endParaRPr sz="3800"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Convert video to useable form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Identify people in video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 bounding boxes on each person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 key points to joints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despite poor video quality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38" y="4552500"/>
            <a:ext cx="6038525" cy="22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a55b5184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Fall Detection</a:t>
            </a:r>
            <a:endParaRPr sz="5500"/>
          </a:p>
        </p:txBody>
      </p:sp>
      <p:sp>
        <p:nvSpPr>
          <p:cNvPr id="130" name="Google Shape;130;g158a55b5184_1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Trained with fall detection data sets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Distinguish falls from similar motions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with unusual poses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Outputs the number of falls detected</a:t>
            </a:r>
            <a:endParaRPr/>
          </a:p>
        </p:txBody>
      </p:sp>
      <p:pic>
        <p:nvPicPr>
          <p:cNvPr id="131" name="Google Shape;131;g158a55b5184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028" y="4103078"/>
            <a:ext cx="3339950" cy="22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58a55b5184_1_0"/>
          <p:cNvSpPr txBox="1"/>
          <p:nvPr/>
        </p:nvSpPr>
        <p:spPr>
          <a:xfrm>
            <a:off x="3072000" y="6409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http://ecai2020.eu/papers/519_paper.pdf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