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ig3mYYuHPIF4U/ggEKb3S3EtMw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4D21A3-E795-4DEC-843C-C5F1BB2DF284}">
  <a:tblStyle styleId="{834D21A3-E795-4DEC-843C-C5F1BB2DF2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ec10fd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ffec10fd6f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fec10fd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ffec10fd6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fec10fd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ffec10fd6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ec10fd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ffec10fd6f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ec10fd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ffec10fd6f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fec10fd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ffec10fd6f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ec10fd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ffec10fd6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9" name="Google Shape;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459" y="207095"/>
            <a:ext cx="11663082" cy="645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"/>
          <p:cNvSpPr txBox="1"/>
          <p:nvPr>
            <p:ph type="ctrTitle"/>
          </p:nvPr>
        </p:nvSpPr>
        <p:spPr>
          <a:xfrm>
            <a:off x="914400" y="269398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1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828800" y="4235390"/>
            <a:ext cx="85344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776" y="819398"/>
            <a:ext cx="896448" cy="73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43466" y="101601"/>
            <a:ext cx="76877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09600" y="1478844"/>
            <a:ext cx="10972799" cy="464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499616" y="2872522"/>
            <a:ext cx="91927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400"/>
              <a:buFont typeface="Arial"/>
              <a:buNone/>
              <a:defRPr b="1" sz="34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M-LogoBox.png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468" y="1424596"/>
            <a:ext cx="1303064" cy="130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09600" y="105476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09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6197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09600" y="96670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609600" y="2307098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09600" y="2946861"/>
            <a:ext cx="5386917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6193378" y="2307098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6193378" y="2946861"/>
            <a:ext cx="5389033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09611" y="1171075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766733" y="1171075"/>
            <a:ext cx="6815667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609611" y="2406317"/>
            <a:ext cx="4011084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2389717" y="1106905"/>
            <a:ext cx="73152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>
            <a:off x="203205" y="6575107"/>
            <a:ext cx="9400417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6" name="Google Shape;1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3823" y="231831"/>
            <a:ext cx="11424356" cy="92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ec10fd6f_0_140"/>
          <p:cNvSpPr txBox="1"/>
          <p:nvPr>
            <p:ph type="ctrTitle"/>
          </p:nvPr>
        </p:nvSpPr>
        <p:spPr>
          <a:xfrm>
            <a:off x="2063367" y="3155575"/>
            <a:ext cx="97368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8000"/>
              <a:t>Fall Detection</a:t>
            </a:r>
            <a:br>
              <a:rPr lang="en-US" sz="8000"/>
            </a:br>
            <a:r>
              <a:rPr b="0" lang="en-US" sz="4000"/>
              <a:t>Justin Haryanto</a:t>
            </a:r>
            <a:endParaRPr b="0" sz="4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4000"/>
              <a:t>Nhan Nguyen</a:t>
            </a:r>
            <a:endParaRPr b="0" sz="4000"/>
          </a:p>
        </p:txBody>
      </p:sp>
      <p:pic>
        <p:nvPicPr>
          <p:cNvPr descr="DLCOE_logo_HWHT.png" id="89" name="Google Shape;89;gffec10fd6f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5333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fec10fd6f_0_7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Objectives</a:t>
            </a:r>
            <a:endParaRPr sz="5500"/>
          </a:p>
        </p:txBody>
      </p:sp>
      <p:sp>
        <p:nvSpPr>
          <p:cNvPr id="95" name="Google Shape;95;gffec10fd6f_0_7"/>
          <p:cNvSpPr txBox="1"/>
          <p:nvPr>
            <p:ph idx="1" type="body"/>
          </p:nvPr>
        </p:nvSpPr>
        <p:spPr>
          <a:xfrm>
            <a:off x="609600" y="2049270"/>
            <a:ext cx="10972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</a:t>
            </a:r>
            <a:r>
              <a:rPr lang="en-US" sz="3200"/>
              <a:t>mprove</a:t>
            </a:r>
            <a:r>
              <a:rPr lang="en-US"/>
              <a:t> </a:t>
            </a:r>
            <a:r>
              <a:rPr lang="en-US" sz="3200"/>
              <a:t>the </a:t>
            </a:r>
            <a:r>
              <a:rPr lang="en-US"/>
              <a:t>performance</a:t>
            </a:r>
            <a:r>
              <a:rPr lang="en-US" sz="3200"/>
              <a:t> of fall detection software </a:t>
            </a:r>
            <a:r>
              <a:rPr lang="en-US"/>
              <a:t>working with videos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Tracks multiple people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with low quality video and unusual poses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 and works on a live feed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Does not require personal devices and sensors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fec10fd6f_0_26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cxnSp>
        <p:nvCxnSpPr>
          <p:cNvPr id="101" name="Google Shape;101;gffec10fd6f_0_26"/>
          <p:cNvCxnSpPr>
            <a:stCxn id="102" idx="2"/>
          </p:cNvCxnSpPr>
          <p:nvPr/>
        </p:nvCxnSpPr>
        <p:spPr>
          <a:xfrm>
            <a:off x="6096122" y="2683750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gffec10fd6f_0_26"/>
          <p:cNvSpPr/>
          <p:nvPr/>
        </p:nvSpPr>
        <p:spPr>
          <a:xfrm>
            <a:off x="2295000" y="4059243"/>
            <a:ext cx="7602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ffec10fd6f_0_26"/>
          <p:cNvSpPr txBox="1"/>
          <p:nvPr/>
        </p:nvSpPr>
        <p:spPr>
          <a:xfrm>
            <a:off x="4697072" y="2129650"/>
            <a:ext cx="27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ffec10fd6f_0_26"/>
          <p:cNvSpPr txBox="1"/>
          <p:nvPr/>
        </p:nvSpPr>
        <p:spPr>
          <a:xfrm>
            <a:off x="4428633" y="6029625"/>
            <a:ext cx="33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ffec10fd6f_0_26"/>
          <p:cNvSpPr/>
          <p:nvPr/>
        </p:nvSpPr>
        <p:spPr>
          <a:xfrm>
            <a:off x="2295000" y="3074040"/>
            <a:ext cx="7602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fec10fd6f_0_26"/>
          <p:cNvSpPr/>
          <p:nvPr/>
        </p:nvSpPr>
        <p:spPr>
          <a:xfrm>
            <a:off x="2295000" y="5044434"/>
            <a:ext cx="7602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ffec10fd6f_0_26"/>
          <p:cNvCxnSpPr/>
          <p:nvPr/>
        </p:nvCxnSpPr>
        <p:spPr>
          <a:xfrm>
            <a:off x="6096059" y="3672092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gffec10fd6f_0_26"/>
          <p:cNvCxnSpPr/>
          <p:nvPr/>
        </p:nvCxnSpPr>
        <p:spPr>
          <a:xfrm>
            <a:off x="6096059" y="4657295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gffec10fd6f_0_26"/>
          <p:cNvCxnSpPr/>
          <p:nvPr/>
        </p:nvCxnSpPr>
        <p:spPr>
          <a:xfrm>
            <a:off x="6096059" y="5639336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ec10fd6f_0_39"/>
          <p:cNvSpPr/>
          <p:nvPr/>
        </p:nvSpPr>
        <p:spPr>
          <a:xfrm>
            <a:off x="6672733" y="2178425"/>
            <a:ext cx="4542000" cy="1730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ffec10fd6f_0_39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sp>
        <p:nvSpPr>
          <p:cNvPr id="116" name="Google Shape;116;gffec10fd6f_0_39"/>
          <p:cNvSpPr/>
          <p:nvPr/>
        </p:nvSpPr>
        <p:spPr>
          <a:xfrm>
            <a:off x="1210233" y="2178425"/>
            <a:ext cx="4542000" cy="173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ffec10fd6f_0_39"/>
          <p:cNvSpPr/>
          <p:nvPr/>
        </p:nvSpPr>
        <p:spPr>
          <a:xfrm>
            <a:off x="1443233" y="2374800"/>
            <a:ext cx="40761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ffec10fd6f_0_39"/>
          <p:cNvSpPr/>
          <p:nvPr/>
        </p:nvSpPr>
        <p:spPr>
          <a:xfrm>
            <a:off x="1443233" y="3131550"/>
            <a:ext cx="40761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ffec10fd6f_0_39"/>
          <p:cNvCxnSpPr/>
          <p:nvPr/>
        </p:nvCxnSpPr>
        <p:spPr>
          <a:xfrm rot="10800000">
            <a:off x="3433421" y="4461375"/>
            <a:ext cx="3723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ffec10fd6f_0_39"/>
          <p:cNvSpPr/>
          <p:nvPr/>
        </p:nvSpPr>
        <p:spPr>
          <a:xfrm>
            <a:off x="6905733" y="2560775"/>
            <a:ext cx="40761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fec10fd6f_0_39"/>
          <p:cNvSpPr/>
          <p:nvPr/>
        </p:nvSpPr>
        <p:spPr>
          <a:xfrm>
            <a:off x="4058000" y="5196300"/>
            <a:ext cx="40761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ffec10fd6f_0_39"/>
          <p:cNvCxnSpPr/>
          <p:nvPr/>
        </p:nvCxnSpPr>
        <p:spPr>
          <a:xfrm>
            <a:off x="3481233" y="394735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ffec10fd6f_0_39"/>
          <p:cNvCxnSpPr/>
          <p:nvPr/>
        </p:nvCxnSpPr>
        <p:spPr>
          <a:xfrm>
            <a:off x="8943733" y="398620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ffec10fd6f_0_39"/>
          <p:cNvCxnSpPr/>
          <p:nvPr/>
        </p:nvCxnSpPr>
        <p:spPr>
          <a:xfrm rot="10800000">
            <a:off x="5274128" y="4461375"/>
            <a:ext cx="3723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ffec10fd6f_0_39"/>
          <p:cNvCxnSpPr/>
          <p:nvPr/>
        </p:nvCxnSpPr>
        <p:spPr>
          <a:xfrm>
            <a:off x="6096000" y="4562625"/>
            <a:ext cx="0" cy="58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gffec10fd6f_0_39"/>
          <p:cNvCxnSpPr/>
          <p:nvPr/>
        </p:nvCxnSpPr>
        <p:spPr>
          <a:xfrm>
            <a:off x="6096000" y="4461375"/>
            <a:ext cx="0" cy="54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ec10fd6f_0_75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Execution plan</a:t>
            </a:r>
            <a:endParaRPr sz="5500"/>
          </a:p>
        </p:txBody>
      </p:sp>
      <p:graphicFrame>
        <p:nvGraphicFramePr>
          <p:cNvPr id="132" name="Google Shape;132;gffec10fd6f_0_75"/>
          <p:cNvGraphicFramePr/>
          <p:nvPr/>
        </p:nvGraphicFramePr>
        <p:xfrm>
          <a:off x="318233" y="19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{834D21A3-E795-4DEC-843C-C5F1BB2DF284}</a:tableStyleId>
              </a:tblPr>
              <a:tblGrid>
                <a:gridCol w="4746600"/>
                <a:gridCol w="972700"/>
                <a:gridCol w="972700"/>
                <a:gridCol w="972700"/>
                <a:gridCol w="972700"/>
                <a:gridCol w="972700"/>
                <a:gridCol w="972700"/>
                <a:gridCol w="972700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Goal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10/31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11/28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Literature on Pose Estimation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Experiment with Pose Estimation programs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Improve Performance of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Study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Practice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Dataset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 Fall Detection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gffec10fd6f_0_75"/>
          <p:cNvGraphicFramePr/>
          <p:nvPr/>
        </p:nvGraphicFramePr>
        <p:xfrm>
          <a:off x="9609267" y="6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{834D21A3-E795-4DEC-843C-C5F1BB2DF284}</a:tableStyleId>
              </a:tblPr>
              <a:tblGrid>
                <a:gridCol w="1519700"/>
                <a:gridCol w="74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 Started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fec10fd6f_0_81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Validation plan</a:t>
            </a:r>
            <a:endParaRPr sz="5500"/>
          </a:p>
        </p:txBody>
      </p:sp>
      <p:graphicFrame>
        <p:nvGraphicFramePr>
          <p:cNvPr id="139" name="Google Shape;139;gffec10fd6f_0_81"/>
          <p:cNvGraphicFramePr/>
          <p:nvPr/>
        </p:nvGraphicFramePr>
        <p:xfrm>
          <a:off x="74000" y="21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{834D21A3-E795-4DEC-843C-C5F1BB2DF284}</a:tableStyleId>
              </a:tblPr>
              <a:tblGrid>
                <a:gridCol w="1881200"/>
                <a:gridCol w="2357625"/>
                <a:gridCol w="3826100"/>
                <a:gridCol w="1502100"/>
                <a:gridCol w="24815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Test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Success Criteria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Methodology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Status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Responsibility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Pose Estimation FPS 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Processes videos at 30 FPS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Feed videos at various FPS</a:t>
                      </a:r>
                      <a:endParaRPr sz="16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Nhan Nguyen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processed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Justin Haryanto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Whole System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raw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Team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fec10fd6f_0_86"/>
          <p:cNvSpPr txBox="1"/>
          <p:nvPr>
            <p:ph type="title"/>
          </p:nvPr>
        </p:nvSpPr>
        <p:spPr>
          <a:xfrm>
            <a:off x="857955" y="101601"/>
            <a:ext cx="1025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Status</a:t>
            </a:r>
            <a:endParaRPr sz="5500"/>
          </a:p>
        </p:txBody>
      </p:sp>
      <p:sp>
        <p:nvSpPr>
          <p:cNvPr id="145" name="Google Shape;145;gffec10fd6f_0_86"/>
          <p:cNvSpPr txBox="1"/>
          <p:nvPr>
            <p:ph idx="1" type="body"/>
          </p:nvPr>
        </p:nvSpPr>
        <p:spPr>
          <a:xfrm>
            <a:off x="609600" y="2049270"/>
            <a:ext cx="10972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