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HH3N/sGPjupax2inHQ7wn/MF1E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Nhan D.Nguy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EDB192-1B51-4368-9C78-E61BA91164CA}">
  <a:tblStyle styleId="{5FEDB192-1B51-4368-9C78-E61BA91164C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19T02:08:03.010">
    <p:pos x="288" y="1290"/>
    <p:text>Implement on keypoints, and explain how we are using bounding box information.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Arvh6M"/>
      </p:ext>
    </p:extLst>
  </p:cm>
  <p:cm authorId="0" idx="2" dt="2022-10-19T02:08:03.010">
    <p:pos x="288" y="1290"/>
    <p:text>Bounding boxes-use deep learning.
Final output depends on both the bounding boxes deep learning and random forest model.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iArvh6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79e77f1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16979e77f19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979e77f1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6979e77f19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e34cf1a0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6e34cf1a0d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979e77f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6979e77f1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e34cf1a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6e34cf1a0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94625a11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1594625a111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8fa5b6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158fa5b6e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f33889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ff33889c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f33889c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ff33889c5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33889c5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ff33889c5b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8fa5b6e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158fa5b6ee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e34cf1a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16e34cf1a0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979e77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16979e77f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4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7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68950" y="2375650"/>
            <a:ext cx="85812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7200"/>
              <a:t>Fall Detection</a:t>
            </a:r>
            <a:br>
              <a:rPr lang="en-US" sz="4800"/>
            </a:br>
            <a:r>
              <a:rPr b="0" lang="en-US" sz="4000"/>
              <a:t>Justin Haryanto</a:t>
            </a:r>
            <a:endParaRPr b="0" sz="4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4000"/>
              <a:t>Nhan Nguyen</a:t>
            </a:r>
            <a:endParaRPr b="0" sz="4000"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979e77f19_2_13"/>
          <p:cNvSpPr/>
          <p:nvPr/>
        </p:nvSpPr>
        <p:spPr>
          <a:xfrm>
            <a:off x="2820475" y="3179438"/>
            <a:ext cx="477900" cy="61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6979e77f19_2_13"/>
          <p:cNvSpPr/>
          <p:nvPr/>
        </p:nvSpPr>
        <p:spPr>
          <a:xfrm>
            <a:off x="3391488" y="2823488"/>
            <a:ext cx="2350500" cy="1331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6979e77f19_2_13"/>
          <p:cNvSpPr txBox="1"/>
          <p:nvPr/>
        </p:nvSpPr>
        <p:spPr>
          <a:xfrm>
            <a:off x="3472061" y="3166088"/>
            <a:ext cx="219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AlphaPose</a:t>
            </a:r>
            <a:endParaRPr b="1" sz="3000"/>
          </a:p>
        </p:txBody>
      </p:sp>
      <p:sp>
        <p:nvSpPr>
          <p:cNvPr id="131" name="Google Shape;131;g16979e77f19_2_13"/>
          <p:cNvSpPr/>
          <p:nvPr/>
        </p:nvSpPr>
        <p:spPr>
          <a:xfrm>
            <a:off x="5835113" y="3179450"/>
            <a:ext cx="477900" cy="61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16979e77f19_2_13"/>
          <p:cNvPicPr preferRelativeResize="0"/>
          <p:nvPr/>
        </p:nvPicPr>
        <p:blipFill rotWithShape="1">
          <a:blip r:embed="rId3">
            <a:alphaModFix/>
          </a:blip>
          <a:srcRect b="0" l="50502" r="0" t="0"/>
          <a:stretch/>
        </p:blipFill>
        <p:spPr>
          <a:xfrm>
            <a:off x="6406150" y="2522213"/>
            <a:ext cx="2649875" cy="19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6979e77f19_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75" y="2495660"/>
            <a:ext cx="2649875" cy="1987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979e77f19_2_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Fall Detection - Progress</a:t>
            </a:r>
            <a:endParaRPr sz="5000"/>
          </a:p>
        </p:txBody>
      </p:sp>
      <p:sp>
        <p:nvSpPr>
          <p:cNvPr id="139" name="Google Shape;139;g16979e77f19_2_30"/>
          <p:cNvSpPr txBox="1"/>
          <p:nvPr>
            <p:ph idx="1" type="body"/>
          </p:nvPr>
        </p:nvSpPr>
        <p:spPr>
          <a:xfrm>
            <a:off x="457200" y="2049275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Focused on analyzing keypoints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currently labeled AlphaPose data for training and testing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Researched viability of K-nearest neighbors and random forests for fall detection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Currently i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mplementing random forests algorithm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e34cf1a0d_1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Fall Detection - Plans</a:t>
            </a:r>
            <a:endParaRPr sz="5000"/>
          </a:p>
        </p:txBody>
      </p:sp>
      <p:sp>
        <p:nvSpPr>
          <p:cNvPr id="145" name="Google Shape;145;g16e34cf1a0d_1_6"/>
          <p:cNvSpPr txBox="1"/>
          <p:nvPr>
            <p:ph idx="1" type="body"/>
          </p:nvPr>
        </p:nvSpPr>
        <p:spPr>
          <a:xfrm>
            <a:off x="457200" y="2049275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Implementing random forests (RF) algorithm on keypoints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Utilizing convolutional neural networks (CNN) to analyze bounding boxes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Fall detection result based on results of RF and CNN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979e77f19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Fall Detection - Issues</a:t>
            </a:r>
            <a:endParaRPr sz="5000"/>
          </a:p>
        </p:txBody>
      </p:sp>
      <p:sp>
        <p:nvSpPr>
          <p:cNvPr id="151" name="Google Shape;151;g16979e77f19_2_0"/>
          <p:cNvSpPr txBox="1"/>
          <p:nvPr>
            <p:ph idx="1" type="body"/>
          </p:nvPr>
        </p:nvSpPr>
        <p:spPr>
          <a:xfrm>
            <a:off x="457200" y="2049275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Unfamiliarity</a:t>
            </a:r>
            <a:r>
              <a:rPr lang="en-US"/>
              <a:t> with Google Colab and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Problems running random forests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Starting training on AlphaPose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General programming and troubleshooting pain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34cf1a0d_0_7"/>
          <p:cNvSpPr/>
          <p:nvPr/>
        </p:nvSpPr>
        <p:spPr>
          <a:xfrm>
            <a:off x="2820475" y="3179438"/>
            <a:ext cx="477900" cy="61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6e34cf1a0d_0_7"/>
          <p:cNvSpPr/>
          <p:nvPr/>
        </p:nvSpPr>
        <p:spPr>
          <a:xfrm>
            <a:off x="3391488" y="2823488"/>
            <a:ext cx="2350500" cy="1331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6e34cf1a0d_0_7"/>
          <p:cNvSpPr txBox="1"/>
          <p:nvPr/>
        </p:nvSpPr>
        <p:spPr>
          <a:xfrm>
            <a:off x="3391500" y="2935237"/>
            <a:ext cx="235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Fall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Detection</a:t>
            </a:r>
            <a:endParaRPr b="1" sz="3000"/>
          </a:p>
        </p:txBody>
      </p:sp>
      <p:sp>
        <p:nvSpPr>
          <p:cNvPr id="159" name="Google Shape;159;g16e34cf1a0d_0_7"/>
          <p:cNvSpPr/>
          <p:nvPr/>
        </p:nvSpPr>
        <p:spPr>
          <a:xfrm>
            <a:off x="5928238" y="3179450"/>
            <a:ext cx="477900" cy="61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6e34cf1a0d_0_7"/>
          <p:cNvSpPr txBox="1"/>
          <p:nvPr/>
        </p:nvSpPr>
        <p:spPr>
          <a:xfrm>
            <a:off x="7284200" y="4171625"/>
            <a:ext cx="18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61" name="Google Shape;161;g16e34cf1a0d_0_7"/>
          <p:cNvSpPr txBox="1"/>
          <p:nvPr/>
        </p:nvSpPr>
        <p:spPr>
          <a:xfrm>
            <a:off x="6974225" y="3345050"/>
            <a:ext cx="21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6e34cf1a0d_0_7"/>
          <p:cNvSpPr txBox="1"/>
          <p:nvPr/>
        </p:nvSpPr>
        <p:spPr>
          <a:xfrm>
            <a:off x="6406150" y="3166077"/>
            <a:ext cx="238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FALLEN</a:t>
            </a:r>
            <a:endParaRPr b="1" sz="3000"/>
          </a:p>
        </p:txBody>
      </p:sp>
      <p:pic>
        <p:nvPicPr>
          <p:cNvPr id="163" name="Google Shape;163;g16e34cf1a0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75" y="2559763"/>
            <a:ext cx="2627675" cy="197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94625a111_1_1"/>
          <p:cNvSpPr txBox="1"/>
          <p:nvPr>
            <p:ph type="title"/>
          </p:nvPr>
        </p:nvSpPr>
        <p:spPr>
          <a:xfrm>
            <a:off x="457200" y="30271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Thank You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8fa5b6eef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Objectives</a:t>
            </a:r>
            <a:endParaRPr sz="5500"/>
          </a:p>
        </p:txBody>
      </p:sp>
      <p:sp>
        <p:nvSpPr>
          <p:cNvPr id="61" name="Google Shape;61;g158fa5b6eef_0_0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</a:t>
            </a:r>
            <a:r>
              <a:rPr lang="en-US" sz="3200"/>
              <a:t>mprove </a:t>
            </a:r>
            <a:r>
              <a:rPr lang="en-US"/>
              <a:t>fall detection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Functions with low quality video and unusual 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Fast and works on a live feed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Tracks multiple people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Does not require personal devices and sensors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f33889c5b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System Overview</a:t>
            </a:r>
            <a:endParaRPr sz="5500"/>
          </a:p>
        </p:txBody>
      </p:sp>
      <p:cxnSp>
        <p:nvCxnSpPr>
          <p:cNvPr id="67" name="Google Shape;67;gff33889c5b_0_0"/>
          <p:cNvCxnSpPr>
            <a:stCxn id="68" idx="2"/>
          </p:cNvCxnSpPr>
          <p:nvPr/>
        </p:nvCxnSpPr>
        <p:spPr>
          <a:xfrm>
            <a:off x="4572054" y="2683750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" name="Google Shape;69;gff33889c5b_0_0"/>
          <p:cNvSpPr/>
          <p:nvPr/>
        </p:nvSpPr>
        <p:spPr>
          <a:xfrm>
            <a:off x="1721250" y="4059243"/>
            <a:ext cx="570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Estimation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ff33889c5b_0_0"/>
          <p:cNvSpPr txBox="1"/>
          <p:nvPr/>
        </p:nvSpPr>
        <p:spPr>
          <a:xfrm>
            <a:off x="3522804" y="2129650"/>
            <a:ext cx="20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ff33889c5b_0_0"/>
          <p:cNvSpPr txBox="1"/>
          <p:nvPr/>
        </p:nvSpPr>
        <p:spPr>
          <a:xfrm>
            <a:off x="3321475" y="6029625"/>
            <a:ext cx="250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ff33889c5b_0_0"/>
          <p:cNvSpPr/>
          <p:nvPr/>
        </p:nvSpPr>
        <p:spPr>
          <a:xfrm>
            <a:off x="1721250" y="3074040"/>
            <a:ext cx="570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ff33889c5b_0_0"/>
          <p:cNvSpPr/>
          <p:nvPr/>
        </p:nvSpPr>
        <p:spPr>
          <a:xfrm>
            <a:off x="1721250" y="5044434"/>
            <a:ext cx="570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gff33889c5b_0_0"/>
          <p:cNvCxnSpPr/>
          <p:nvPr/>
        </p:nvCxnSpPr>
        <p:spPr>
          <a:xfrm>
            <a:off x="4572044" y="3672092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gff33889c5b_0_0"/>
          <p:cNvCxnSpPr/>
          <p:nvPr/>
        </p:nvCxnSpPr>
        <p:spPr>
          <a:xfrm>
            <a:off x="4572044" y="4657295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gff33889c5b_0_0"/>
          <p:cNvCxnSpPr/>
          <p:nvPr/>
        </p:nvCxnSpPr>
        <p:spPr>
          <a:xfrm>
            <a:off x="4572044" y="5639336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f33889c5b_0_28"/>
          <p:cNvSpPr/>
          <p:nvPr/>
        </p:nvSpPr>
        <p:spPr>
          <a:xfrm>
            <a:off x="5004550" y="2178425"/>
            <a:ext cx="3406500" cy="17301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ff33889c5b_0_2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System Overview</a:t>
            </a:r>
            <a:endParaRPr sz="5500"/>
          </a:p>
        </p:txBody>
      </p:sp>
      <p:sp>
        <p:nvSpPr>
          <p:cNvPr id="82" name="Google Shape;82;gff33889c5b_0_28"/>
          <p:cNvSpPr/>
          <p:nvPr/>
        </p:nvSpPr>
        <p:spPr>
          <a:xfrm>
            <a:off x="907675" y="2178425"/>
            <a:ext cx="3406500" cy="1730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ff33889c5b_0_28"/>
          <p:cNvSpPr/>
          <p:nvPr/>
        </p:nvSpPr>
        <p:spPr>
          <a:xfrm>
            <a:off x="1082425" y="2374800"/>
            <a:ext cx="30570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ff33889c5b_0_28"/>
          <p:cNvSpPr/>
          <p:nvPr/>
        </p:nvSpPr>
        <p:spPr>
          <a:xfrm>
            <a:off x="1082425" y="3131550"/>
            <a:ext cx="30570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Estimation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gff33889c5b_0_28"/>
          <p:cNvCxnSpPr/>
          <p:nvPr/>
        </p:nvCxnSpPr>
        <p:spPr>
          <a:xfrm rot="10800000">
            <a:off x="2575066" y="4461375"/>
            <a:ext cx="2792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gff33889c5b_0_28"/>
          <p:cNvSpPr/>
          <p:nvPr/>
        </p:nvSpPr>
        <p:spPr>
          <a:xfrm>
            <a:off x="5179300" y="2560775"/>
            <a:ext cx="3057000" cy="9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ff33889c5b_0_28"/>
          <p:cNvSpPr/>
          <p:nvPr/>
        </p:nvSpPr>
        <p:spPr>
          <a:xfrm>
            <a:off x="3043500" y="5196300"/>
            <a:ext cx="3057000" cy="9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Detection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gff33889c5b_0_28"/>
          <p:cNvCxnSpPr/>
          <p:nvPr/>
        </p:nvCxnSpPr>
        <p:spPr>
          <a:xfrm>
            <a:off x="2610925" y="3947350"/>
            <a:ext cx="0" cy="475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gff33889c5b_0_28"/>
          <p:cNvCxnSpPr/>
          <p:nvPr/>
        </p:nvCxnSpPr>
        <p:spPr>
          <a:xfrm>
            <a:off x="6707800" y="3986200"/>
            <a:ext cx="0" cy="475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gff33889c5b_0_28"/>
          <p:cNvCxnSpPr/>
          <p:nvPr/>
        </p:nvCxnSpPr>
        <p:spPr>
          <a:xfrm rot="10800000">
            <a:off x="3955596" y="4461375"/>
            <a:ext cx="2792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gff33889c5b_0_28"/>
          <p:cNvCxnSpPr/>
          <p:nvPr/>
        </p:nvCxnSpPr>
        <p:spPr>
          <a:xfrm>
            <a:off x="4572000" y="4562625"/>
            <a:ext cx="0" cy="582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" name="Google Shape;92;gff33889c5b_0_28"/>
          <p:cNvCxnSpPr/>
          <p:nvPr/>
        </p:nvCxnSpPr>
        <p:spPr>
          <a:xfrm>
            <a:off x="4572000" y="4461375"/>
            <a:ext cx="0" cy="54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Execution plan</a:t>
            </a:r>
            <a:endParaRPr sz="5500"/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238675" y="19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{5FEDB192-1B51-4368-9C78-E61BA91164CA}</a:tableStyleId>
              </a:tblPr>
              <a:tblGrid>
                <a:gridCol w="3559950"/>
                <a:gridCol w="729525"/>
                <a:gridCol w="729525"/>
                <a:gridCol w="729525"/>
                <a:gridCol w="729525"/>
                <a:gridCol w="729525"/>
                <a:gridCol w="729525"/>
                <a:gridCol w="729525"/>
              </a:tblGrid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Goal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9/5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9/19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10/17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10/31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11/14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11/28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Review Literature on Pose Estimation (Both)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Experiment with Pose Estimation programs (Both)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Improve Performance of Pose Estimation Programs (Nhan)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2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Study Machine Learning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Implement ML &amp; DL on keypoints &amp; bounding boxes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2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Fall Detection Dataset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 Fall Detection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BD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6"/>
          <p:cNvGraphicFramePr/>
          <p:nvPr/>
        </p:nvGraphicFramePr>
        <p:xfrm>
          <a:off x="7206950" y="6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{5FEDB192-1B51-4368-9C78-E61BA91164CA}</a:tableStyleId>
              </a:tblPr>
              <a:tblGrid>
                <a:gridCol w="1139775"/>
                <a:gridCol w="558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Completed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Not Started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f33889c5b_1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Validation plan</a:t>
            </a:r>
            <a:endParaRPr sz="5500"/>
          </a:p>
        </p:txBody>
      </p:sp>
      <p:graphicFrame>
        <p:nvGraphicFramePr>
          <p:cNvPr id="105" name="Google Shape;105;gff33889c5b_1_6"/>
          <p:cNvGraphicFramePr/>
          <p:nvPr/>
        </p:nvGraphicFramePr>
        <p:xfrm>
          <a:off x="55500" y="21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{5FEDB192-1B51-4368-9C78-E61BA91164CA}</a:tableStyleId>
              </a:tblPr>
              <a:tblGrid>
                <a:gridCol w="1410900"/>
                <a:gridCol w="1768225"/>
                <a:gridCol w="2869575"/>
                <a:gridCol w="1126575"/>
                <a:gridCol w="1861125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Test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Success Criteria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Methodology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Status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Responsibility</a:t>
                      </a:r>
                      <a:endParaRPr b="1" sz="20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Pose Estimation FPS 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Processes videos at 30 FPS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Feed videos at various FPS</a:t>
                      </a:r>
                      <a:endParaRPr sz="16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Untested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Nhan Nguyen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4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Fall Detection Accuracy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&gt;90% of falls successfully detected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 processed videos, compare to labelled dataset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Untested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Justin Haryanto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Whole System Accuracy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&gt;90% of falls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successfully detected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 raw videos, compare to labelled dataset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Untested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 Team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8fa5b6eef_0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/>
              <a:t>Video Processing &amp; Pose Estimation - Progress</a:t>
            </a:r>
            <a:endParaRPr sz="4000"/>
          </a:p>
        </p:txBody>
      </p:sp>
      <p:sp>
        <p:nvSpPr>
          <p:cNvPr id="111" name="Google Shape;111;g158fa5b6eef_0_8"/>
          <p:cNvSpPr txBox="1"/>
          <p:nvPr>
            <p:ph idx="1" type="body"/>
          </p:nvPr>
        </p:nvSpPr>
        <p:spPr>
          <a:xfrm>
            <a:off x="457200" y="2049275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Studied how AlphaPose works and tested the code on data sets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Examined the output of AlphaPose to see the results of bounding boxes and keypoints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e34cf1a0d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/>
              <a:t>Video Processing &amp; Pose Estimation - Plans</a:t>
            </a:r>
            <a:endParaRPr sz="4000"/>
          </a:p>
        </p:txBody>
      </p:sp>
      <p:sp>
        <p:nvSpPr>
          <p:cNvPr id="117" name="Google Shape;117;g16e34cf1a0d_1_0"/>
          <p:cNvSpPr txBox="1"/>
          <p:nvPr>
            <p:ph idx="1" type="body"/>
          </p:nvPr>
        </p:nvSpPr>
        <p:spPr>
          <a:xfrm>
            <a:off x="457200" y="2049275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Improve AlphaPose capabilities by altering the code or improving the pre-trained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Supply live video feed through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979e77f19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/>
              <a:t>Video Processing &amp; Pose Estimation - Issues</a:t>
            </a:r>
            <a:endParaRPr sz="4000"/>
          </a:p>
        </p:txBody>
      </p:sp>
      <p:sp>
        <p:nvSpPr>
          <p:cNvPr id="123" name="Google Shape;123;g16979e77f19_0_0"/>
          <p:cNvSpPr txBox="1"/>
          <p:nvPr>
            <p:ph idx="1" type="body"/>
          </p:nvPr>
        </p:nvSpPr>
        <p:spPr>
          <a:xfrm>
            <a:off x="457200" y="2049275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Need to understand code to improve its mean average precision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Issues feeding live video to program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