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jLDEC/C6Cs9BVUdqZ9lfZ7pgS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A63137-1079-46DB-A8B0-65BE897EFD2D}">
  <a:tblStyle styleId="{11A63137-1079-46DB-A8B0-65BE897EFD2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B87609F-094B-40D0-89C2-E805630B750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0621482be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30 seconds</a:t>
            </a:r>
            <a:endParaRPr/>
          </a:p>
        </p:txBody>
      </p:sp>
      <p:sp>
        <p:nvSpPr>
          <p:cNvPr id="56" name="Google Shape;56;g20621482be1_0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621482be1_0_3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0621482be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621482be1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30 seconds</a:t>
            </a:r>
            <a:endParaRPr/>
          </a:p>
        </p:txBody>
      </p:sp>
      <p:sp>
        <p:nvSpPr>
          <p:cNvPr id="182" name="Google Shape;182;g20621482be1_0_2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621482b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30 seconds</a:t>
            </a:r>
            <a:endParaRPr/>
          </a:p>
        </p:txBody>
      </p:sp>
      <p:sp>
        <p:nvSpPr>
          <p:cNvPr id="62" name="Google Shape;62;g20621482be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621482be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45 seconds</a:t>
            </a:r>
            <a:endParaRPr/>
          </a:p>
        </p:txBody>
      </p:sp>
      <p:sp>
        <p:nvSpPr>
          <p:cNvPr id="70" name="Google Shape;70;g20621482be1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621482be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30 seconds</a:t>
            </a:r>
            <a:endParaRPr/>
          </a:p>
        </p:txBody>
      </p:sp>
      <p:sp>
        <p:nvSpPr>
          <p:cNvPr id="104" name="Google Shape;104;g20621482be1_0_1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621482be1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5" name="Google Shape;155;g20621482be1_0_3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621482be1_0_3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0621482be1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621482be1_0_126"/>
          <p:cNvSpPr txBox="1"/>
          <p:nvPr>
            <p:ph type="ctrTitle"/>
          </p:nvPr>
        </p:nvSpPr>
        <p:spPr>
          <a:xfrm>
            <a:off x="272400" y="2376925"/>
            <a:ext cx="8599200" cy="4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5040"/>
              <a:t>Team 56: Fall Detection</a:t>
            </a:r>
            <a:endParaRPr sz="504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5040"/>
              <a:t>Bi-Weekly Update 2</a:t>
            </a:r>
            <a:br>
              <a:rPr lang="en-US" sz="4040"/>
            </a:br>
            <a:r>
              <a:rPr lang="en-US" sz="3009">
                <a:latin typeface="Calibri"/>
                <a:ea typeface="Calibri"/>
                <a:cs typeface="Calibri"/>
                <a:sym typeface="Calibri"/>
              </a:rPr>
              <a:t>Nhan Nguyen</a:t>
            </a:r>
            <a:r>
              <a:rPr lang="en-US" sz="3009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009">
                <a:latin typeface="Calibri"/>
                <a:ea typeface="Calibri"/>
                <a:cs typeface="Calibri"/>
                <a:sym typeface="Calibri"/>
              </a:rPr>
              <a:t>Justin Haryanto</a:t>
            </a:r>
            <a:endParaRPr sz="3009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3009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3009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009">
                <a:latin typeface="Calibri"/>
                <a:ea typeface="Calibri"/>
                <a:cs typeface="Calibri"/>
                <a:sym typeface="Calibri"/>
              </a:rPr>
              <a:t>Sponsor: </a:t>
            </a:r>
            <a:r>
              <a:rPr b="0" lang="en-US" sz="3009">
                <a:latin typeface="Calibri"/>
                <a:ea typeface="Calibri"/>
                <a:cs typeface="Calibri"/>
                <a:sym typeface="Calibri"/>
              </a:rPr>
              <a:t>Krishna Gadepally</a:t>
            </a:r>
            <a:br>
              <a:rPr lang="en-US" sz="3009"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9">
                <a:latin typeface="Calibri"/>
                <a:ea typeface="Calibri"/>
                <a:cs typeface="Calibri"/>
                <a:sym typeface="Calibri"/>
              </a:rPr>
              <a:t>TA: </a:t>
            </a:r>
            <a:r>
              <a:rPr b="0" lang="en-US" sz="3009">
                <a:latin typeface="Calibri"/>
                <a:ea typeface="Calibri"/>
                <a:cs typeface="Calibri"/>
                <a:sym typeface="Calibri"/>
              </a:rPr>
              <a:t>Swarnabha Roy, Dalton W. Cyr</a:t>
            </a:r>
            <a:br>
              <a:rPr lang="en-US" sz="3009">
                <a:latin typeface="Calibri"/>
                <a:ea typeface="Calibri"/>
                <a:cs typeface="Calibri"/>
                <a:sym typeface="Calibri"/>
              </a:rPr>
            </a:br>
            <a:endParaRPr sz="3009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LCOE_logo_HWHT.png" id="59" name="Google Shape;59;g20621482be1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7725" y="181993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621482be1_0_378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179" name="Google Shape;179;g20621482be1_0_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2877"/>
            <a:ext cx="8839200" cy="4428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LCOE_logo_HWHT.png" id="184" name="Google Shape;184;g20621482be1_0_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7725" y="181993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0621482be1_0_257"/>
          <p:cNvSpPr txBox="1"/>
          <p:nvPr>
            <p:ph idx="1" type="subTitle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5400">
                <a:solidFill>
                  <a:schemeClr val="lt1"/>
                </a:solidFill>
              </a:rPr>
              <a:t>Thank You</a:t>
            </a:r>
            <a:endParaRPr b="1" sz="5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621482be1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5" name="Google Shape;65;g20621482be1_0_0"/>
          <p:cNvSpPr txBox="1"/>
          <p:nvPr>
            <p:ph idx="1" type="body"/>
          </p:nvPr>
        </p:nvSpPr>
        <p:spPr>
          <a:xfrm>
            <a:off x="457200" y="2049275"/>
            <a:ext cx="45321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Problem</a:t>
            </a:r>
            <a:endParaRPr b="1"/>
          </a:p>
          <a:p>
            <a:pPr indent="-366236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ct val="100000"/>
              <a:buChar char="●"/>
            </a:pPr>
            <a:r>
              <a:rPr lang="en-US" sz="2550"/>
              <a:t>Design a video-based fall detection system</a:t>
            </a:r>
            <a:endParaRPr sz="255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Solution</a:t>
            </a:r>
            <a:endParaRPr/>
          </a:p>
          <a:p>
            <a:pPr indent="-366236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ct val="100000"/>
              <a:buChar char="●"/>
            </a:pPr>
            <a:r>
              <a:rPr lang="en-US" sz="2550"/>
              <a:t>Convert video to a useable images</a:t>
            </a:r>
            <a:endParaRPr sz="2550"/>
          </a:p>
          <a:p>
            <a:pPr indent="-36623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550"/>
              <a:t>Apply bounding boxes and key points on people in images using pose estimation</a:t>
            </a:r>
            <a:endParaRPr sz="2550"/>
          </a:p>
          <a:p>
            <a:pPr indent="-36623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550"/>
              <a:t>Determine if a fall has occurred using Random Forests and CNN machine learning models</a:t>
            </a:r>
            <a:endParaRPr sz="2550"/>
          </a:p>
        </p:txBody>
      </p:sp>
      <p:pic>
        <p:nvPicPr>
          <p:cNvPr id="66" name="Google Shape;66;g20621482be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438" y="4263375"/>
            <a:ext cx="3231075" cy="24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20621482be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6450" y="1751425"/>
            <a:ext cx="3231075" cy="24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621482be1_0_5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Project/Subsystem Overview</a:t>
            </a:r>
            <a:endParaRPr/>
          </a:p>
        </p:txBody>
      </p:sp>
      <p:sp>
        <p:nvSpPr>
          <p:cNvPr id="73" name="Google Shape;73;g20621482be1_0_52"/>
          <p:cNvSpPr/>
          <p:nvPr/>
        </p:nvSpPr>
        <p:spPr>
          <a:xfrm>
            <a:off x="4704063" y="4983963"/>
            <a:ext cx="2067000" cy="682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0621482be1_0_52"/>
          <p:cNvSpPr/>
          <p:nvPr/>
        </p:nvSpPr>
        <p:spPr>
          <a:xfrm>
            <a:off x="5639873" y="4727339"/>
            <a:ext cx="195300" cy="45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0621482be1_0_52"/>
          <p:cNvSpPr/>
          <p:nvPr/>
        </p:nvSpPr>
        <p:spPr>
          <a:xfrm>
            <a:off x="1197713" y="2867938"/>
            <a:ext cx="2067000" cy="682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0621482be1_0_52"/>
          <p:cNvSpPr/>
          <p:nvPr/>
        </p:nvSpPr>
        <p:spPr>
          <a:xfrm rot="-5400000">
            <a:off x="3257389" y="2982088"/>
            <a:ext cx="195300" cy="45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0621482be1_0_52"/>
          <p:cNvSpPr/>
          <p:nvPr/>
        </p:nvSpPr>
        <p:spPr>
          <a:xfrm>
            <a:off x="1197713" y="3797613"/>
            <a:ext cx="2067000" cy="682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0621482be1_0_52"/>
          <p:cNvSpPr/>
          <p:nvPr/>
        </p:nvSpPr>
        <p:spPr>
          <a:xfrm>
            <a:off x="3528785" y="3797644"/>
            <a:ext cx="4417500" cy="6825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0621482be1_0_52"/>
          <p:cNvSpPr/>
          <p:nvPr/>
        </p:nvSpPr>
        <p:spPr>
          <a:xfrm>
            <a:off x="4538798" y="3520313"/>
            <a:ext cx="195300" cy="35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g20621482be1_0_52"/>
          <p:cNvCxnSpPr/>
          <p:nvPr/>
        </p:nvCxnSpPr>
        <p:spPr>
          <a:xfrm>
            <a:off x="4636470" y="3557610"/>
            <a:ext cx="0" cy="326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" name="Google Shape;81;g20621482be1_0_52"/>
          <p:cNvCxnSpPr/>
          <p:nvPr/>
        </p:nvCxnSpPr>
        <p:spPr>
          <a:xfrm>
            <a:off x="5737546" y="4746483"/>
            <a:ext cx="0" cy="326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" name="Google Shape;82;g20621482be1_0_52"/>
          <p:cNvSpPr/>
          <p:nvPr/>
        </p:nvSpPr>
        <p:spPr>
          <a:xfrm>
            <a:off x="6740878" y="3520313"/>
            <a:ext cx="195300" cy="35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g20621482be1_0_52"/>
          <p:cNvCxnSpPr/>
          <p:nvPr/>
        </p:nvCxnSpPr>
        <p:spPr>
          <a:xfrm>
            <a:off x="6838550" y="3557610"/>
            <a:ext cx="0" cy="326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" name="Google Shape;84;g20621482be1_0_52"/>
          <p:cNvSpPr/>
          <p:nvPr/>
        </p:nvSpPr>
        <p:spPr>
          <a:xfrm>
            <a:off x="4538798" y="4355426"/>
            <a:ext cx="195300" cy="35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g20621482be1_0_52"/>
          <p:cNvCxnSpPr/>
          <p:nvPr/>
        </p:nvCxnSpPr>
        <p:spPr>
          <a:xfrm>
            <a:off x="4636474" y="4393990"/>
            <a:ext cx="0" cy="35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g20621482be1_0_52"/>
          <p:cNvSpPr/>
          <p:nvPr/>
        </p:nvSpPr>
        <p:spPr>
          <a:xfrm>
            <a:off x="6740878" y="4355426"/>
            <a:ext cx="195300" cy="35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g20621482be1_0_52"/>
          <p:cNvCxnSpPr/>
          <p:nvPr/>
        </p:nvCxnSpPr>
        <p:spPr>
          <a:xfrm>
            <a:off x="6838554" y="4393990"/>
            <a:ext cx="0" cy="35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g20621482be1_0_52"/>
          <p:cNvCxnSpPr/>
          <p:nvPr/>
        </p:nvCxnSpPr>
        <p:spPr>
          <a:xfrm>
            <a:off x="4626663" y="4746474"/>
            <a:ext cx="2221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g20621482be1_0_52"/>
          <p:cNvSpPr/>
          <p:nvPr/>
        </p:nvSpPr>
        <p:spPr>
          <a:xfrm>
            <a:off x="5867761" y="3886260"/>
            <a:ext cx="1941600" cy="5052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</a:rPr>
              <a:t>CNN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20621482be1_0_52"/>
          <p:cNvSpPr/>
          <p:nvPr/>
        </p:nvSpPr>
        <p:spPr>
          <a:xfrm>
            <a:off x="3665706" y="3886275"/>
            <a:ext cx="1941600" cy="5052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000">
                <a:solidFill>
                  <a:srgbClr val="000000"/>
                </a:solidFill>
              </a:rPr>
              <a:t>Random Forests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0621482be1_0_52"/>
          <p:cNvSpPr/>
          <p:nvPr/>
        </p:nvSpPr>
        <p:spPr>
          <a:xfrm>
            <a:off x="3665713" y="2867935"/>
            <a:ext cx="4143600" cy="6825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Processing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/>
              <a:t>&amp; Pose Estimation</a:t>
            </a:r>
            <a:endParaRPr b="1" sz="2400"/>
          </a:p>
        </p:txBody>
      </p:sp>
      <p:sp>
        <p:nvSpPr>
          <p:cNvPr id="92" name="Google Shape;92;g20621482be1_0_52"/>
          <p:cNvSpPr/>
          <p:nvPr/>
        </p:nvSpPr>
        <p:spPr>
          <a:xfrm>
            <a:off x="4787238" y="5072613"/>
            <a:ext cx="1900500" cy="5052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/>
              <a:t>UI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20621482be1_0_52"/>
          <p:cNvSpPr/>
          <p:nvPr/>
        </p:nvSpPr>
        <p:spPr>
          <a:xfrm rot="-5400000">
            <a:off x="3292614" y="3911763"/>
            <a:ext cx="195300" cy="45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g20621482be1_0_52"/>
          <p:cNvCxnSpPr/>
          <p:nvPr/>
        </p:nvCxnSpPr>
        <p:spPr>
          <a:xfrm>
            <a:off x="1550379" y="3200526"/>
            <a:ext cx="2067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" name="Google Shape;95;g20621482be1_0_52"/>
          <p:cNvCxnSpPr/>
          <p:nvPr/>
        </p:nvCxnSpPr>
        <p:spPr>
          <a:xfrm>
            <a:off x="1581287" y="4138864"/>
            <a:ext cx="2067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6" name="Google Shape;96;g20621482be1_0_52"/>
          <p:cNvSpPr/>
          <p:nvPr/>
        </p:nvSpPr>
        <p:spPr>
          <a:xfrm>
            <a:off x="1299838" y="2956575"/>
            <a:ext cx="1900500" cy="5052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/>
              <a:t>Live Video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20621482be1_0_52"/>
          <p:cNvSpPr/>
          <p:nvPr/>
        </p:nvSpPr>
        <p:spPr>
          <a:xfrm>
            <a:off x="1299838" y="3886250"/>
            <a:ext cx="1900500" cy="5052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/>
              <a:t>Datasets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0621482be1_0_52"/>
          <p:cNvSpPr txBox="1"/>
          <p:nvPr/>
        </p:nvSpPr>
        <p:spPr>
          <a:xfrm>
            <a:off x="3225407" y="4815979"/>
            <a:ext cx="108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Nhan</a:t>
            </a:r>
            <a:endParaRPr b="1" sz="2000"/>
          </a:p>
        </p:txBody>
      </p:sp>
      <p:sp>
        <p:nvSpPr>
          <p:cNvPr id="99" name="Google Shape;99;g20621482be1_0_52"/>
          <p:cNvSpPr txBox="1"/>
          <p:nvPr/>
        </p:nvSpPr>
        <p:spPr>
          <a:xfrm>
            <a:off x="1815428" y="4815975"/>
            <a:ext cx="108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Justin</a:t>
            </a:r>
            <a:endParaRPr b="1" sz="2000"/>
          </a:p>
        </p:txBody>
      </p:sp>
      <p:sp>
        <p:nvSpPr>
          <p:cNvPr id="100" name="Google Shape;100;g20621482be1_0_52"/>
          <p:cNvSpPr/>
          <p:nvPr/>
        </p:nvSpPr>
        <p:spPr>
          <a:xfrm>
            <a:off x="1550381" y="4946776"/>
            <a:ext cx="265200" cy="292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0621482be1_0_52"/>
          <p:cNvSpPr/>
          <p:nvPr/>
        </p:nvSpPr>
        <p:spPr>
          <a:xfrm>
            <a:off x="2967656" y="4946776"/>
            <a:ext cx="265200" cy="2925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621482be1_0_176"/>
          <p:cNvSpPr/>
          <p:nvPr/>
        </p:nvSpPr>
        <p:spPr>
          <a:xfrm>
            <a:off x="3528825" y="2777177"/>
            <a:ext cx="4417500" cy="864000"/>
          </a:xfrm>
          <a:prstGeom prst="rect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0621482be1_0_17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sp>
        <p:nvSpPr>
          <p:cNvPr id="108" name="Google Shape;108;g20621482be1_0_176"/>
          <p:cNvSpPr/>
          <p:nvPr/>
        </p:nvSpPr>
        <p:spPr>
          <a:xfrm>
            <a:off x="4704063" y="4983963"/>
            <a:ext cx="2067000" cy="682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0621482be1_0_176"/>
          <p:cNvSpPr/>
          <p:nvPr/>
        </p:nvSpPr>
        <p:spPr>
          <a:xfrm>
            <a:off x="5639873" y="4727339"/>
            <a:ext cx="195300" cy="45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0621482be1_0_176"/>
          <p:cNvSpPr/>
          <p:nvPr/>
        </p:nvSpPr>
        <p:spPr>
          <a:xfrm>
            <a:off x="1197713" y="2867938"/>
            <a:ext cx="2067000" cy="682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0621482be1_0_176"/>
          <p:cNvSpPr/>
          <p:nvPr/>
        </p:nvSpPr>
        <p:spPr>
          <a:xfrm rot="-5400000">
            <a:off x="3257389" y="2982088"/>
            <a:ext cx="195300" cy="45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0621482be1_0_176"/>
          <p:cNvSpPr/>
          <p:nvPr/>
        </p:nvSpPr>
        <p:spPr>
          <a:xfrm>
            <a:off x="1197713" y="3797613"/>
            <a:ext cx="2067000" cy="682500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0621482be1_0_176"/>
          <p:cNvSpPr/>
          <p:nvPr/>
        </p:nvSpPr>
        <p:spPr>
          <a:xfrm>
            <a:off x="3528785" y="3797644"/>
            <a:ext cx="4417500" cy="682500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0621482be1_0_176"/>
          <p:cNvSpPr/>
          <p:nvPr/>
        </p:nvSpPr>
        <p:spPr>
          <a:xfrm>
            <a:off x="4538798" y="3520313"/>
            <a:ext cx="195300" cy="35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g20621482be1_0_176"/>
          <p:cNvCxnSpPr/>
          <p:nvPr/>
        </p:nvCxnSpPr>
        <p:spPr>
          <a:xfrm>
            <a:off x="4636470" y="3557610"/>
            <a:ext cx="0" cy="326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g20621482be1_0_176"/>
          <p:cNvCxnSpPr/>
          <p:nvPr/>
        </p:nvCxnSpPr>
        <p:spPr>
          <a:xfrm>
            <a:off x="5737546" y="4746483"/>
            <a:ext cx="0" cy="326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7" name="Google Shape;117;g20621482be1_0_176"/>
          <p:cNvSpPr/>
          <p:nvPr/>
        </p:nvSpPr>
        <p:spPr>
          <a:xfrm>
            <a:off x="6740878" y="3520313"/>
            <a:ext cx="195300" cy="35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g20621482be1_0_176"/>
          <p:cNvCxnSpPr/>
          <p:nvPr/>
        </p:nvCxnSpPr>
        <p:spPr>
          <a:xfrm>
            <a:off x="6838550" y="3557610"/>
            <a:ext cx="0" cy="326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" name="Google Shape;119;g20621482be1_0_176"/>
          <p:cNvSpPr/>
          <p:nvPr/>
        </p:nvSpPr>
        <p:spPr>
          <a:xfrm>
            <a:off x="4538798" y="4355426"/>
            <a:ext cx="195300" cy="35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g20621482be1_0_176"/>
          <p:cNvCxnSpPr/>
          <p:nvPr/>
        </p:nvCxnSpPr>
        <p:spPr>
          <a:xfrm>
            <a:off x="4636474" y="4393990"/>
            <a:ext cx="0" cy="35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g20621482be1_0_176"/>
          <p:cNvSpPr/>
          <p:nvPr/>
        </p:nvSpPr>
        <p:spPr>
          <a:xfrm>
            <a:off x="6740878" y="4355426"/>
            <a:ext cx="195300" cy="35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g20621482be1_0_176"/>
          <p:cNvCxnSpPr/>
          <p:nvPr/>
        </p:nvCxnSpPr>
        <p:spPr>
          <a:xfrm>
            <a:off x="6838554" y="4393990"/>
            <a:ext cx="0" cy="35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g20621482be1_0_176"/>
          <p:cNvCxnSpPr/>
          <p:nvPr/>
        </p:nvCxnSpPr>
        <p:spPr>
          <a:xfrm>
            <a:off x="4626663" y="4746474"/>
            <a:ext cx="2221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g20621482be1_0_176"/>
          <p:cNvSpPr/>
          <p:nvPr/>
        </p:nvSpPr>
        <p:spPr>
          <a:xfrm>
            <a:off x="5867761" y="3886260"/>
            <a:ext cx="1941600" cy="5052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</a:rPr>
              <a:t>CNN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0621482be1_0_176"/>
          <p:cNvSpPr/>
          <p:nvPr/>
        </p:nvSpPr>
        <p:spPr>
          <a:xfrm>
            <a:off x="3665706" y="3886275"/>
            <a:ext cx="1941600" cy="5052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000">
                <a:solidFill>
                  <a:srgbClr val="000000"/>
                </a:solidFill>
              </a:rPr>
              <a:t>Random Forests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0621482be1_0_176"/>
          <p:cNvSpPr/>
          <p:nvPr/>
        </p:nvSpPr>
        <p:spPr>
          <a:xfrm>
            <a:off x="3665713" y="2867935"/>
            <a:ext cx="4143600" cy="6825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Processing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/>
              <a:t>&amp; Pose Estimation</a:t>
            </a:r>
            <a:endParaRPr b="1" sz="2400"/>
          </a:p>
        </p:txBody>
      </p:sp>
      <p:sp>
        <p:nvSpPr>
          <p:cNvPr id="127" name="Google Shape;127;g20621482be1_0_176"/>
          <p:cNvSpPr/>
          <p:nvPr/>
        </p:nvSpPr>
        <p:spPr>
          <a:xfrm>
            <a:off x="4787238" y="5072613"/>
            <a:ext cx="1900500" cy="5052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/>
              <a:t>UI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0621482be1_0_176"/>
          <p:cNvSpPr/>
          <p:nvPr/>
        </p:nvSpPr>
        <p:spPr>
          <a:xfrm rot="-5400000">
            <a:off x="3292614" y="3911763"/>
            <a:ext cx="195300" cy="45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g20621482be1_0_176"/>
          <p:cNvCxnSpPr/>
          <p:nvPr/>
        </p:nvCxnSpPr>
        <p:spPr>
          <a:xfrm>
            <a:off x="1550379" y="3200526"/>
            <a:ext cx="2067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" name="Google Shape;130;g20621482be1_0_176"/>
          <p:cNvCxnSpPr/>
          <p:nvPr/>
        </p:nvCxnSpPr>
        <p:spPr>
          <a:xfrm>
            <a:off x="1581287" y="4138864"/>
            <a:ext cx="2067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1" name="Google Shape;131;g20621482be1_0_176"/>
          <p:cNvSpPr/>
          <p:nvPr/>
        </p:nvSpPr>
        <p:spPr>
          <a:xfrm>
            <a:off x="1299838" y="2956575"/>
            <a:ext cx="1900500" cy="5052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/>
              <a:t>Live Video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20621482be1_0_176"/>
          <p:cNvSpPr/>
          <p:nvPr/>
        </p:nvSpPr>
        <p:spPr>
          <a:xfrm>
            <a:off x="1299838" y="3886250"/>
            <a:ext cx="1900500" cy="5052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/>
              <a:t>Datasets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20621482be1_0_176"/>
          <p:cNvSpPr/>
          <p:nvPr/>
        </p:nvSpPr>
        <p:spPr>
          <a:xfrm>
            <a:off x="1197725" y="2108775"/>
            <a:ext cx="292500" cy="292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0621482be1_0_176"/>
          <p:cNvSpPr txBox="1"/>
          <p:nvPr/>
        </p:nvSpPr>
        <p:spPr>
          <a:xfrm>
            <a:off x="1437875" y="1977975"/>
            <a:ext cx="235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Not Started</a:t>
            </a:r>
            <a:endParaRPr b="1" sz="2400"/>
          </a:p>
        </p:txBody>
      </p:sp>
      <p:sp>
        <p:nvSpPr>
          <p:cNvPr id="135" name="Google Shape;135;g20621482be1_0_176"/>
          <p:cNvSpPr/>
          <p:nvPr/>
        </p:nvSpPr>
        <p:spPr>
          <a:xfrm>
            <a:off x="3528775" y="2108775"/>
            <a:ext cx="292500" cy="2925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0621482be1_0_176"/>
          <p:cNvSpPr txBox="1"/>
          <p:nvPr/>
        </p:nvSpPr>
        <p:spPr>
          <a:xfrm>
            <a:off x="3768925" y="1977975"/>
            <a:ext cx="235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In Progress</a:t>
            </a:r>
            <a:endParaRPr b="1" sz="2400"/>
          </a:p>
        </p:txBody>
      </p:sp>
      <p:sp>
        <p:nvSpPr>
          <p:cNvPr id="137" name="Google Shape;137;g20621482be1_0_176"/>
          <p:cNvSpPr/>
          <p:nvPr/>
        </p:nvSpPr>
        <p:spPr>
          <a:xfrm>
            <a:off x="5813750" y="2108775"/>
            <a:ext cx="292500" cy="2925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0621482be1_0_176"/>
          <p:cNvSpPr txBox="1"/>
          <p:nvPr/>
        </p:nvSpPr>
        <p:spPr>
          <a:xfrm>
            <a:off x="6053900" y="1977975"/>
            <a:ext cx="235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Finished</a:t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Fall Detection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Nhan Nguyen</a:t>
            </a:r>
            <a:endParaRPr sz="2980"/>
          </a:p>
        </p:txBody>
      </p:sp>
      <p:graphicFrame>
        <p:nvGraphicFramePr>
          <p:cNvPr id="144" name="Google Shape;144;p5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{11A63137-1079-46DB-A8B0-65BE897EFD2D}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Coded a program for modifying data sets for training and testing models</a:t>
                      </a:r>
                      <a:endParaRPr sz="1800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Continue to train random forest and CNN model further.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Having issues with using Alphapose in google colab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Plan to modify Alphapose code for integration with pre-trained Fall Detection system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5" name="Google Shape;145;p5"/>
          <p:cNvSpPr txBox="1"/>
          <p:nvPr/>
        </p:nvSpPr>
        <p:spPr>
          <a:xfrm>
            <a:off x="53095" y="5989435"/>
            <a:ext cx="840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0525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550"/>
              <a:buChar char="●"/>
            </a:pPr>
            <a:r>
              <a:rPr lang="en-US" sz="2550"/>
              <a:t>Studied fall detection models accuracies when trained and tested with more data sets.</a:t>
            </a:r>
            <a:endParaRPr sz="2550"/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50"/>
              <a:buChar char="●"/>
            </a:pPr>
            <a:r>
              <a:rPr lang="en-US" sz="2550"/>
              <a:t>Models are being improved before integration.</a:t>
            </a:r>
            <a:endParaRPr sz="2550"/>
          </a:p>
        </p:txBody>
      </p:sp>
      <p:sp>
        <p:nvSpPr>
          <p:cNvPr id="151" name="Google Shape;151;p6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Fall Detection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Nhan Nguyen</a:t>
            </a:r>
            <a:endParaRPr sz="2980"/>
          </a:p>
        </p:txBody>
      </p:sp>
      <p:graphicFrame>
        <p:nvGraphicFramePr>
          <p:cNvPr id="152" name="Google Shape;152;p6"/>
          <p:cNvGraphicFramePr/>
          <p:nvPr/>
        </p:nvGraphicFramePr>
        <p:xfrm>
          <a:off x="1857375" y="381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{DB87609F-094B-40D0-89C2-E805630B7507}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Combined Data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RF 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CNN Accuracy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Datasets: 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Datasets: 1-2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Datasets: 1-3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Datasets: 1-4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44%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621482be1_0_30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Externals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Justin Haryanto</a:t>
            </a:r>
            <a:endParaRPr sz="2980"/>
          </a:p>
        </p:txBody>
      </p:sp>
      <p:graphicFrame>
        <p:nvGraphicFramePr>
          <p:cNvPr id="158" name="Google Shape;158;g20621482be1_0_307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{11A63137-1079-46DB-A8B0-65BE897EFD2D}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 u="none" cap="none" strike="noStrike"/>
                        <a:t>403   </a:t>
                      </a:r>
                      <a:r>
                        <a:rPr lang="en-US" sz="1800" u="none" cap="none" strike="noStrike"/>
                        <a:t>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Found potential UI options to integrate with Google Colab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Learned how to make a UI using Anvil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Collected fall </a:t>
                      </a:r>
                      <a:r>
                        <a:rPr lang="en-US" sz="1800"/>
                        <a:t>detection</a:t>
                      </a:r>
                      <a:r>
                        <a:rPr lang="en-US" sz="1800"/>
                        <a:t> datasets for use in training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Collect more datasets from one more source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By next review, all collected datasets processed and ready for </a:t>
                      </a:r>
                      <a:r>
                        <a:rPr lang="en-US" sz="1800"/>
                        <a:t>use in </a:t>
                      </a:r>
                      <a:r>
                        <a:rPr lang="en-US" sz="1800"/>
                        <a:t>training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621482be1_0_313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Externals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Justin Haryanto</a:t>
            </a:r>
            <a:endParaRPr sz="2980"/>
          </a:p>
        </p:txBody>
      </p:sp>
      <p:sp>
        <p:nvSpPr>
          <p:cNvPr id="164" name="Google Shape;164;g20621482be1_0_313"/>
          <p:cNvSpPr txBox="1"/>
          <p:nvPr/>
        </p:nvSpPr>
        <p:spPr>
          <a:xfrm>
            <a:off x="-2573151" y="137075"/>
            <a:ext cx="240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g20621482be1_0_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7675"/>
            <a:ext cx="4912651" cy="257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0621482be1_0_3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850" y="3774629"/>
            <a:ext cx="3827926" cy="959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0621482be1_0_3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500" y="5268075"/>
            <a:ext cx="8633000" cy="1296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73" name="Google Shape;17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2877"/>
            <a:ext cx="8677275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