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MdP5RNOHTX4MXOxp+ZoV8/AR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200D58-A92F-4535-A369-C893FB533503}">
  <a:tblStyle styleId="{5A200D58-A92F-4535-A369-C893FB5335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f6697c6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56" name="Google Shape;56;g20f6697c63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f6697c63f_1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0f6697c63f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f6697c63f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179" name="Google Shape;179;g20f6697c63f_1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f6697c6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62" name="Google Shape;62;g20f6697c63f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f6697c63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45 seconds</a:t>
            </a:r>
            <a:endParaRPr/>
          </a:p>
        </p:txBody>
      </p:sp>
      <p:sp>
        <p:nvSpPr>
          <p:cNvPr id="70" name="Google Shape;70;g20f6697c63f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f6697c63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30 seconds</a:t>
            </a:r>
            <a:endParaRPr/>
          </a:p>
        </p:txBody>
      </p:sp>
      <p:sp>
        <p:nvSpPr>
          <p:cNvPr id="104" name="Google Shape;104;g20f6697c63f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f6697c63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g20f6697c63f_1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f6697c63f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0f6697c63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6697c63f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g20f6697c63f_1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f6697c63f_1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0f6697c63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f6697c63f_1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0f6697c63f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f6697c63f_1_0"/>
          <p:cNvSpPr txBox="1"/>
          <p:nvPr>
            <p:ph type="ctrTitle"/>
          </p:nvPr>
        </p:nvSpPr>
        <p:spPr>
          <a:xfrm>
            <a:off x="272400" y="2376925"/>
            <a:ext cx="8599200" cy="4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40"/>
              <a:t>Team 56: Fall Detection</a:t>
            </a:r>
            <a:endParaRPr sz="504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40"/>
              <a:t>Bi-Weekly Update 3</a:t>
            </a:r>
            <a:br>
              <a:rPr lang="en-US" sz="4040"/>
            </a:b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Nhan Nguyen, Justin Haryanto</a:t>
            </a:r>
            <a:endParaRPr sz="30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0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0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Sponsor: </a:t>
            </a:r>
            <a:r>
              <a:rPr b="0" lang="en-US" sz="3009">
                <a:latin typeface="Calibri"/>
                <a:ea typeface="Calibri"/>
                <a:cs typeface="Calibri"/>
                <a:sym typeface="Calibri"/>
              </a:rPr>
              <a:t>Krishna Gadepally</a:t>
            </a:r>
            <a:br>
              <a:rPr lang="en-US" sz="3009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9">
                <a:latin typeface="Calibri"/>
                <a:ea typeface="Calibri"/>
                <a:cs typeface="Calibri"/>
                <a:sym typeface="Calibri"/>
              </a:rPr>
              <a:t>TA: </a:t>
            </a:r>
            <a:r>
              <a:rPr b="0" lang="en-US" sz="3009">
                <a:latin typeface="Calibri"/>
                <a:ea typeface="Calibri"/>
                <a:cs typeface="Calibri"/>
                <a:sym typeface="Calibri"/>
              </a:rPr>
              <a:t>Swarnabha Roy, Dalton W. Cyr</a:t>
            </a:r>
            <a:br>
              <a:rPr lang="en-US" sz="3009">
                <a:latin typeface="Calibri"/>
                <a:ea typeface="Calibri"/>
                <a:cs typeface="Calibri"/>
                <a:sym typeface="Calibri"/>
              </a:rPr>
            </a:br>
            <a:endParaRPr sz="300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LCOE_logo_HWHT.png" id="59" name="Google Shape;59;g20f6697c63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725" y="181993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6697c63f_1_246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76" name="Google Shape;176;g20f6697c63f_1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199" cy="434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LCOE_logo_HWHT.png" id="181" name="Google Shape;181;g20f6697c63f_1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725" y="181993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0f6697c63f_1_251"/>
          <p:cNvSpPr txBox="1"/>
          <p:nvPr>
            <p:ph idx="1" type="subTitle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5400">
                <a:solidFill>
                  <a:schemeClr val="lt1"/>
                </a:solidFill>
              </a:rPr>
              <a:t>Thank You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6697c63f_1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5" name="Google Shape;65;g20f6697c63f_1_5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Problem</a:t>
            </a:r>
            <a:endParaRPr b="1"/>
          </a:p>
          <a:p>
            <a:pPr indent="-366236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Design a video-based fall detection system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Solution</a:t>
            </a:r>
            <a:endParaRPr/>
          </a:p>
          <a:p>
            <a:pPr indent="-366236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Convert video to a useable images</a:t>
            </a:r>
            <a:endParaRPr sz="2550"/>
          </a:p>
          <a:p>
            <a:pPr indent="-3662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Apply bounding boxes and key points on people in images using pose estimation</a:t>
            </a:r>
            <a:endParaRPr sz="2550"/>
          </a:p>
          <a:p>
            <a:pPr indent="-36623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50"/>
              <a:t>Determine if a fall has occurred using Random Forests and CNN machine learning models</a:t>
            </a:r>
            <a:endParaRPr sz="2550"/>
          </a:p>
        </p:txBody>
      </p:sp>
      <p:pic>
        <p:nvPicPr>
          <p:cNvPr id="66" name="Google Shape;66;g20f6697c63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438" y="4263375"/>
            <a:ext cx="3231075" cy="2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0f6697c63f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450" y="1751425"/>
            <a:ext cx="3231075" cy="2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f6697c63f_1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sp>
        <p:nvSpPr>
          <p:cNvPr id="73" name="Google Shape;73;g20f6697c63f_1_12"/>
          <p:cNvSpPr/>
          <p:nvPr/>
        </p:nvSpPr>
        <p:spPr>
          <a:xfrm>
            <a:off x="4704063" y="498396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0f6697c63f_1_12"/>
          <p:cNvSpPr/>
          <p:nvPr/>
        </p:nvSpPr>
        <p:spPr>
          <a:xfrm>
            <a:off x="5639873" y="4727339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0f6697c63f_1_12"/>
          <p:cNvSpPr/>
          <p:nvPr/>
        </p:nvSpPr>
        <p:spPr>
          <a:xfrm>
            <a:off x="1197713" y="2867938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f6697c63f_1_12"/>
          <p:cNvSpPr/>
          <p:nvPr/>
        </p:nvSpPr>
        <p:spPr>
          <a:xfrm rot="-5400000">
            <a:off x="3257389" y="2982088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0f6697c63f_1_12"/>
          <p:cNvSpPr/>
          <p:nvPr/>
        </p:nvSpPr>
        <p:spPr>
          <a:xfrm>
            <a:off x="1197713" y="3797613"/>
            <a:ext cx="2067000" cy="682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0f6697c63f_1_12"/>
          <p:cNvSpPr/>
          <p:nvPr/>
        </p:nvSpPr>
        <p:spPr>
          <a:xfrm>
            <a:off x="3528785" y="3797644"/>
            <a:ext cx="4417500" cy="6825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0f6697c63f_1_12"/>
          <p:cNvSpPr/>
          <p:nvPr/>
        </p:nvSpPr>
        <p:spPr>
          <a:xfrm>
            <a:off x="453879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g20f6697c63f_1_12"/>
          <p:cNvCxnSpPr/>
          <p:nvPr/>
        </p:nvCxnSpPr>
        <p:spPr>
          <a:xfrm>
            <a:off x="463647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g20f6697c63f_1_12"/>
          <p:cNvCxnSpPr/>
          <p:nvPr/>
        </p:nvCxnSpPr>
        <p:spPr>
          <a:xfrm>
            <a:off x="5737546" y="4746483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g20f6697c63f_1_12"/>
          <p:cNvSpPr/>
          <p:nvPr/>
        </p:nvSpPr>
        <p:spPr>
          <a:xfrm>
            <a:off x="674087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g20f6697c63f_1_12"/>
          <p:cNvCxnSpPr/>
          <p:nvPr/>
        </p:nvCxnSpPr>
        <p:spPr>
          <a:xfrm>
            <a:off x="683855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g20f6697c63f_1_12"/>
          <p:cNvSpPr/>
          <p:nvPr/>
        </p:nvSpPr>
        <p:spPr>
          <a:xfrm>
            <a:off x="453879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g20f6697c63f_1_12"/>
          <p:cNvCxnSpPr/>
          <p:nvPr/>
        </p:nvCxnSpPr>
        <p:spPr>
          <a:xfrm>
            <a:off x="463647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g20f6697c63f_1_12"/>
          <p:cNvSpPr/>
          <p:nvPr/>
        </p:nvSpPr>
        <p:spPr>
          <a:xfrm>
            <a:off x="674087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g20f6697c63f_1_12"/>
          <p:cNvCxnSpPr/>
          <p:nvPr/>
        </p:nvCxnSpPr>
        <p:spPr>
          <a:xfrm>
            <a:off x="683855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g20f6697c63f_1_12"/>
          <p:cNvCxnSpPr/>
          <p:nvPr/>
        </p:nvCxnSpPr>
        <p:spPr>
          <a:xfrm>
            <a:off x="4626663" y="4746474"/>
            <a:ext cx="222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g20f6697c63f_1_12"/>
          <p:cNvSpPr/>
          <p:nvPr/>
        </p:nvSpPr>
        <p:spPr>
          <a:xfrm>
            <a:off x="5867761" y="3886260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CNN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0f6697c63f_1_12"/>
          <p:cNvSpPr/>
          <p:nvPr/>
        </p:nvSpPr>
        <p:spPr>
          <a:xfrm>
            <a:off x="3665706" y="3886275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Random Forests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0f6697c63f_1_12"/>
          <p:cNvSpPr/>
          <p:nvPr/>
        </p:nvSpPr>
        <p:spPr>
          <a:xfrm>
            <a:off x="3665713" y="2867935"/>
            <a:ext cx="41436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&amp; Pose Estimation</a:t>
            </a:r>
            <a:endParaRPr b="1" sz="2400"/>
          </a:p>
        </p:txBody>
      </p:sp>
      <p:sp>
        <p:nvSpPr>
          <p:cNvPr id="92" name="Google Shape;92;g20f6697c63f_1_12"/>
          <p:cNvSpPr/>
          <p:nvPr/>
        </p:nvSpPr>
        <p:spPr>
          <a:xfrm>
            <a:off x="4787238" y="5072613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0f6697c63f_1_12"/>
          <p:cNvSpPr/>
          <p:nvPr/>
        </p:nvSpPr>
        <p:spPr>
          <a:xfrm rot="-5400000">
            <a:off x="3292614" y="3911763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g20f6697c63f_1_12"/>
          <p:cNvCxnSpPr/>
          <p:nvPr/>
        </p:nvCxnSpPr>
        <p:spPr>
          <a:xfrm>
            <a:off x="1550379" y="3200526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g20f6697c63f_1_12"/>
          <p:cNvCxnSpPr/>
          <p:nvPr/>
        </p:nvCxnSpPr>
        <p:spPr>
          <a:xfrm>
            <a:off x="1581287" y="4138864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g20f6697c63f_1_12"/>
          <p:cNvSpPr/>
          <p:nvPr/>
        </p:nvSpPr>
        <p:spPr>
          <a:xfrm>
            <a:off x="1299838" y="2956575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Live Video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0f6697c63f_1_12"/>
          <p:cNvSpPr/>
          <p:nvPr/>
        </p:nvSpPr>
        <p:spPr>
          <a:xfrm>
            <a:off x="1299838" y="3886250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Datasets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0f6697c63f_1_12"/>
          <p:cNvSpPr txBox="1"/>
          <p:nvPr/>
        </p:nvSpPr>
        <p:spPr>
          <a:xfrm>
            <a:off x="3225407" y="4815979"/>
            <a:ext cx="10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Nhan</a:t>
            </a:r>
            <a:endParaRPr b="1" sz="2000"/>
          </a:p>
        </p:txBody>
      </p:sp>
      <p:sp>
        <p:nvSpPr>
          <p:cNvPr id="99" name="Google Shape;99;g20f6697c63f_1_12"/>
          <p:cNvSpPr txBox="1"/>
          <p:nvPr/>
        </p:nvSpPr>
        <p:spPr>
          <a:xfrm>
            <a:off x="1815428" y="4815975"/>
            <a:ext cx="10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Justin</a:t>
            </a:r>
            <a:endParaRPr b="1" sz="2000"/>
          </a:p>
        </p:txBody>
      </p:sp>
      <p:sp>
        <p:nvSpPr>
          <p:cNvPr id="100" name="Google Shape;100;g20f6697c63f_1_12"/>
          <p:cNvSpPr/>
          <p:nvPr/>
        </p:nvSpPr>
        <p:spPr>
          <a:xfrm>
            <a:off x="1550381" y="4946776"/>
            <a:ext cx="265200" cy="2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f6697c63f_1_12"/>
          <p:cNvSpPr/>
          <p:nvPr/>
        </p:nvSpPr>
        <p:spPr>
          <a:xfrm>
            <a:off x="2967656" y="4946776"/>
            <a:ext cx="265200" cy="292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6697c63f_1_4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107" name="Google Shape;107;g20f6697c63f_1_45"/>
          <p:cNvSpPr/>
          <p:nvPr/>
        </p:nvSpPr>
        <p:spPr>
          <a:xfrm>
            <a:off x="5639873" y="4727339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0f6697c63f_1_45"/>
          <p:cNvSpPr/>
          <p:nvPr/>
        </p:nvSpPr>
        <p:spPr>
          <a:xfrm rot="-5400000">
            <a:off x="3257389" y="2982088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f6697c63f_1_45"/>
          <p:cNvSpPr/>
          <p:nvPr/>
        </p:nvSpPr>
        <p:spPr>
          <a:xfrm>
            <a:off x="453879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g20f6697c63f_1_45"/>
          <p:cNvCxnSpPr/>
          <p:nvPr/>
        </p:nvCxnSpPr>
        <p:spPr>
          <a:xfrm>
            <a:off x="463647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g20f6697c63f_1_45"/>
          <p:cNvCxnSpPr/>
          <p:nvPr/>
        </p:nvCxnSpPr>
        <p:spPr>
          <a:xfrm>
            <a:off x="5737546" y="4746483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g20f6697c63f_1_45"/>
          <p:cNvSpPr/>
          <p:nvPr/>
        </p:nvSpPr>
        <p:spPr>
          <a:xfrm>
            <a:off x="6740878" y="3520313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g20f6697c63f_1_45"/>
          <p:cNvCxnSpPr/>
          <p:nvPr/>
        </p:nvCxnSpPr>
        <p:spPr>
          <a:xfrm>
            <a:off x="6838550" y="3557610"/>
            <a:ext cx="0" cy="32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g20f6697c63f_1_45"/>
          <p:cNvSpPr/>
          <p:nvPr/>
        </p:nvSpPr>
        <p:spPr>
          <a:xfrm>
            <a:off x="453879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g20f6697c63f_1_45"/>
          <p:cNvCxnSpPr/>
          <p:nvPr/>
        </p:nvCxnSpPr>
        <p:spPr>
          <a:xfrm>
            <a:off x="463647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g20f6697c63f_1_45"/>
          <p:cNvSpPr/>
          <p:nvPr/>
        </p:nvSpPr>
        <p:spPr>
          <a:xfrm>
            <a:off x="6740878" y="4355426"/>
            <a:ext cx="195300" cy="3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g20f6697c63f_1_45"/>
          <p:cNvCxnSpPr/>
          <p:nvPr/>
        </p:nvCxnSpPr>
        <p:spPr>
          <a:xfrm>
            <a:off x="6838554" y="4393990"/>
            <a:ext cx="0" cy="35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20f6697c63f_1_45"/>
          <p:cNvCxnSpPr/>
          <p:nvPr/>
        </p:nvCxnSpPr>
        <p:spPr>
          <a:xfrm>
            <a:off x="4626663" y="4746474"/>
            <a:ext cx="222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g20f6697c63f_1_45"/>
          <p:cNvSpPr/>
          <p:nvPr/>
        </p:nvSpPr>
        <p:spPr>
          <a:xfrm>
            <a:off x="5867761" y="3886260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CNN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0f6697c63f_1_45"/>
          <p:cNvSpPr/>
          <p:nvPr/>
        </p:nvSpPr>
        <p:spPr>
          <a:xfrm>
            <a:off x="3665706" y="3886275"/>
            <a:ext cx="19416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</a:rPr>
              <a:t>Random Forests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0f6697c63f_1_45"/>
          <p:cNvSpPr/>
          <p:nvPr/>
        </p:nvSpPr>
        <p:spPr>
          <a:xfrm>
            <a:off x="3665713" y="2867935"/>
            <a:ext cx="4143600" cy="6825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&amp; Pose Estimation</a:t>
            </a:r>
            <a:endParaRPr b="1" sz="2400"/>
          </a:p>
        </p:txBody>
      </p:sp>
      <p:sp>
        <p:nvSpPr>
          <p:cNvPr id="122" name="Google Shape;122;g20f6697c63f_1_45"/>
          <p:cNvSpPr/>
          <p:nvPr/>
        </p:nvSpPr>
        <p:spPr>
          <a:xfrm>
            <a:off x="4787238" y="5072613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0f6697c63f_1_45"/>
          <p:cNvSpPr/>
          <p:nvPr/>
        </p:nvSpPr>
        <p:spPr>
          <a:xfrm rot="-5400000">
            <a:off x="3292614" y="3911763"/>
            <a:ext cx="195300" cy="45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g20f6697c63f_1_45"/>
          <p:cNvCxnSpPr/>
          <p:nvPr/>
        </p:nvCxnSpPr>
        <p:spPr>
          <a:xfrm>
            <a:off x="1550379" y="3200526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g20f6697c63f_1_45"/>
          <p:cNvCxnSpPr/>
          <p:nvPr/>
        </p:nvCxnSpPr>
        <p:spPr>
          <a:xfrm>
            <a:off x="1581287" y="4138864"/>
            <a:ext cx="20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20f6697c63f_1_45"/>
          <p:cNvSpPr/>
          <p:nvPr/>
        </p:nvSpPr>
        <p:spPr>
          <a:xfrm>
            <a:off x="1299838" y="2956575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Video Input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0f6697c63f_1_45"/>
          <p:cNvSpPr/>
          <p:nvPr/>
        </p:nvSpPr>
        <p:spPr>
          <a:xfrm>
            <a:off x="1299838" y="3886250"/>
            <a:ext cx="1900500" cy="5052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Datasets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0f6697c63f_1_45"/>
          <p:cNvSpPr/>
          <p:nvPr/>
        </p:nvSpPr>
        <p:spPr>
          <a:xfrm>
            <a:off x="1197725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0f6697c63f_1_45"/>
          <p:cNvSpPr txBox="1"/>
          <p:nvPr/>
        </p:nvSpPr>
        <p:spPr>
          <a:xfrm>
            <a:off x="1437875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Not Started</a:t>
            </a:r>
            <a:endParaRPr b="1" sz="2400"/>
          </a:p>
        </p:txBody>
      </p:sp>
      <p:sp>
        <p:nvSpPr>
          <p:cNvPr id="130" name="Google Shape;130;g20f6697c63f_1_45"/>
          <p:cNvSpPr/>
          <p:nvPr/>
        </p:nvSpPr>
        <p:spPr>
          <a:xfrm>
            <a:off x="3528775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f6697c63f_1_45"/>
          <p:cNvSpPr txBox="1"/>
          <p:nvPr/>
        </p:nvSpPr>
        <p:spPr>
          <a:xfrm>
            <a:off x="3768925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 Progress</a:t>
            </a:r>
            <a:endParaRPr b="1" sz="2400"/>
          </a:p>
        </p:txBody>
      </p:sp>
      <p:sp>
        <p:nvSpPr>
          <p:cNvPr id="132" name="Google Shape;132;g20f6697c63f_1_45"/>
          <p:cNvSpPr/>
          <p:nvPr/>
        </p:nvSpPr>
        <p:spPr>
          <a:xfrm>
            <a:off x="5813750" y="2108775"/>
            <a:ext cx="292500" cy="292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f6697c63f_1_45"/>
          <p:cNvSpPr txBox="1"/>
          <p:nvPr/>
        </p:nvSpPr>
        <p:spPr>
          <a:xfrm>
            <a:off x="6053900" y="1977975"/>
            <a:ext cx="23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Finished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6697c63f_1_12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Fall Detection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Nhan Nguyen</a:t>
            </a:r>
            <a:endParaRPr sz="2980"/>
          </a:p>
        </p:txBody>
      </p:sp>
      <p:graphicFrame>
        <p:nvGraphicFramePr>
          <p:cNvPr id="139" name="Google Shape;139;g20f6697c63f_1_12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{5A200D58-A92F-4535-A369-C893FB533503}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Coded </a:t>
                      </a:r>
                      <a:r>
                        <a:rPr lang="en-US" sz="1800"/>
                        <a:t>a program for modifying new data sets for training and testing models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Basic integration of the Fall Detection System with Pose Estimation System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Figured out a better training/testing plan for the models: N Folds Cross Validation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ML Models needs further refinement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On-going training on the old and new data sets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g20f6697c63f_1_126"/>
          <p:cNvSpPr txBox="1"/>
          <p:nvPr/>
        </p:nvSpPr>
        <p:spPr>
          <a:xfrm>
            <a:off x="53095" y="5989435"/>
            <a:ext cx="84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6697c63f_1_132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550"/>
              <a:buChar char="•"/>
            </a:pPr>
            <a:r>
              <a:rPr lang="en-US" sz="2550"/>
              <a:t>Basic ML models is being integrated with Alphapose</a:t>
            </a:r>
            <a:endParaRPr sz="2550"/>
          </a:p>
        </p:txBody>
      </p:sp>
      <p:sp>
        <p:nvSpPr>
          <p:cNvPr id="146" name="Google Shape;146;g20f6697c63f_1_132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Fall Detection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Nhan Nguyen</a:t>
            </a:r>
            <a:endParaRPr sz="2980"/>
          </a:p>
        </p:txBody>
      </p:sp>
      <p:sp>
        <p:nvSpPr>
          <p:cNvPr id="147" name="Google Shape;147;g20f6697c63f_1_132"/>
          <p:cNvSpPr txBox="1"/>
          <p:nvPr/>
        </p:nvSpPr>
        <p:spPr>
          <a:xfrm>
            <a:off x="2296050" y="3625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20f6697c63f_1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350" y="2885133"/>
            <a:ext cx="5037651" cy="348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0f6697c63f_1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32196"/>
            <a:ext cx="3925075" cy="396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6697c63f_1_18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Externals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Justin Haryanto</a:t>
            </a:r>
            <a:endParaRPr sz="2980"/>
          </a:p>
        </p:txBody>
      </p:sp>
      <p:graphicFrame>
        <p:nvGraphicFramePr>
          <p:cNvPr id="155" name="Google Shape;155;g20f6697c63f_1_183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{5A200D58-A92F-4535-A369-C893FB533503}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Got a total of 30 UR Fall datasets and 10 Adhikari Fall datasets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Phone can now be used as a webcam instead of the one built into the laptop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Create video testing sets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Start working on UI to allow the user to submit images and videos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f6697c63f_1_188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Externals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Justin Haryanto</a:t>
            </a:r>
            <a:endParaRPr sz="2980"/>
          </a:p>
        </p:txBody>
      </p:sp>
      <p:sp>
        <p:nvSpPr>
          <p:cNvPr id="161" name="Google Shape;161;g20f6697c63f_1_188"/>
          <p:cNvSpPr txBox="1"/>
          <p:nvPr/>
        </p:nvSpPr>
        <p:spPr>
          <a:xfrm>
            <a:off x="-2573151" y="137075"/>
            <a:ext cx="24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0f6697c63f_1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7677"/>
            <a:ext cx="3585535" cy="454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0f6697c63f_1_188"/>
          <p:cNvPicPr preferRelativeResize="0"/>
          <p:nvPr/>
        </p:nvPicPr>
        <p:blipFill rotWithShape="1">
          <a:blip r:embed="rId4">
            <a:alphaModFix/>
          </a:blip>
          <a:srcRect b="45012" l="0" r="0" t="0"/>
          <a:stretch/>
        </p:blipFill>
        <p:spPr>
          <a:xfrm>
            <a:off x="3890325" y="2157676"/>
            <a:ext cx="4456974" cy="250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0f6697c63f_1_188"/>
          <p:cNvPicPr preferRelativeResize="0"/>
          <p:nvPr/>
        </p:nvPicPr>
        <p:blipFill rotWithShape="1">
          <a:blip r:embed="rId5">
            <a:alphaModFix/>
          </a:blip>
          <a:srcRect b="60911" l="0" r="1263" t="0"/>
          <a:stretch/>
        </p:blipFill>
        <p:spPr>
          <a:xfrm>
            <a:off x="3890325" y="4810925"/>
            <a:ext cx="4456974" cy="204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f6697c63f_1_241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70" name="Google Shape;170;g20f6697c63f_1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201" cy="482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