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BuvjDqm5W6Uc4wU/vBGT/K1b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C9AFB9-C38E-4D82-BC06-E392485D6B8B}">
  <a:tblStyle styleId="{2CC9AFB9-C38E-4D82-BC06-E392485D6B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D3DE5B-A4B5-4C9C-99D5-923055A7E8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6888064ff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16888064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6888064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223" name="Google Shape;223;g216888064ff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6888064ff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07" name="Google Shape;107;g216888064ff_1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c8a3b42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c8a3b4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16c8a3b4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888064ff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43" name="Google Shape;143;g216888064ff_1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6888064ff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16888064f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888064f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g216888064ff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888064ff_1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16888064f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888064f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16888064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888064ff_1_35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16888064ff_1_3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16888064ff_1_3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216888064ff_1_3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6888064ff_1_360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16888064ff_1_360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g216888064ff_1_360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g216888064ff_1_3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16888064ff_1_3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16888064ff_1_3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6888064ff_1_367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16888064ff_1_367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216888064ff_1_367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g216888064ff_1_3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16888064ff_1_3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16888064ff_1_3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6888064ff_1_33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16888064ff_1_33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g216888064ff_1_3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16888064ff_1_3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16888064ff_1_3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66" name="Google Shape;66;g216888064ff_1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6888064ff_1_342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16888064ff_1_342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g216888064ff_1_3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16888064ff_1_3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16888064ff_1_3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6888064ff_1_348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g216888064ff_1_348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g216888064ff_1_3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16888064ff_1_3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16888064ff_1_3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216888064ff_1_34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6888064ff_1_3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216888064ff_1_3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216888064ff_1_3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216888064ff_1_3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216888064ff_1_3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06800" y="2342400"/>
            <a:ext cx="89304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40">
                <a:solidFill>
                  <a:schemeClr val="lt1"/>
                </a:solidFill>
              </a:rPr>
              <a:t>Team 56: Fall Detection</a:t>
            </a:r>
            <a:endParaRPr b="1" sz="504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40">
                <a:solidFill>
                  <a:schemeClr val="lt1"/>
                </a:solidFill>
              </a:rPr>
              <a:t>Bi-Weekly Update 4</a:t>
            </a:r>
            <a:br>
              <a:rPr b="1" lang="en-US" sz="4040">
                <a:solidFill>
                  <a:schemeClr val="lt1"/>
                </a:solidFill>
              </a:rPr>
            </a:br>
            <a:r>
              <a:rPr b="1"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Nhan Nguyen, Justin Haryanto</a:t>
            </a:r>
            <a:endParaRPr b="1" sz="30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Sponsor: </a:t>
            </a:r>
            <a:r>
              <a:rPr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Krishna Gadepally</a:t>
            </a:r>
            <a:br>
              <a:rPr b="1"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TA: </a:t>
            </a:r>
            <a:r>
              <a:rPr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Swarnabha Roy, Dalton W. Cyr</a:t>
            </a:r>
            <a:br>
              <a:rPr b="1" lang="en-US" sz="300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00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6888064ff_1_5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20" name="Google Shape;220;g216888064f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199" cy="435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225" name="Google Shape;225;g216888064ff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25" y="18199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16888064ff_1_10"/>
          <p:cNvSpPr txBox="1"/>
          <p:nvPr>
            <p:ph idx="1" type="subTitle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5400">
                <a:solidFill>
                  <a:schemeClr val="lt1"/>
                </a:solidFill>
              </a:rPr>
              <a:t>Thank You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888064ff_1_25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110" name="Google Shape;110;g216888064ff_1_253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Problem</a:t>
            </a:r>
            <a:endParaRPr b="1"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Design a video-based fall detection system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Solution</a:t>
            </a:r>
            <a:endParaRPr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Convert video to a useable images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Apply bounding boxes and key points on people in images using pose estimation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Determine if a fall has occurred using Random Forests and CNN machine learning models</a:t>
            </a:r>
            <a:endParaRPr sz="2550"/>
          </a:p>
        </p:txBody>
      </p:sp>
      <p:pic>
        <p:nvPicPr>
          <p:cNvPr id="111" name="Google Shape;111;g216888064ff_1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438" y="4263375"/>
            <a:ext cx="3231075" cy="2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16888064ff_1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450" y="1751425"/>
            <a:ext cx="3231075" cy="2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16c8a3b423_0_0"/>
          <p:cNvCxnSpPr/>
          <p:nvPr/>
        </p:nvCxnSpPr>
        <p:spPr>
          <a:xfrm rot="10800000">
            <a:off x="2302853" y="2559755"/>
            <a:ext cx="0" cy="124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g216c8a3b423_0_0"/>
          <p:cNvCxnSpPr/>
          <p:nvPr/>
        </p:nvCxnSpPr>
        <p:spPr>
          <a:xfrm rot="10800000">
            <a:off x="6435675" y="4137859"/>
            <a:ext cx="0" cy="214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216c8a3b423_0_0"/>
          <p:cNvCxnSpPr/>
          <p:nvPr/>
        </p:nvCxnSpPr>
        <p:spPr>
          <a:xfrm rot="5400000">
            <a:off x="4925625" y="5689197"/>
            <a:ext cx="86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216c8a3b423_0_0"/>
          <p:cNvCxnSpPr/>
          <p:nvPr/>
        </p:nvCxnSpPr>
        <p:spPr>
          <a:xfrm rot="5400000">
            <a:off x="4925625" y="4325252"/>
            <a:ext cx="86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216c8a3b423_0_0"/>
          <p:cNvCxnSpPr/>
          <p:nvPr/>
        </p:nvCxnSpPr>
        <p:spPr>
          <a:xfrm rot="5400000">
            <a:off x="5265300" y="2940924"/>
            <a:ext cx="86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g216c8a3b423_0_0"/>
          <p:cNvCxnSpPr/>
          <p:nvPr/>
        </p:nvCxnSpPr>
        <p:spPr>
          <a:xfrm rot="-5400000">
            <a:off x="5502850" y="3202899"/>
            <a:ext cx="86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216c8a3b423_0_0"/>
          <p:cNvCxnSpPr/>
          <p:nvPr/>
        </p:nvCxnSpPr>
        <p:spPr>
          <a:xfrm>
            <a:off x="1942834" y="2364780"/>
            <a:ext cx="348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216c8a3b423_0_0"/>
          <p:cNvCxnSpPr/>
          <p:nvPr/>
        </p:nvCxnSpPr>
        <p:spPr>
          <a:xfrm>
            <a:off x="2291525" y="2567800"/>
            <a:ext cx="257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216c8a3b423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sp>
        <p:nvSpPr>
          <p:cNvPr id="127" name="Google Shape;127;g216c8a3b423_0_0"/>
          <p:cNvSpPr/>
          <p:nvPr/>
        </p:nvSpPr>
        <p:spPr>
          <a:xfrm>
            <a:off x="4917138" y="2231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Website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16c8a3b423_0_0"/>
          <p:cNvSpPr/>
          <p:nvPr/>
        </p:nvSpPr>
        <p:spPr>
          <a:xfrm>
            <a:off x="1162363" y="3633688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User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16c8a3b423_0_0"/>
          <p:cNvSpPr/>
          <p:nvPr/>
        </p:nvSpPr>
        <p:spPr>
          <a:xfrm>
            <a:off x="4917150" y="3429000"/>
            <a:ext cx="19005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Google Colab</a:t>
            </a:r>
            <a:endParaRPr b="1" sz="2400"/>
          </a:p>
        </p:txBody>
      </p:sp>
      <p:sp>
        <p:nvSpPr>
          <p:cNvPr id="130" name="Google Shape;130;g216c8a3b423_0_0"/>
          <p:cNvSpPr/>
          <p:nvPr/>
        </p:nvSpPr>
        <p:spPr>
          <a:xfrm>
            <a:off x="3795600" y="4804050"/>
            <a:ext cx="19005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Pose Estimation</a:t>
            </a:r>
            <a:endParaRPr b="1" sz="2400"/>
          </a:p>
        </p:txBody>
      </p:sp>
      <p:sp>
        <p:nvSpPr>
          <p:cNvPr id="131" name="Google Shape;131;g216c8a3b423_0_0"/>
          <p:cNvSpPr/>
          <p:nvPr/>
        </p:nvSpPr>
        <p:spPr>
          <a:xfrm>
            <a:off x="3795600" y="6179102"/>
            <a:ext cx="4143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Fall Detection</a:t>
            </a:r>
            <a:endParaRPr b="1" sz="2400"/>
          </a:p>
        </p:txBody>
      </p:sp>
      <p:pic>
        <p:nvPicPr>
          <p:cNvPr id="132" name="Google Shape;132;g216c8a3b42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690400"/>
            <a:ext cx="2618337" cy="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16c8a3b423_0_0"/>
          <p:cNvSpPr txBox="1"/>
          <p:nvPr/>
        </p:nvSpPr>
        <p:spPr>
          <a:xfrm>
            <a:off x="6013450" y="2805675"/>
            <a:ext cx="19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Post Result</a:t>
            </a:r>
            <a:endParaRPr sz="2400"/>
          </a:p>
        </p:txBody>
      </p:sp>
      <p:sp>
        <p:nvSpPr>
          <p:cNvPr id="134" name="Google Shape;134;g216c8a3b423_0_0"/>
          <p:cNvSpPr txBox="1"/>
          <p:nvPr/>
        </p:nvSpPr>
        <p:spPr>
          <a:xfrm>
            <a:off x="6506275" y="4683600"/>
            <a:ext cx="197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Upload Result</a:t>
            </a:r>
            <a:endParaRPr sz="2400"/>
          </a:p>
        </p:txBody>
      </p:sp>
      <p:sp>
        <p:nvSpPr>
          <p:cNvPr id="135" name="Google Shape;135;g216c8a3b423_0_0"/>
          <p:cNvSpPr txBox="1"/>
          <p:nvPr/>
        </p:nvSpPr>
        <p:spPr>
          <a:xfrm>
            <a:off x="3795600" y="4180725"/>
            <a:ext cx="14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Send File</a:t>
            </a:r>
            <a:endParaRPr sz="2400"/>
          </a:p>
        </p:txBody>
      </p:sp>
      <p:sp>
        <p:nvSpPr>
          <p:cNvPr id="136" name="Google Shape;136;g216c8a3b423_0_0"/>
          <p:cNvSpPr txBox="1"/>
          <p:nvPr/>
        </p:nvSpPr>
        <p:spPr>
          <a:xfrm>
            <a:off x="1617550" y="5555775"/>
            <a:ext cx="36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Send Processed Data</a:t>
            </a:r>
            <a:endParaRPr sz="2400"/>
          </a:p>
        </p:txBody>
      </p:sp>
      <p:cxnSp>
        <p:nvCxnSpPr>
          <p:cNvPr id="137" name="Google Shape;137;g216c8a3b423_0_0"/>
          <p:cNvCxnSpPr/>
          <p:nvPr/>
        </p:nvCxnSpPr>
        <p:spPr>
          <a:xfrm>
            <a:off x="1958575" y="2374550"/>
            <a:ext cx="0" cy="122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g216c8a3b42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48" y="2657684"/>
            <a:ext cx="1181520" cy="88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16c8a3b42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428" y="2657675"/>
            <a:ext cx="1181520" cy="88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16c8a3b423_0_0"/>
          <p:cNvSpPr txBox="1"/>
          <p:nvPr/>
        </p:nvSpPr>
        <p:spPr>
          <a:xfrm>
            <a:off x="3516150" y="2805675"/>
            <a:ext cx="21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Upload File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888064ff_1_293"/>
          <p:cNvSpPr/>
          <p:nvPr/>
        </p:nvSpPr>
        <p:spPr>
          <a:xfrm>
            <a:off x="3528825" y="2777177"/>
            <a:ext cx="4417500" cy="864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16888064ff_1_29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147" name="Google Shape;147;g216888064ff_1_293"/>
          <p:cNvSpPr/>
          <p:nvPr/>
        </p:nvSpPr>
        <p:spPr>
          <a:xfrm>
            <a:off x="4704063" y="498396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6888064ff_1_293"/>
          <p:cNvSpPr/>
          <p:nvPr/>
        </p:nvSpPr>
        <p:spPr>
          <a:xfrm>
            <a:off x="5639873" y="4727339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6888064ff_1_293"/>
          <p:cNvSpPr/>
          <p:nvPr/>
        </p:nvSpPr>
        <p:spPr>
          <a:xfrm>
            <a:off x="1197713" y="2867938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6888064ff_1_293"/>
          <p:cNvSpPr/>
          <p:nvPr/>
        </p:nvSpPr>
        <p:spPr>
          <a:xfrm rot="-5400000">
            <a:off x="3257389" y="2982088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6888064ff_1_293"/>
          <p:cNvSpPr/>
          <p:nvPr/>
        </p:nvSpPr>
        <p:spPr>
          <a:xfrm>
            <a:off x="1197713" y="379761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16888064ff_1_293"/>
          <p:cNvSpPr/>
          <p:nvPr/>
        </p:nvSpPr>
        <p:spPr>
          <a:xfrm>
            <a:off x="3528785" y="3797644"/>
            <a:ext cx="4417500" cy="682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16888064ff_1_293"/>
          <p:cNvSpPr/>
          <p:nvPr/>
        </p:nvSpPr>
        <p:spPr>
          <a:xfrm>
            <a:off x="453879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g216888064ff_1_293"/>
          <p:cNvCxnSpPr/>
          <p:nvPr/>
        </p:nvCxnSpPr>
        <p:spPr>
          <a:xfrm>
            <a:off x="463647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g216888064ff_1_293"/>
          <p:cNvCxnSpPr/>
          <p:nvPr/>
        </p:nvCxnSpPr>
        <p:spPr>
          <a:xfrm>
            <a:off x="5737546" y="4746483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g216888064ff_1_293"/>
          <p:cNvSpPr/>
          <p:nvPr/>
        </p:nvSpPr>
        <p:spPr>
          <a:xfrm>
            <a:off x="674087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g216888064ff_1_293"/>
          <p:cNvCxnSpPr/>
          <p:nvPr/>
        </p:nvCxnSpPr>
        <p:spPr>
          <a:xfrm>
            <a:off x="683855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216888064ff_1_293"/>
          <p:cNvSpPr/>
          <p:nvPr/>
        </p:nvSpPr>
        <p:spPr>
          <a:xfrm>
            <a:off x="453879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g216888064ff_1_293"/>
          <p:cNvCxnSpPr/>
          <p:nvPr/>
        </p:nvCxnSpPr>
        <p:spPr>
          <a:xfrm>
            <a:off x="463647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g216888064ff_1_293"/>
          <p:cNvSpPr/>
          <p:nvPr/>
        </p:nvSpPr>
        <p:spPr>
          <a:xfrm>
            <a:off x="674087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g216888064ff_1_293"/>
          <p:cNvCxnSpPr/>
          <p:nvPr/>
        </p:nvCxnSpPr>
        <p:spPr>
          <a:xfrm>
            <a:off x="683855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g216888064ff_1_293"/>
          <p:cNvCxnSpPr/>
          <p:nvPr/>
        </p:nvCxnSpPr>
        <p:spPr>
          <a:xfrm>
            <a:off x="4626663" y="4746474"/>
            <a:ext cx="222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216888064ff_1_293"/>
          <p:cNvSpPr/>
          <p:nvPr/>
        </p:nvSpPr>
        <p:spPr>
          <a:xfrm>
            <a:off x="5867761" y="3886260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16888064ff_1_293"/>
          <p:cNvSpPr/>
          <p:nvPr/>
        </p:nvSpPr>
        <p:spPr>
          <a:xfrm>
            <a:off x="3665706" y="3886275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Random Forests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16888064ff_1_293"/>
          <p:cNvSpPr/>
          <p:nvPr/>
        </p:nvSpPr>
        <p:spPr>
          <a:xfrm>
            <a:off x="3665713" y="2867935"/>
            <a:ext cx="41436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&amp; Pose Estimation</a:t>
            </a:r>
            <a:endParaRPr b="1" sz="2400"/>
          </a:p>
        </p:txBody>
      </p:sp>
      <p:sp>
        <p:nvSpPr>
          <p:cNvPr id="166" name="Google Shape;166;g216888064ff_1_293"/>
          <p:cNvSpPr/>
          <p:nvPr/>
        </p:nvSpPr>
        <p:spPr>
          <a:xfrm>
            <a:off x="4787238" y="5072613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16888064ff_1_293"/>
          <p:cNvSpPr/>
          <p:nvPr/>
        </p:nvSpPr>
        <p:spPr>
          <a:xfrm rot="-5400000">
            <a:off x="3292614" y="3911763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g216888064ff_1_293"/>
          <p:cNvCxnSpPr/>
          <p:nvPr/>
        </p:nvCxnSpPr>
        <p:spPr>
          <a:xfrm>
            <a:off x="1550379" y="3200526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g216888064ff_1_293"/>
          <p:cNvCxnSpPr/>
          <p:nvPr/>
        </p:nvCxnSpPr>
        <p:spPr>
          <a:xfrm>
            <a:off x="1581287" y="4138864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g216888064ff_1_293"/>
          <p:cNvSpPr/>
          <p:nvPr/>
        </p:nvSpPr>
        <p:spPr>
          <a:xfrm>
            <a:off x="1299838" y="2956575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Live 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16888064ff_1_293"/>
          <p:cNvSpPr/>
          <p:nvPr/>
        </p:nvSpPr>
        <p:spPr>
          <a:xfrm>
            <a:off x="1299838" y="3886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Datasets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6888064ff_1_293"/>
          <p:cNvSpPr/>
          <p:nvPr/>
        </p:nvSpPr>
        <p:spPr>
          <a:xfrm>
            <a:off x="119772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6888064ff_1_293"/>
          <p:cNvSpPr txBox="1"/>
          <p:nvPr/>
        </p:nvSpPr>
        <p:spPr>
          <a:xfrm>
            <a:off x="143787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Not Started</a:t>
            </a:r>
            <a:endParaRPr b="1" sz="2400"/>
          </a:p>
        </p:txBody>
      </p:sp>
      <p:sp>
        <p:nvSpPr>
          <p:cNvPr id="174" name="Google Shape;174;g216888064ff_1_293"/>
          <p:cNvSpPr/>
          <p:nvPr/>
        </p:nvSpPr>
        <p:spPr>
          <a:xfrm>
            <a:off x="352877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16888064ff_1_293"/>
          <p:cNvSpPr txBox="1"/>
          <p:nvPr/>
        </p:nvSpPr>
        <p:spPr>
          <a:xfrm>
            <a:off x="376892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 Progress</a:t>
            </a:r>
            <a:endParaRPr b="1" sz="2400"/>
          </a:p>
        </p:txBody>
      </p:sp>
      <p:sp>
        <p:nvSpPr>
          <p:cNvPr id="176" name="Google Shape;176;g216888064ff_1_293"/>
          <p:cNvSpPr/>
          <p:nvPr/>
        </p:nvSpPr>
        <p:spPr>
          <a:xfrm>
            <a:off x="5813750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6888064ff_1_293"/>
          <p:cNvSpPr txBox="1"/>
          <p:nvPr/>
        </p:nvSpPr>
        <p:spPr>
          <a:xfrm>
            <a:off x="6053900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Finished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{2CC9AFB9-C38E-4D82-BC06-E392485D6B8B}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rained and tested </a:t>
                      </a:r>
                      <a:r>
                        <a:rPr lang="en-US" sz="1800"/>
                        <a:t>r</a:t>
                      </a:r>
                      <a:r>
                        <a:rPr lang="en-US" sz="1800"/>
                        <a:t>andom forest Model with a 80/20 train-test split with all of the UR Fall datasets and some of the new Adhikari Fall Datasets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Assisted in setting up the foundation for the UI with Justin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Faced issues with training CNN due to running out of RAM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testing of the integrated Fall Detection ML models and Pose Estimation System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model refining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Plan to integrate Fall Detection and Pose Estimation System with UI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6"/>
          <p:cNvSpPr txBox="1"/>
          <p:nvPr/>
        </p:nvSpPr>
        <p:spPr>
          <a:xfrm>
            <a:off x="369457" y="5251950"/>
            <a:ext cx="84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6888064ff_1_6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</p:txBody>
      </p:sp>
      <p:sp>
        <p:nvSpPr>
          <p:cNvPr id="190" name="Google Shape;190;g216888064ff_1_6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 sz="2980"/>
          </a:p>
        </p:txBody>
      </p:sp>
      <p:sp>
        <p:nvSpPr>
          <p:cNvPr id="191" name="Google Shape;191;g216888064ff_1_66"/>
          <p:cNvSpPr txBox="1"/>
          <p:nvPr/>
        </p:nvSpPr>
        <p:spPr>
          <a:xfrm>
            <a:off x="2296050" y="3625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g216888064ff_1_66"/>
          <p:cNvGraphicFramePr/>
          <p:nvPr/>
        </p:nvGraphicFramePr>
        <p:xfrm>
          <a:off x="457200" y="32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{46D3DE5B-A4B5-4C9C-99D5-923055A7E87F}</a:tableStyleId>
              </a:tblPr>
              <a:tblGrid>
                <a:gridCol w="1835875"/>
                <a:gridCol w="1835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RF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UR Fall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Five Valid </a:t>
                      </a:r>
                      <a:r>
                        <a:rPr lang="en-US"/>
                        <a:t>Adhikari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Fall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Combined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3" name="Google Shape;193;g216888064ff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2" y="2049275"/>
            <a:ext cx="4183172" cy="4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888064ff_1_7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UI Integration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graphicFrame>
        <p:nvGraphicFramePr>
          <p:cNvPr id="199" name="Google Shape;199;g216888064ff_1_7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{2CC9AFB9-C38E-4D82-BC06-E392485D6B8B}</a:tableStyleId>
              </a:tblPr>
              <a:tblGrid>
                <a:gridCol w="3886200"/>
                <a:gridCol w="3886200"/>
              </a:tblGrid>
              <a:tr h="65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32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Organized a time with the Judo instructor to use their facility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Developed a list of falls to record and tested some at home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Prototyped basic website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Host a website UI locally </a:t>
                      </a:r>
                      <a:r>
                        <a:rPr lang="en-US" sz="1800"/>
                        <a:t>(for now) </a:t>
                      </a:r>
                      <a:r>
                        <a:rPr lang="en-US" sz="1800"/>
                        <a:t>that facilitates file upload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Connecting the website to Google Drive (for now)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Plan to integrate UI with fall detection system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Recording test falls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6888064ff_1_7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UI Integration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sp>
        <p:nvSpPr>
          <p:cNvPr id="205" name="Google Shape;205;g216888064ff_1_79"/>
          <p:cNvSpPr txBox="1"/>
          <p:nvPr/>
        </p:nvSpPr>
        <p:spPr>
          <a:xfrm>
            <a:off x="-2573151" y="137075"/>
            <a:ext cx="24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16888064ff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6525"/>
            <a:ext cx="5334000" cy="4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16888064ff_1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861" y="4244727"/>
            <a:ext cx="30194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16888064ff_1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925" y="2812127"/>
            <a:ext cx="45910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6888064ff_1_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14" name="Google Shape;214;g216888064f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743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