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LAdWjCUBmwiaIq/MC86lA2A/2S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han D.Nguy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8696EB-9398-475C-BA3A-7A612AE5F96B}">
  <a:tblStyle styleId="{AD8696EB-9398-475C-BA3A-7A612AE5F9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DD713D0-7206-48C7-AE8B-05B524354D8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16T04:06:13.407">
    <p:pos x="318" y="2965"/>
    <p:text>This is what we got from testing and training a small data set, it is probably lower with more data.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FC89W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b003d2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18b003d21f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b003d21f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8b003d21f4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003d21f4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003d21f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e6d54e56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8e6d54e561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a299d3d6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8a299d3d64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b003d21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18b003d21f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b003d21f4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b003d21f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a299d3d64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a299d3d6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a299d3d64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a299d3d6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299d3d64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299d3d6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b003d21f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8b003d21f4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8b003d21f4_0_0"/>
          <p:cNvSpPr txBox="1"/>
          <p:nvPr>
            <p:ph type="ctrTitle"/>
          </p:nvPr>
        </p:nvSpPr>
        <p:spPr>
          <a:xfrm>
            <a:off x="281400" y="1861550"/>
            <a:ext cx="85812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500"/>
              <a:t>Team 56: </a:t>
            </a:r>
            <a:r>
              <a:rPr lang="en-US" sz="5500"/>
              <a:t>Fall Detection</a:t>
            </a:r>
            <a:endParaRPr sz="5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3000"/>
              <a:t>Sponsor: Krishna Gadepally</a:t>
            </a:r>
            <a:endParaRPr b="0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3000"/>
              <a:t>ECEN 403 Final Presentation</a:t>
            </a:r>
            <a:endParaRPr b="0" sz="3000"/>
          </a:p>
        </p:txBody>
      </p:sp>
      <p:pic>
        <p:nvPicPr>
          <p:cNvPr descr="DLCOE_logo_HWHT.png" id="55" name="Google Shape;55;g18b003d21f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18b003d21f4_0_0"/>
          <p:cNvSpPr txBox="1"/>
          <p:nvPr/>
        </p:nvSpPr>
        <p:spPr>
          <a:xfrm>
            <a:off x="4296300" y="4560700"/>
            <a:ext cx="45552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500">
                <a:solidFill>
                  <a:schemeClr val="lt1"/>
                </a:solidFill>
              </a:rPr>
              <a:t>Justin Haryanto</a:t>
            </a:r>
            <a:endParaRPr sz="35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500">
                <a:solidFill>
                  <a:schemeClr val="lt1"/>
                </a:solidFill>
              </a:rPr>
              <a:t>Nhan Nguyen</a:t>
            </a:r>
            <a:endParaRPr sz="3500"/>
          </a:p>
        </p:txBody>
      </p:sp>
      <p:cxnSp>
        <p:nvCxnSpPr>
          <p:cNvPr id="57" name="Google Shape;57;g18b003d21f4_0_0"/>
          <p:cNvCxnSpPr/>
          <p:nvPr/>
        </p:nvCxnSpPr>
        <p:spPr>
          <a:xfrm>
            <a:off x="292500" y="4330250"/>
            <a:ext cx="8559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b003d21f4_0_16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Validation plan</a:t>
            </a:r>
            <a:endParaRPr sz="5500"/>
          </a:p>
        </p:txBody>
      </p:sp>
      <p:graphicFrame>
        <p:nvGraphicFramePr>
          <p:cNvPr id="137" name="Google Shape;137;g18b003d21f4_0_165"/>
          <p:cNvGraphicFramePr/>
          <p:nvPr/>
        </p:nvGraphicFramePr>
        <p:xfrm>
          <a:off x="55500" y="21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{0DD713D0-7206-48C7-AE8B-05B524354D8F}</a:tableStyleId>
              </a:tblPr>
              <a:tblGrid>
                <a:gridCol w="1410900"/>
                <a:gridCol w="1768225"/>
                <a:gridCol w="2869575"/>
                <a:gridCol w="1126575"/>
                <a:gridCol w="1861125"/>
              </a:tblGrid>
              <a:tr h="6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Test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Success Criteria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Methodology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Status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Responsibility</a:t>
                      </a:r>
                      <a:endParaRPr b="1"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1"/>
                          </a:solidFill>
                        </a:rPr>
                        <a:t>Pose Estimation FPS </a:t>
                      </a:r>
                      <a:endParaRPr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Processes videos at 30 FPS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Feed videos at various FPS</a:t>
                      </a:r>
                      <a:endParaRPr sz="12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Testing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Nhan Nguyen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Pose Estimation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Performance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 is greater than 70+ mAP on COCO dataset  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Training AlphaPose with new data</a:t>
                      </a:r>
                      <a:endParaRPr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Testing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Nhan Nguyen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Fall Detection Accuracy</a:t>
                      </a:r>
                      <a:endParaRPr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&gt;90% of falls successfully detected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Use processed videos, compare to labelled dataset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/>
                        <a:t>T</a:t>
                      </a:r>
                      <a:r>
                        <a:rPr lang="en-US" u="none" cap="none" strike="noStrike"/>
                        <a:t>est</a:t>
                      </a:r>
                      <a:r>
                        <a:rPr lang="en-US"/>
                        <a:t>ing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Justin Haryanto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Fall Detection CNN Accuracy</a:t>
                      </a:r>
                      <a:endParaRPr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&gt;90% of fall images and bounding boxes successfully detected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Use fall images and bounding boxes, compared to labelled dataset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Testing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Full Team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Fall Detection Random Forest Accuracy</a:t>
                      </a:r>
                      <a:endParaRPr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&gt;90% of fall keypoints successfully detected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 key points, compared to labelled dataset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Testing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Justin Haryanto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Whole System Accuracy</a:t>
                      </a:r>
                      <a:endParaRPr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&gt;90% of falls </a:t>
                      </a:r>
                      <a:endParaRPr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successfully detected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Use raw videos, compare to labelled dataset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Untested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u="none" cap="none" strike="noStrike"/>
                        <a:t>Full Team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b003d21f4_0_27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Remaining Tasks</a:t>
            </a:r>
            <a:endParaRPr sz="5500"/>
          </a:p>
        </p:txBody>
      </p:sp>
      <p:sp>
        <p:nvSpPr>
          <p:cNvPr id="143" name="Google Shape;143;g18b003d21f4_0_271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For Demo</a:t>
            </a:r>
            <a:endParaRPr b="1"/>
          </a:p>
          <a:p>
            <a:pPr indent="-317182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Test</a:t>
            </a:r>
            <a:r>
              <a:rPr lang="en-US"/>
              <a:t> with video for Pose Estimation subsystem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Combine Pose Estimation and Fall Detection systems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Improve Random Forest and CNN accuracy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More training on current data set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For 404</a:t>
            </a:r>
            <a:endParaRPr b="1"/>
          </a:p>
          <a:p>
            <a:pPr indent="-317182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Improve performance of Pose Estimation and Fall Detection Systems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Run with live video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Training on larger, diverse data sets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e6d54e561_2_3"/>
          <p:cNvSpPr txBox="1"/>
          <p:nvPr>
            <p:ph type="title"/>
          </p:nvPr>
        </p:nvSpPr>
        <p:spPr>
          <a:xfrm>
            <a:off x="457200" y="30271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Thank You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a299d3d64_1_3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Problem Overview</a:t>
            </a:r>
            <a:endParaRPr sz="5500"/>
          </a:p>
        </p:txBody>
      </p:sp>
      <p:sp>
        <p:nvSpPr>
          <p:cNvPr id="63" name="Google Shape;63;g18a299d3d64_1_32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US"/>
              <a:t>Problem</a:t>
            </a:r>
            <a:endParaRPr b="1"/>
          </a:p>
          <a:p>
            <a:pPr indent="-334327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Design a video-based fall detection system.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US"/>
              <a:t>Solution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Convert video to a useable images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Apply bounding boxes and key points on people in images using pose estimation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Determine if a fall has occurred using Random Forests and CNN machine learning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b003d21f4_0_55"/>
          <p:cNvSpPr/>
          <p:nvPr/>
        </p:nvSpPr>
        <p:spPr>
          <a:xfrm>
            <a:off x="1532850" y="4663250"/>
            <a:ext cx="6078300" cy="8037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8b003d21f4_0_5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Problem</a:t>
            </a:r>
            <a:r>
              <a:rPr lang="en-US" sz="5500"/>
              <a:t> Overview</a:t>
            </a:r>
            <a:endParaRPr sz="5500"/>
          </a:p>
        </p:txBody>
      </p:sp>
      <p:sp>
        <p:nvSpPr>
          <p:cNvPr id="70" name="Google Shape;70;g18b003d21f4_0_55"/>
          <p:cNvSpPr/>
          <p:nvPr/>
        </p:nvSpPr>
        <p:spPr>
          <a:xfrm>
            <a:off x="1532850" y="2702850"/>
            <a:ext cx="6078300" cy="1764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8b003d21f4_0_55"/>
          <p:cNvSpPr/>
          <p:nvPr/>
        </p:nvSpPr>
        <p:spPr>
          <a:xfrm>
            <a:off x="4437600" y="2378925"/>
            <a:ext cx="2688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g18b003d21f4_0_55"/>
          <p:cNvCxnSpPr/>
          <p:nvPr/>
        </p:nvCxnSpPr>
        <p:spPr>
          <a:xfrm>
            <a:off x="4572004" y="2413275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" name="Google Shape;73;g18b003d21f4_0_55"/>
          <p:cNvSpPr txBox="1"/>
          <p:nvPr/>
        </p:nvSpPr>
        <p:spPr>
          <a:xfrm>
            <a:off x="3522754" y="1930900"/>
            <a:ext cx="20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I</a:t>
            </a:r>
            <a:r>
              <a:rPr b="1" lang="en-US" sz="2400"/>
              <a:t>nput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8b003d21f4_0_55"/>
          <p:cNvSpPr txBox="1"/>
          <p:nvPr/>
        </p:nvSpPr>
        <p:spPr>
          <a:xfrm>
            <a:off x="3321450" y="6101325"/>
            <a:ext cx="250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/>
              <a:t>Result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g18b003d21f4_0_55"/>
          <p:cNvCxnSpPr/>
          <p:nvPr/>
        </p:nvCxnSpPr>
        <p:spPr>
          <a:xfrm>
            <a:off x="4572044" y="3395317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g18b003d21f4_0_55"/>
          <p:cNvSpPr/>
          <p:nvPr/>
        </p:nvSpPr>
        <p:spPr>
          <a:xfrm>
            <a:off x="2922600" y="4336575"/>
            <a:ext cx="2688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g18b003d21f4_0_55"/>
          <p:cNvCxnSpPr/>
          <p:nvPr/>
        </p:nvCxnSpPr>
        <p:spPr>
          <a:xfrm>
            <a:off x="3056994" y="4380508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g18b003d21f4_0_55"/>
          <p:cNvCxnSpPr/>
          <p:nvPr/>
        </p:nvCxnSpPr>
        <p:spPr>
          <a:xfrm>
            <a:off x="4572044" y="5780911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g18b003d21f4_0_55"/>
          <p:cNvSpPr/>
          <p:nvPr/>
        </p:nvSpPr>
        <p:spPr>
          <a:xfrm>
            <a:off x="5952600" y="4336575"/>
            <a:ext cx="2688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g18b003d21f4_0_55"/>
          <p:cNvCxnSpPr/>
          <p:nvPr/>
        </p:nvCxnSpPr>
        <p:spPr>
          <a:xfrm>
            <a:off x="6086994" y="4380508"/>
            <a:ext cx="0" cy="38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g18b003d21f4_0_55"/>
          <p:cNvSpPr/>
          <p:nvPr/>
        </p:nvSpPr>
        <p:spPr>
          <a:xfrm>
            <a:off x="2922600" y="5320275"/>
            <a:ext cx="2688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g18b003d21f4_0_55"/>
          <p:cNvCxnSpPr/>
          <p:nvPr/>
        </p:nvCxnSpPr>
        <p:spPr>
          <a:xfrm>
            <a:off x="3057000" y="5365700"/>
            <a:ext cx="0" cy="41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g18b003d21f4_0_55"/>
          <p:cNvSpPr/>
          <p:nvPr/>
        </p:nvSpPr>
        <p:spPr>
          <a:xfrm>
            <a:off x="5952600" y="5320275"/>
            <a:ext cx="2688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g18b003d21f4_0_55"/>
          <p:cNvCxnSpPr/>
          <p:nvPr/>
        </p:nvCxnSpPr>
        <p:spPr>
          <a:xfrm>
            <a:off x="6087000" y="5365700"/>
            <a:ext cx="0" cy="41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g18b003d21f4_0_55"/>
          <p:cNvCxnSpPr/>
          <p:nvPr/>
        </p:nvCxnSpPr>
        <p:spPr>
          <a:xfrm>
            <a:off x="3043500" y="5780900"/>
            <a:ext cx="305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g18b003d21f4_0_55"/>
          <p:cNvSpPr txBox="1"/>
          <p:nvPr/>
        </p:nvSpPr>
        <p:spPr>
          <a:xfrm>
            <a:off x="259950" y="3310275"/>
            <a:ext cx="11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Nhan</a:t>
            </a:r>
            <a:endParaRPr b="1" sz="2400"/>
          </a:p>
        </p:txBody>
      </p:sp>
      <p:sp>
        <p:nvSpPr>
          <p:cNvPr id="87" name="Google Shape;87;g18b003d21f4_0_55"/>
          <p:cNvSpPr txBox="1"/>
          <p:nvPr/>
        </p:nvSpPr>
        <p:spPr>
          <a:xfrm>
            <a:off x="259950" y="4788050"/>
            <a:ext cx="11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Justin</a:t>
            </a:r>
            <a:endParaRPr b="1" sz="2400"/>
          </a:p>
        </p:txBody>
      </p:sp>
      <p:sp>
        <p:nvSpPr>
          <p:cNvPr id="88" name="Google Shape;88;g18b003d21f4_0_55"/>
          <p:cNvSpPr/>
          <p:nvPr/>
        </p:nvSpPr>
        <p:spPr>
          <a:xfrm>
            <a:off x="1721250" y="3782468"/>
            <a:ext cx="570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Estimation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8b003d21f4_0_55"/>
          <p:cNvSpPr/>
          <p:nvPr/>
        </p:nvSpPr>
        <p:spPr>
          <a:xfrm>
            <a:off x="4751250" y="4767663"/>
            <a:ext cx="267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CNN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8b003d21f4_0_55"/>
          <p:cNvSpPr/>
          <p:nvPr/>
        </p:nvSpPr>
        <p:spPr>
          <a:xfrm>
            <a:off x="1721250" y="2797265"/>
            <a:ext cx="570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Processing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8b003d21f4_0_55"/>
          <p:cNvSpPr/>
          <p:nvPr/>
        </p:nvSpPr>
        <p:spPr>
          <a:xfrm>
            <a:off x="1721250" y="4767650"/>
            <a:ext cx="2671500" cy="5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Random Forests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/>
              <a:t>Engineering Design Accomplishments</a:t>
            </a:r>
            <a:endParaRPr sz="40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2049275"/>
            <a:ext cx="8229600" cy="4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Alphapose successfully processed the fall detection data set for use in the machine learning models</a:t>
            </a:r>
            <a:endParaRPr/>
          </a:p>
          <a:p>
            <a:pPr indent="-35814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CNN and Random Forest successfully trained on AlphaPose output and produced predictions on if a fall has occurred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b003d21f4_0_26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Pose Estimation </a:t>
            </a:r>
            <a:endParaRPr sz="5500"/>
          </a:p>
        </p:txBody>
      </p:sp>
      <p:sp>
        <p:nvSpPr>
          <p:cNvPr id="103" name="Google Shape;103;g18b003d21f4_0_266"/>
          <p:cNvSpPr txBox="1"/>
          <p:nvPr>
            <p:ph idx="1" type="body"/>
          </p:nvPr>
        </p:nvSpPr>
        <p:spPr>
          <a:xfrm>
            <a:off x="457200" y="2049276"/>
            <a:ext cx="8229600" cy="473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36232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60971"/>
              <a:buChar char="●"/>
            </a:pPr>
            <a:r>
              <a:rPr lang="en-US" sz="3587"/>
              <a:t>Mean Average Precision (MAP) is used to examine object detection models.</a:t>
            </a:r>
            <a:endParaRPr sz="3587"/>
          </a:p>
          <a:p>
            <a:pPr indent="-336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0971"/>
              <a:buChar char="●"/>
            </a:pPr>
            <a:r>
              <a:rPr lang="en-US" sz="3587"/>
              <a:t>AlphaPose have a MAP of 75 on the COCO </a:t>
            </a:r>
            <a:r>
              <a:rPr lang="en-US" sz="3587"/>
              <a:t>object detection </a:t>
            </a:r>
            <a:r>
              <a:rPr lang="en-US" sz="3587"/>
              <a:t>dataset</a:t>
            </a:r>
            <a:endParaRPr sz="3587"/>
          </a:p>
          <a:p>
            <a:pPr indent="-336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0971"/>
              <a:buChar char="●"/>
            </a:pPr>
            <a:r>
              <a:rPr lang="en-US" sz="3587"/>
              <a:t>We seek to improve this </a:t>
            </a:r>
            <a:r>
              <a:rPr lang="en-US" sz="3587"/>
              <a:t>performance</a:t>
            </a:r>
            <a:r>
              <a:rPr lang="en-US" sz="3587"/>
              <a:t> eventually by retraining AlphaPose</a:t>
            </a:r>
            <a:endParaRPr sz="3587"/>
          </a:p>
          <a:p>
            <a:pPr indent="-336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0971"/>
              <a:buChar char="●"/>
            </a:pPr>
            <a:r>
              <a:rPr lang="en-US" sz="3587"/>
              <a:t>Currently, we have managed to use AlphaPose extract keypoints and bounding boxes from our data</a:t>
            </a:r>
            <a:endParaRPr sz="3587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a299d3d64_1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Pose Estimation</a:t>
            </a:r>
            <a:r>
              <a:rPr lang="en-US" sz="5400"/>
              <a:t> Results</a:t>
            </a:r>
            <a:endParaRPr sz="5400"/>
          </a:p>
        </p:txBody>
      </p:sp>
      <p:sp>
        <p:nvSpPr>
          <p:cNvPr id="109" name="Google Shape;109;g18a299d3d64_1_22"/>
          <p:cNvSpPr txBox="1"/>
          <p:nvPr>
            <p:ph idx="1" type="body"/>
          </p:nvPr>
        </p:nvSpPr>
        <p:spPr>
          <a:xfrm>
            <a:off x="457200" y="2049271"/>
            <a:ext cx="8229600" cy="115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keypoint and bounding box results from AlphaPose.</a:t>
            </a:r>
            <a:endParaRPr/>
          </a:p>
        </p:txBody>
      </p:sp>
      <p:pic>
        <p:nvPicPr>
          <p:cNvPr id="110" name="Google Shape;110;g18a299d3d64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1089"/>
            <a:ext cx="9144000" cy="26408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g18a299d3d64_1_22"/>
          <p:cNvSpPr txBox="1"/>
          <p:nvPr/>
        </p:nvSpPr>
        <p:spPr>
          <a:xfrm>
            <a:off x="2226450" y="6385425"/>
            <a:ext cx="46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From AlphaPose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a299d3d64_1_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Fall Detection Subsystem</a:t>
            </a:r>
            <a:endParaRPr sz="5200"/>
          </a:p>
        </p:txBody>
      </p:sp>
      <p:sp>
        <p:nvSpPr>
          <p:cNvPr id="117" name="Google Shape;117;g18a299d3d64_1_2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ML models are being trained and validated using key points and bounding boxes data collected so far.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Key points </a:t>
            </a:r>
            <a:r>
              <a:rPr lang="en-US"/>
              <a:t>information</a:t>
            </a:r>
            <a:r>
              <a:rPr lang="en-US"/>
              <a:t> shows potential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g18a299d3d64_1_27"/>
          <p:cNvGraphicFramePr/>
          <p:nvPr/>
        </p:nvGraphicFramePr>
        <p:xfrm>
          <a:off x="505875" y="470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{AD8696EB-9398-475C-BA3A-7A612AE5F96B}</a:tableStyleId>
              </a:tblPr>
              <a:tblGrid>
                <a:gridCol w="2710750"/>
                <a:gridCol w="2710750"/>
                <a:gridCol w="2710750"/>
              </a:tblGrid>
              <a:tr h="61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Random Forest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CNN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Accuracy on Small Data Set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10</a:t>
                      </a:r>
                      <a:r>
                        <a:rPr lang="en-US" sz="2200"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0%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26%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a299d3d64_1_1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Fall Detection Subsystem</a:t>
            </a:r>
            <a:endParaRPr sz="5200"/>
          </a:p>
        </p:txBody>
      </p:sp>
      <p:pic>
        <p:nvPicPr>
          <p:cNvPr id="124" name="Google Shape;124;g18a299d3d6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050" y="1852875"/>
            <a:ext cx="6573875" cy="4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b003d21f4_0_2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5500"/>
              <a:t>Execution plan</a:t>
            </a:r>
            <a:endParaRPr sz="5500"/>
          </a:p>
        </p:txBody>
      </p:sp>
      <p:graphicFrame>
        <p:nvGraphicFramePr>
          <p:cNvPr id="130" name="Google Shape;130;g18b003d21f4_0_215"/>
          <p:cNvGraphicFramePr/>
          <p:nvPr/>
        </p:nvGraphicFramePr>
        <p:xfrm>
          <a:off x="238675" y="19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{0DD713D0-7206-48C7-AE8B-05B524354D8F}</a:tableStyleId>
              </a:tblPr>
              <a:tblGrid>
                <a:gridCol w="3559950"/>
                <a:gridCol w="729525"/>
                <a:gridCol w="729525"/>
                <a:gridCol w="729525"/>
                <a:gridCol w="729525"/>
                <a:gridCol w="729525"/>
                <a:gridCol w="729525"/>
                <a:gridCol w="729525"/>
              </a:tblGrid>
              <a:tr h="32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Goal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9/5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9/19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10/17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10/31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11/14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11/28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Review Literature on Pose Estimation (</a:t>
                      </a:r>
                      <a:r>
                        <a:rPr lang="en-US" sz="1800"/>
                        <a:t>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Experiment with Pose Estimation programs (</a:t>
                      </a:r>
                      <a:r>
                        <a:rPr lang="en-US" sz="1800"/>
                        <a:t>Nhan</a:t>
                      </a:r>
                      <a:r>
                        <a:rPr lang="en-US" sz="1800" u="none" cap="none" strike="noStrike"/>
                        <a:t>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Improve Performance of Pose Estimation Programs (Nhan)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5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Practice Machine Learning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5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Fall Detection Dataset </a:t>
                      </a:r>
                      <a:r>
                        <a:rPr lang="en-US" sz="1800"/>
                        <a:t>(Both)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 Fall Detection (Justin)</a:t>
                      </a:r>
                      <a:endParaRPr sz="1800" u="none" cap="none" strike="noStrike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Google Shape;131;g18b003d21f4_0_215"/>
          <p:cNvGraphicFramePr/>
          <p:nvPr/>
        </p:nvGraphicFramePr>
        <p:xfrm>
          <a:off x="7206950" y="6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{AD8696EB-9398-475C-BA3A-7A612AE5F96B}</a:tableStyleId>
              </a:tblPr>
              <a:tblGrid>
                <a:gridCol w="1139775"/>
                <a:gridCol w="55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 Progress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Started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