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j4AE32kBDNWTcX+iHML/6qdz3+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6C679F-D93A-4EA0-B97A-0A98FA4D6007}">
  <a:tblStyle styleId="{556C679F-D93A-4EA0-B97A-0A98FA4D600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D61C696D-F8F8-40D4-8046-4E8CCEE202C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8b003d21f4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g18b003d21f4_0_2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b003d21f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g18b003d21f4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9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g18b003d21f4_0_215"/>
          <p:cNvGraphicFramePr/>
          <p:nvPr/>
        </p:nvGraphicFramePr>
        <p:xfrm>
          <a:off x="238688" y="9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{556C679F-D93A-4EA0-B97A-0A98FA4D6007}</a:tableStyleId>
              </a:tblPr>
              <a:tblGrid>
                <a:gridCol w="3559950"/>
                <a:gridCol w="729525"/>
                <a:gridCol w="729525"/>
                <a:gridCol w="729525"/>
                <a:gridCol w="729525"/>
                <a:gridCol w="729525"/>
                <a:gridCol w="729525"/>
                <a:gridCol w="729525"/>
              </a:tblGrid>
              <a:tr h="38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Goal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9/5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9/19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10/3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10/17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10/31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11/14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11/28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Review Literature on Pose Estimation (Both)</a:t>
                      </a:r>
                      <a:endParaRPr sz="1800"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9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Experiment with Pose Estimation programs (Nhan)</a:t>
                      </a:r>
                      <a:endParaRPr sz="1800"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9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Improve Performance of Pose Estimation Programs (Nhan)</a:t>
                      </a:r>
                      <a:endParaRPr sz="1800"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79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Practice Machine Learning (Justin)</a:t>
                      </a:r>
                      <a:endParaRPr sz="1800"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79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Fall Detection Dataset (Both)</a:t>
                      </a:r>
                      <a:endParaRPr sz="1800"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9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Train Fall Detection (Justin)</a:t>
                      </a:r>
                      <a:endParaRPr sz="1800"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Google Shape;55;g18b003d21f4_0_215"/>
          <p:cNvGraphicFramePr/>
          <p:nvPr/>
        </p:nvGraphicFramePr>
        <p:xfrm>
          <a:off x="238700" y="543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{556C679F-D93A-4EA0-B97A-0A98FA4D6007}</a:tableStyleId>
              </a:tblPr>
              <a:tblGrid>
                <a:gridCol w="1139775"/>
                <a:gridCol w="5585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Completed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 Progress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Not Started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8b003d21f4_0_165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5500"/>
              <a:t>Validation plan</a:t>
            </a:r>
            <a:endParaRPr sz="5500"/>
          </a:p>
        </p:txBody>
      </p:sp>
      <p:graphicFrame>
        <p:nvGraphicFramePr>
          <p:cNvPr id="61" name="Google Shape;61;g18b003d21f4_0_165"/>
          <p:cNvGraphicFramePr/>
          <p:nvPr/>
        </p:nvGraphicFramePr>
        <p:xfrm>
          <a:off x="55500" y="8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{556C679F-D93A-4EA0-B97A-0A98FA4D6007}</a:tableStyleId>
              </a:tblPr>
              <a:tblGrid>
                <a:gridCol w="1410900"/>
                <a:gridCol w="1768225"/>
                <a:gridCol w="2869575"/>
                <a:gridCol w="1126575"/>
                <a:gridCol w="1861125"/>
              </a:tblGrid>
              <a:tr h="489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Test</a:t>
                      </a:r>
                      <a:endParaRPr b="1" sz="16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Success Criteria</a:t>
                      </a:r>
                      <a:endParaRPr b="1" sz="16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Methodology</a:t>
                      </a:r>
                      <a:endParaRPr b="1" sz="16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Status</a:t>
                      </a:r>
                      <a:endParaRPr b="1" sz="16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Responsibility</a:t>
                      </a:r>
                      <a:endParaRPr b="1" sz="16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9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Pose Estimation FPS </a:t>
                      </a:r>
                      <a:endParaRPr sz="1400"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cap="none" strike="noStrike"/>
                        <a:t>Processes videos at 30 FPS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cap="none" strike="noStrike"/>
                        <a:t>Feed videos at various FPS</a:t>
                      </a:r>
                      <a:endParaRPr sz="1200"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cap="none" strike="noStrike"/>
                        <a:t>Testing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cap="none" strike="noStrike"/>
                        <a:t>Nhan Nguyen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19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Pose Estimation Performance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MAP is greater than 70+ mAP on COCO dataset  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Training AlphaPose with new data</a:t>
                      </a:r>
                      <a:endParaRPr sz="1400"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Testing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Nhan Nguyen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19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cap="none" strike="noStrike"/>
                        <a:t>Fall Detection Accuracy</a:t>
                      </a:r>
                      <a:endParaRPr sz="1400"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cap="none" strike="noStrike"/>
                        <a:t>&gt;90% of falls successfully detected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 processed videos, compare to labelled dataset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cap="none" strike="noStrike"/>
                        <a:t>Testing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cap="none" strike="noStrike"/>
                        <a:t>Justin Haryanto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19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Fall Detection CNN Accuracy</a:t>
                      </a:r>
                      <a:endParaRPr sz="1400"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&gt;90% of fall images and bounding boxes successfully detected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Use fall images and bounding boxes, compared to labelled dataset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Testing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Full Team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19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Fall Detection Random Forest Accuracy</a:t>
                      </a:r>
                      <a:endParaRPr sz="1400"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&gt;90% of fall keypoints successfully detected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 key points, compared to labelled dataset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Testing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Justin Haryanto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19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cap="none" strike="noStrike"/>
                        <a:t>Whole System Accuracy</a:t>
                      </a:r>
                      <a:endParaRPr sz="1400"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cap="none" strike="noStrike"/>
                        <a:t>&gt;90% of falls 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cap="none" strike="noStrike"/>
                        <a:t>successfully detected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 raw videos, compare to labelled dataset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cap="none" strike="noStrike"/>
                        <a:t>Untested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cap="none" strike="noStrike"/>
                        <a:t>Full Team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Google Shape;62;g18b003d21f4_0_165"/>
          <p:cNvGraphicFramePr/>
          <p:nvPr/>
        </p:nvGraphicFramePr>
        <p:xfrm>
          <a:off x="55500" y="635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{D61C696D-F8F8-40D4-8046-4E8CCEE202CC}</a:tableStyleId>
              </a:tblPr>
              <a:tblGrid>
                <a:gridCol w="575425"/>
                <a:gridCol w="4051700"/>
              </a:tblGrid>
              <a:tr h="41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Mean Average Precision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